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5"/>
    <p:sldMasterId id="2147483855" r:id="rId6"/>
    <p:sldMasterId id="2147483952" r:id="rId7"/>
    <p:sldMasterId id="2147483960" r:id="rId8"/>
    <p:sldMasterId id="2147484007" r:id="rId9"/>
  </p:sldMasterIdLst>
  <p:notesMasterIdLst>
    <p:notesMasterId r:id="rId33"/>
  </p:notesMasterIdLst>
  <p:sldIdLst>
    <p:sldId id="2147479931" r:id="rId10"/>
    <p:sldId id="2147479932" r:id="rId11"/>
    <p:sldId id="2134806754" r:id="rId12"/>
    <p:sldId id="2147478104" r:id="rId13"/>
    <p:sldId id="2147479913" r:id="rId14"/>
    <p:sldId id="2147479923" r:id="rId15"/>
    <p:sldId id="2147479922" r:id="rId16"/>
    <p:sldId id="2147479915" r:id="rId17"/>
    <p:sldId id="2147479924" r:id="rId18"/>
    <p:sldId id="2147479926" r:id="rId19"/>
    <p:sldId id="2147479916" r:id="rId20"/>
    <p:sldId id="2147479920" r:id="rId21"/>
    <p:sldId id="2147479921" r:id="rId22"/>
    <p:sldId id="2147479917" r:id="rId23"/>
    <p:sldId id="2147479918" r:id="rId24"/>
    <p:sldId id="2147479930" r:id="rId25"/>
    <p:sldId id="2147479934" r:id="rId26"/>
    <p:sldId id="2147479935" r:id="rId27"/>
    <p:sldId id="9426" r:id="rId28"/>
    <p:sldId id="9427" r:id="rId29"/>
    <p:sldId id="2147479940" r:id="rId30"/>
    <p:sldId id="2147479936" r:id="rId31"/>
    <p:sldId id="2147479937" r:id="rId32"/>
  </p:sldIdLst>
  <p:sldSz cx="12192000" cy="6858000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EAE4F7"/>
    <a:srgbClr val="F3F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A48A9-87E9-4199-91CC-8410A20CFAC2}" v="494" dt="2025-11-04T09:53:18.289"/>
    <p1510:client id="{CE7E03DB-BC1A-88CE-3D0E-9286BA0D7364}" v="2" dt="2025-11-05T16:41:02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50" autoAdjust="0"/>
  </p:normalViewPr>
  <p:slideViewPr>
    <p:cSldViewPr snapToGrid="0">
      <p:cViewPr varScale="1">
        <p:scale>
          <a:sx n="136" d="100"/>
          <a:sy n="136" d="100"/>
        </p:scale>
        <p:origin x="34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9691D-5910-4500-B298-8755F5530113}" type="datetimeFigureOut">
              <a:rPr lang="nb-NO" smtClean="0"/>
              <a:t>09.01.2026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05E64-F7E0-4FA6-926E-8570D9CEED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2237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60611-0BA4-9978-199B-AC4CCFBD6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83DB2A2-47F5-E0CD-52F5-72C4640791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296FBEB-509A-B6D9-777B-C39C3FC761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D7E9912-9287-0C55-6BAB-04FAB5AF7F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05E64-F7E0-4FA6-926E-8570D9CEEDF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03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C16870-00E4-6B03-2861-30A016BD55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BD661F4-79E9-A6CB-C099-8935EA2F3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7C71352-07DD-D8DC-3D57-9B5D688E5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2381C72-3965-6D1A-8ADB-717B9451D6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23E6F-CDBD-4A8F-A0C9-41459C88380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038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240C74-4758-DE26-6269-352185A919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2239A6E-C24A-785D-8B43-95ADAE391C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E02A9197-EB65-F733-A610-F03E4435A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805A88D-9F26-79EE-0B3B-15B6C7602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23E6F-CDBD-4A8F-A0C9-41459C88380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970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3F095-6F62-33CA-B440-838FEF7ED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F1567CD-A664-260A-5585-64EFC1759D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8971B2E-4F0A-864A-EED9-D9B1D1853E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6BC8076-A851-2535-413D-F93BA98F55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23E6F-CDBD-4A8F-A0C9-41459C88380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645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B7D24-58A8-E75C-9A76-2C5DC06C90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1D2CEAD-47BA-489A-D279-942699259F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7EBC924-8CA1-CD88-A58B-6C2D1E02C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5DCC32A-E43B-C69F-F45E-3A790504E2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23E6F-CDBD-4A8F-A0C9-41459C88380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936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D709A-883D-92AA-6687-8B966AF88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B36DA6A-F962-D6DB-3C4F-42C3E1FDD3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6A283ADE-704F-F386-E842-1DE79A433D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E31E96C-00B7-99B7-0D0E-20E77F3D4D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23E6F-CDBD-4A8F-A0C9-41459C88380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25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89EB33-D4BB-3E88-3981-412CC2DA3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248260F-E37F-26D1-6C58-95D36866F1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5B9381E-671A-074E-632F-BAE250D334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2741747-EB72-3F89-4CB7-16EAB909AD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23E6F-CDBD-4A8F-A0C9-41459C88380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714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9BAA2-6ACA-3F57-5D93-EC50BE070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1F115E1-E50B-521C-6CA3-AC5CF69B6D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A220942-B876-53E2-F015-DA18BAFA40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5AFCF26-78DE-716E-8720-4A1FE58B61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47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659BD-7A3D-47F5-EE5E-14F252D3D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F6D1359-C18F-708E-6A5B-D7630358CD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3609B9D-E493-3D78-9E6F-E1741A0400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D8E174D-0DE6-60D3-9E86-0BF25DC852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6AFF5-C550-4119-BF54-84BAA02433A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011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B5D83-D9E0-7F5B-8A11-5ECC301FF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24CCEE4-527A-642C-249A-45903CF4D3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60392A3-03A7-1312-FA85-1C3257DA63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400" dirty="0">
              <a:solidFill>
                <a:schemeClr val="tx1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560DA71-F9E2-DD34-57C1-8B281B48E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0A8F8-DE54-4687-87A5-A2C4E405A82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009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D2078B-3177-A9D2-42DC-9F7FCF8F5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C7265C5-C8BE-E92F-AC8D-16AE10D938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7188B5E-2638-BB0B-C2CE-D94BB68E2F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13A21C3-9842-89E1-45B6-63F05E679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E0A8F8-DE54-4687-87A5-A2C4E405A82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496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113CA-E4FF-A250-B563-1E3422052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6E0BE3D-5620-5ACA-C7DF-3DB217793F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ED8DF57-2211-174D-ABDB-BC03C73F6B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BC391-F44C-74FA-4603-BA5E65FF77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05E64-F7E0-4FA6-926E-8570D9CEEDF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6143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47473-888C-04F2-289D-D7F225A74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7372EBC-F135-D4EA-6424-2A75EF1C10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42235E4-D0E1-58E7-80FE-2945F4938C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5B2613E-6969-A4CE-2E93-E498DE5905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6AFF5-C550-4119-BF54-84BAA02433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834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6BD64-A567-1795-9418-6F0A577F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AA474E9-3CF8-6A53-3F79-0C76299291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C8903E2-D7A5-EB13-71EE-4EAA436285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42CAF6F-CED6-A3B1-1068-7BF56F7634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D6AFF5-C550-4119-BF54-84BAA02433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183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05E64-F7E0-4FA6-926E-8570D9CEEDF3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0105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828709">
              <a:defRPr/>
            </a:pPr>
            <a:endParaRPr lang="nb-NO" b="1" dirty="0">
              <a:ea typeface="Calibri"/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02824C-CCB7-4A59-88B2-F22DAC3CD9E0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20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F05E64-F7E0-4FA6-926E-8570D9CEEDF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4782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8737D-FC18-2DBE-1912-EE14FD982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C2C4973-0783-D62B-E9BA-D0D4C4A8A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86B9669-0A93-ED61-E1E1-47C6A62FD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8DF0D48-D1BD-BED3-DBE7-1D8DA549A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23E6F-CDBD-4A8F-A0C9-41459C88380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2120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B08A4C-BC6B-01AC-5663-A640AF944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B63ADCAA-4043-1295-CF13-A08366D1BC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1AC74E1-5989-A150-AA03-71BF54C22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CD21485-336A-E649-C5A0-B40A599A89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23E6F-CDBD-4A8F-A0C9-41459C88380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456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8737D-FC18-2DBE-1912-EE14FD982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C2C4973-0783-D62B-E9BA-D0D4C4A8AD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86B9669-0A93-ED61-E1E1-47C6A62FD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8DF0D48-D1BD-BED3-DBE7-1D8DA549A7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23E6F-CDBD-4A8F-A0C9-41459C88380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212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6469D-CBD2-98FF-5F94-D1FFD280B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4D7D3B2-33DE-8E5D-D8E2-744E48F20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E40309E-12C0-4874-8A76-934D000E9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THOR ASBJØRN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461F384-47B1-A462-AEE2-8488E9A185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923E6F-CDBD-4A8F-A0C9-41459C88380F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54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9. januar 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2" y="0"/>
            <a:ext cx="5840348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40C45241-FC65-9E61-5809-07B4690B77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6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847" y="570600"/>
            <a:ext cx="4932153" cy="62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8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95315" y="3463634"/>
            <a:ext cx="7201369" cy="1620203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312851" y="1908239"/>
            <a:ext cx="1566298" cy="1242156"/>
          </a:xfrm>
          <a:blipFill>
            <a:blip r:embed="rId2"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None/>
              <a:defRPr sz="1200">
                <a:solidFill>
                  <a:schemeClr val="dk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3910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/m 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82" y="569963"/>
            <a:ext cx="4591418" cy="62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681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0274" y="439992"/>
            <a:ext cx="3960753" cy="11372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092358" y="0"/>
            <a:ext cx="6099642" cy="6858000"/>
          </a:xfrm>
          <a:solidFill>
            <a:schemeClr val="bg2"/>
          </a:solidFill>
        </p:spPr>
        <p:txBody>
          <a:bodyPr tIns="3600000" anchor="t" anchorCtr="1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440274" y="1890237"/>
            <a:ext cx="3960753" cy="36004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9180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23833" y="0"/>
            <a:ext cx="12315833" cy="6858000"/>
          </a:xfrm>
          <a:solidFill>
            <a:schemeClr val="bg2"/>
          </a:solidFill>
        </p:spPr>
        <p:txBody>
          <a:bodyPr tIns="3600000" anchor="t" anchorCtr="1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4220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0274" y="439992"/>
            <a:ext cx="9316771" cy="11372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40275" y="1890237"/>
            <a:ext cx="4500855" cy="3600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56190" y="1890237"/>
            <a:ext cx="4500855" cy="3600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8706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274" y="1890237"/>
            <a:ext cx="4500855" cy="63007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latin typeface="Basis Grotesque Medium" panose="02000603030000020004" pitchFamily="50" charset="0"/>
              </a:defRPr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440274" y="2520315"/>
            <a:ext cx="4500855" cy="29703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56190" y="1890237"/>
            <a:ext cx="4500855" cy="63007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latin typeface="Basis Grotesque Medium" panose="02000603030000020004" pitchFamily="50" charset="0"/>
              </a:defRPr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56190" y="2520315"/>
            <a:ext cx="4500855" cy="29703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440274" y="439992"/>
            <a:ext cx="9316771" cy="11372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4164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4295658" y="5922741"/>
            <a:ext cx="3600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>
                <a:solidFill>
                  <a:schemeClr val="accent1"/>
                </a:solidFill>
              </a:rPr>
              <a:t>innovativeanskaffelser.no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ADD65-F585-4A49-0038-406FBEF73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73" y="2824344"/>
            <a:ext cx="3167555" cy="98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76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med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1CA49B-A46F-645B-DA28-1D7548EBC5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73" y="2824344"/>
            <a:ext cx="3167555" cy="986906"/>
          </a:xfrm>
          <a:prstGeom prst="rect">
            <a:avLst/>
          </a:prstGeom>
        </p:spPr>
      </p:pic>
      <p:sp>
        <p:nvSpPr>
          <p:cNvPr id="21" name="TekstSylinder 6">
            <a:extLst>
              <a:ext uri="{FF2B5EF4-FFF2-40B4-BE49-F238E27FC236}">
                <a16:creationId xmlns:a16="http://schemas.microsoft.com/office/drawing/2014/main" id="{3F531F7D-562B-1458-D1AD-7002BE94654F}"/>
              </a:ext>
            </a:extLst>
          </p:cNvPr>
          <p:cNvSpPr txBox="1"/>
          <p:nvPr userDrawn="1"/>
        </p:nvSpPr>
        <p:spPr>
          <a:xfrm>
            <a:off x="504096" y="6200630"/>
            <a:ext cx="3600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500">
                <a:solidFill>
                  <a:schemeClr val="accent1"/>
                </a:solidFill>
              </a:rPr>
              <a:t>innovativeanskaffelser.no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702ABD6-3B41-4D76-2BA0-F8E79B072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99125" y="6139992"/>
            <a:ext cx="2720714" cy="4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61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med grå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1CA49B-A46F-645B-DA28-1D7548EBC5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73" y="2824344"/>
            <a:ext cx="3167555" cy="986906"/>
          </a:xfrm>
          <a:prstGeom prst="rect">
            <a:avLst/>
          </a:prstGeom>
        </p:spPr>
      </p:pic>
      <p:sp>
        <p:nvSpPr>
          <p:cNvPr id="21" name="TekstSylinder 6">
            <a:extLst>
              <a:ext uri="{FF2B5EF4-FFF2-40B4-BE49-F238E27FC236}">
                <a16:creationId xmlns:a16="http://schemas.microsoft.com/office/drawing/2014/main" id="{3F531F7D-562B-1458-D1AD-7002BE94654F}"/>
              </a:ext>
            </a:extLst>
          </p:cNvPr>
          <p:cNvSpPr txBox="1"/>
          <p:nvPr userDrawn="1"/>
        </p:nvSpPr>
        <p:spPr>
          <a:xfrm>
            <a:off x="504096" y="6200630"/>
            <a:ext cx="3600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500">
                <a:solidFill>
                  <a:schemeClr val="accent1"/>
                </a:solidFill>
              </a:rPr>
              <a:t>innovativeanskaffelser.no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9303070-2DB5-CA8B-12C6-E87E52CE2D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67190" y="6098896"/>
            <a:ext cx="2720714" cy="4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87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1 med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9. januar 2026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2" y="0"/>
            <a:ext cx="5840348" cy="68580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2CC2416-5854-EA78-A02F-730F17B23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DBBA4BF-C061-0BC8-D5F8-10515599BB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2451" y="6093827"/>
            <a:ext cx="2720714" cy="4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67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3870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398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 bakgrunns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155271C4-E426-5F7A-119E-2AD04790E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Heldekkende bakgrunnsbilde 16:9	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B2CBD46E-6C53-4B89-2AAA-79226E1A6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0001" y="6408000"/>
            <a:ext cx="3943351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6AB15D5-2CA8-0C03-3E05-20DF8457D3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000" y="1332001"/>
            <a:ext cx="9720000" cy="1846659"/>
          </a:xfr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6000"/>
            </a:lvl1pPr>
          </a:lstStyle>
          <a:p>
            <a:r>
              <a:rPr lang="nb-NO"/>
              <a:t>Hva er budskapet?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E3EC83-7448-A4F8-87BD-B64149490E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452243"/>
            <a:ext cx="5760000" cy="14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Navn </a:t>
            </a:r>
          </a:p>
          <a:p>
            <a:r>
              <a:rPr lang="nb-NO"/>
              <a:t>Dato </a:t>
            </a:r>
          </a:p>
          <a:p>
            <a:r>
              <a:rPr lang="nb-NO"/>
              <a:t>Sted</a:t>
            </a:r>
          </a:p>
        </p:txBody>
      </p:sp>
      <p:sp>
        <p:nvSpPr>
          <p:cNvPr id="11" name="Logo" descr="Logo Nye Veier">
            <a:extLst>
              <a:ext uri="{FF2B5EF4-FFF2-40B4-BE49-F238E27FC236}">
                <a16:creationId xmlns:a16="http://schemas.microsoft.com/office/drawing/2014/main" id="{C40A9AA7-F56A-AEE6-1175-FC4B0D9DBF6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353" y="6235059"/>
            <a:ext cx="1144800" cy="37106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0775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bg>
      <p:bgPr>
        <a:solidFill>
          <a:srgbClr val="DD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 bakgrunn">
            <a:extLst>
              <a:ext uri="{FF2B5EF4-FFF2-40B4-BE49-F238E27FC236}">
                <a16:creationId xmlns:a16="http://schemas.microsoft.com/office/drawing/2014/main" id="{B8E2F20A-947E-85F8-AB85-44A25D28F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0000"/>
          </a:blip>
          <a:srcRect r="21055" b="51074"/>
          <a:stretch/>
        </p:blipFill>
        <p:spPr>
          <a:xfrm>
            <a:off x="7707195" y="3797498"/>
            <a:ext cx="4484663" cy="306050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56AB15D5-2CA8-0C03-3E05-20DF8457D312}"/>
              </a:ext>
            </a:extLst>
          </p:cNvPr>
          <p:cNvSpPr>
            <a:spLocks noGrp="1" noChangeAspect="1"/>
          </p:cNvSpPr>
          <p:nvPr>
            <p:ph type="ctrTitle" hasCustomPrompt="1"/>
          </p:nvPr>
        </p:nvSpPr>
        <p:spPr>
          <a:xfrm>
            <a:off x="720000" y="1332001"/>
            <a:ext cx="9720000" cy="1846659"/>
          </a:xfrm>
        </p:spPr>
        <p:txBody>
          <a:bodyPr lIns="0" tIns="0" rIns="0" bIns="0" anchor="ctr"/>
          <a:lstStyle>
            <a:lvl1pPr algn="l">
              <a:lnSpc>
                <a:spcPct val="100000"/>
              </a:lnSpc>
              <a:spcBef>
                <a:spcPts val="0"/>
              </a:spcBef>
              <a:defRPr sz="6000">
                <a:solidFill>
                  <a:srgbClr val="589199"/>
                </a:solidFill>
              </a:defRPr>
            </a:lvl1pPr>
          </a:lstStyle>
          <a:p>
            <a:r>
              <a:rPr lang="nb-NO"/>
              <a:t>Hva er budskapet?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EE3EC83-7448-A4F8-87BD-B64149490E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165200"/>
            <a:ext cx="5760000" cy="144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>
                <a:solidFill>
                  <a:schemeClr val="dk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b-NO"/>
              <a:t>Navn </a:t>
            </a:r>
          </a:p>
          <a:p>
            <a:r>
              <a:rPr lang="nb-NO"/>
              <a:t>Dato </a:t>
            </a:r>
          </a:p>
          <a:p>
            <a:r>
              <a:rPr lang="nb-NO"/>
              <a:t>Sted</a:t>
            </a:r>
          </a:p>
        </p:txBody>
      </p:sp>
    </p:spTree>
    <p:extLst>
      <p:ext uri="{BB962C8B-B14F-4D97-AF65-F5344CB8AC3E}">
        <p14:creationId xmlns:p14="http://schemas.microsoft.com/office/powerpoint/2010/main" val="3384967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genda">
            <a:extLst>
              <a:ext uri="{FF2B5EF4-FFF2-40B4-BE49-F238E27FC236}">
                <a16:creationId xmlns:a16="http://schemas.microsoft.com/office/drawing/2014/main" id="{09135530-E3D3-4AE5-339D-6970ED9AB2EF}"/>
              </a:ext>
            </a:extLst>
          </p:cNvPr>
          <p:cNvSpPr>
            <a:spLocks/>
          </p:cNvSpPr>
          <p:nvPr userDrawn="1"/>
        </p:nvSpPr>
        <p:spPr>
          <a:xfrm>
            <a:off x="720000" y="3121225"/>
            <a:ext cx="2448000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r>
              <a:rPr lang="en-GB" sz="4000">
                <a:solidFill>
                  <a:srgbClr val="4A7C8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Agenda</a:t>
            </a:r>
          </a:p>
        </p:txBody>
      </p:sp>
      <p:sp>
        <p:nvSpPr>
          <p:cNvPr id="9" name="Agendapunkter">
            <a:extLst>
              <a:ext uri="{FF2B5EF4-FFF2-40B4-BE49-F238E27FC236}">
                <a16:creationId xmlns:a16="http://schemas.microsoft.com/office/drawing/2014/main" id="{D361F6D4-893F-EB61-80C1-30B2B0A3C5BA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3626376" y="819000"/>
            <a:ext cx="7560000" cy="5220000"/>
          </a:xfrm>
        </p:spPr>
        <p:txBody>
          <a:bodyPr lIns="0" tIns="0" rIns="0" bIns="0" anchor="ctr">
            <a:normAutofit/>
          </a:bodyPr>
          <a:lstStyle>
            <a:lvl1pPr marL="341991" indent="-341991">
              <a:lnSpc>
                <a:spcPct val="110000"/>
              </a:lnSpc>
              <a:spcBef>
                <a:spcPts val="1200"/>
              </a:spcBef>
              <a:defRPr sz="2400">
                <a:latin typeface="+mj-lt"/>
              </a:defRPr>
            </a:lvl1pPr>
            <a:lvl2pPr>
              <a:lnSpc>
                <a:spcPct val="110000"/>
              </a:lnSpc>
              <a:defRPr sz="2400">
                <a:latin typeface="+mj-lt"/>
              </a:defRPr>
            </a:lvl2pPr>
            <a:lvl3pPr>
              <a:lnSpc>
                <a:spcPct val="110000"/>
              </a:lnSpc>
              <a:defRPr sz="2400">
                <a:latin typeface="+mj-lt"/>
              </a:defRPr>
            </a:lvl3pPr>
            <a:lvl4pPr>
              <a:lnSpc>
                <a:spcPct val="110000"/>
              </a:lnSpc>
              <a:defRPr sz="2400">
                <a:latin typeface="+mj-lt"/>
              </a:defRPr>
            </a:lvl4pPr>
            <a:lvl5pPr>
              <a:lnSpc>
                <a:spcPct val="110000"/>
              </a:lnSpc>
              <a:defRPr sz="2400">
                <a:latin typeface="+mj-lt"/>
              </a:defRPr>
            </a:lvl5pPr>
          </a:lstStyle>
          <a:p>
            <a:pPr lvl="0"/>
            <a:r>
              <a:rPr lang="nb-NO"/>
              <a:t>Hva skal du snakke om?</a:t>
            </a:r>
          </a:p>
        </p:txBody>
      </p:sp>
    </p:spTree>
    <p:extLst>
      <p:ext uri="{BB962C8B-B14F-4D97-AF65-F5344CB8AC3E}">
        <p14:creationId xmlns:p14="http://schemas.microsoft.com/office/powerpoint/2010/main" val="15295734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EA97-47D0-2EFE-76C1-955AD25EA2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 noProof="0"/>
              <a:t>Hva er budskapet ditt?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00896-B5D4-729B-5DC2-88774F5E63C1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nb-NO"/>
              <a:t>Første nivå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1277649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to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3113A31B-4B7D-ADAD-BB3E-94BA3B0D5D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Hva er budskapet ditt?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47281A7-37F7-85E1-3554-5035264CA5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0725" y="1620000"/>
            <a:ext cx="10753725" cy="4391025"/>
          </a:xfrm>
        </p:spPr>
        <p:txBody>
          <a:bodyPr numCol="2"/>
          <a:lstStyle>
            <a:lvl1pPr>
              <a:defRPr/>
            </a:lvl1pPr>
          </a:lstStyle>
          <a:p>
            <a:pPr lvl="0"/>
            <a:r>
              <a:rPr lang="nb-NO"/>
              <a:t>Løpende tekst i to spalter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750888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to 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FC4262-A7EF-DBE0-962F-AEE5D2638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Hva er budskapet ditt?</a:t>
            </a:r>
          </a:p>
        </p:txBody>
      </p:sp>
      <p:sp>
        <p:nvSpPr>
          <p:cNvPr id="10" name="Innhold 1">
            <a:extLst>
              <a:ext uri="{FF2B5EF4-FFF2-40B4-BE49-F238E27FC236}">
                <a16:creationId xmlns:a16="http://schemas.microsoft.com/office/drawing/2014/main" id="{AC10A601-D992-F3CA-93BE-37F1F9D8758A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720000" y="1620002"/>
            <a:ext cx="5016000" cy="4499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/>
              <a:t>Første nivå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4" name="Innhold 2">
            <a:extLst>
              <a:ext uri="{FF2B5EF4-FFF2-40B4-BE49-F238E27FC236}">
                <a16:creationId xmlns:a16="http://schemas.microsoft.com/office/drawing/2014/main" id="{0EC26964-A9F5-6777-A191-86166BABD1E6}"/>
              </a:ext>
            </a:extLst>
          </p:cNvPr>
          <p:cNvSpPr>
            <a:spLocks noGrp="1" noChangeAspect="1"/>
          </p:cNvSpPr>
          <p:nvPr>
            <p:ph idx="16" hasCustomPrompt="1"/>
          </p:nvPr>
        </p:nvSpPr>
        <p:spPr>
          <a:xfrm>
            <a:off x="6456000" y="1620002"/>
            <a:ext cx="5016000" cy="4499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/>
              <a:t>Første nivå</a:t>
            </a:r>
          </a:p>
          <a:p>
            <a:pPr lvl="1"/>
            <a:r>
              <a:rPr lang="nb-NO"/>
              <a:t>Andre nivå</a:t>
            </a:r>
          </a:p>
        </p:txBody>
      </p:sp>
    </p:spTree>
    <p:extLst>
      <p:ext uri="{BB962C8B-B14F-4D97-AF65-F5344CB8AC3E}">
        <p14:creationId xmlns:p14="http://schemas.microsoft.com/office/powerpoint/2010/main" val="399956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tre 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C3F102-BC37-0F91-AA07-6013AA1E76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Hva er budskapet ditt?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6A702828-4199-260D-C54B-C87778FA5D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1619717"/>
            <a:ext cx="3341256" cy="45005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Tekst i første boks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815FAA9B-2FB6-79D0-6AB3-40A258824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5372" y="1619716"/>
            <a:ext cx="3341256" cy="45005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Tekst i andre boks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4B262DFE-C9F3-4DAD-0FD7-F4B6DB0589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30744" y="1619716"/>
            <a:ext cx="3341256" cy="45005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Tekst i tredje boks</a:t>
            </a:r>
          </a:p>
        </p:txBody>
      </p:sp>
    </p:spTree>
    <p:extLst>
      <p:ext uri="{BB962C8B-B14F-4D97-AF65-F5344CB8AC3E}">
        <p14:creationId xmlns:p14="http://schemas.microsoft.com/office/powerpoint/2010/main" val="1388511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">
            <a:extLst>
              <a:ext uri="{FF2B5EF4-FFF2-40B4-BE49-F238E27FC236}">
                <a16:creationId xmlns:a16="http://schemas.microsoft.com/office/drawing/2014/main" id="{81B01840-AA89-BE47-862B-F7DA6BFA28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Hva er budskapet ditt?</a:t>
            </a:r>
          </a:p>
        </p:txBody>
      </p:sp>
      <p:sp>
        <p:nvSpPr>
          <p:cNvPr id="3" name="Mellomtittel 1">
            <a:extLst>
              <a:ext uri="{FF2B5EF4-FFF2-40B4-BE49-F238E27FC236}">
                <a16:creationId xmlns:a16="http://schemas.microsoft.com/office/drawing/2014/main" id="{111C3207-A02D-1439-9717-5C180D2438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9999" y="1620001"/>
            <a:ext cx="5016000" cy="4407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4" name="Innhold 1">
            <a:extLst>
              <a:ext uri="{FF2B5EF4-FFF2-40B4-BE49-F238E27FC236}">
                <a16:creationId xmlns:a16="http://schemas.microsoft.com/office/drawing/2014/main" id="{98F5993B-FF9A-FBAE-970D-12AF029A6DF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0000" y="2159999"/>
            <a:ext cx="5016000" cy="404035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/>
              <a:t>Første nivå</a:t>
            </a:r>
          </a:p>
        </p:txBody>
      </p:sp>
      <p:sp>
        <p:nvSpPr>
          <p:cNvPr id="14" name="Mellomtittel 2">
            <a:extLst>
              <a:ext uri="{FF2B5EF4-FFF2-40B4-BE49-F238E27FC236}">
                <a16:creationId xmlns:a16="http://schemas.microsoft.com/office/drawing/2014/main" id="{338B8BA7-C4F1-5353-C55B-1D698999A90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68001" y="1620000"/>
            <a:ext cx="5003999" cy="43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15" name="Innhold  2">
            <a:extLst>
              <a:ext uri="{FF2B5EF4-FFF2-40B4-BE49-F238E27FC236}">
                <a16:creationId xmlns:a16="http://schemas.microsoft.com/office/drawing/2014/main" id="{6262AF05-433D-1749-7F22-50E3DC753ED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68001" y="2159999"/>
            <a:ext cx="5003999" cy="4040356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/>
              <a:t>Første nivå</a:t>
            </a:r>
          </a:p>
        </p:txBody>
      </p:sp>
    </p:spTree>
    <p:extLst>
      <p:ext uri="{BB962C8B-B14F-4D97-AF65-F5344CB8AC3E}">
        <p14:creationId xmlns:p14="http://schemas.microsoft.com/office/powerpoint/2010/main" val="428348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1 med grå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9. januar 2026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2" y="0"/>
            <a:ext cx="5840348" cy="68580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2CC2416-5854-EA78-A02F-730F17B23D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87D29A5-8A01-4425-3AA3-A31F25BE8B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2451" y="6093827"/>
            <a:ext cx="2720714" cy="4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6148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A6C352E-1F4B-8D96-DDF9-2797B80473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Hva er budskapet ditt?</a:t>
            </a:r>
          </a:p>
        </p:txBody>
      </p:sp>
      <p:sp>
        <p:nvSpPr>
          <p:cNvPr id="3" name="Mellomtittel 1">
            <a:extLst>
              <a:ext uri="{FF2B5EF4-FFF2-40B4-BE49-F238E27FC236}">
                <a16:creationId xmlns:a16="http://schemas.microsoft.com/office/drawing/2014/main" id="{111C3207-A02D-1439-9717-5C180D2438F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19999" y="1620001"/>
            <a:ext cx="5196606" cy="4407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Tittel her</a:t>
            </a:r>
          </a:p>
        </p:txBody>
      </p:sp>
      <p:sp>
        <p:nvSpPr>
          <p:cNvPr id="11" name="Plassholder for bilde 6">
            <a:extLst>
              <a:ext uri="{FF2B5EF4-FFF2-40B4-BE49-F238E27FC236}">
                <a16:creationId xmlns:a16="http://schemas.microsoft.com/office/drawing/2014/main" id="{500678AD-8398-0191-AFDE-E6447232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20006" y="2164789"/>
            <a:ext cx="5196607" cy="34637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Breddebilde 2:3</a:t>
            </a:r>
          </a:p>
        </p:txBody>
      </p:sp>
      <p:sp>
        <p:nvSpPr>
          <p:cNvPr id="4" name="Kreditering">
            <a:extLst>
              <a:ext uri="{FF2B5EF4-FFF2-40B4-BE49-F238E27FC236}">
                <a16:creationId xmlns:a16="http://schemas.microsoft.com/office/drawing/2014/main" id="{DF9EA530-1A32-72CE-0902-07243BE05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44772" y="5656789"/>
            <a:ext cx="4771841" cy="310260"/>
          </a:xfrm>
          <a:prstGeom prst="rect">
            <a:avLst/>
          </a:prstGeom>
        </p:spPr>
        <p:txBody>
          <a:bodyPr wrap="square" lIns="90000" tIns="72000" rIns="90000" bIns="72000" anchor="t" anchorCtr="0">
            <a:spAutoFit/>
          </a:bodyPr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  <p:sp>
        <p:nvSpPr>
          <p:cNvPr id="14" name="Mellomtittel 2">
            <a:extLst>
              <a:ext uri="{FF2B5EF4-FFF2-40B4-BE49-F238E27FC236}">
                <a16:creationId xmlns:a16="http://schemas.microsoft.com/office/drawing/2014/main" id="{338B8BA7-C4F1-5353-C55B-1D698999A90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75387" y="1620000"/>
            <a:ext cx="5196606" cy="43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Tittel her</a:t>
            </a:r>
          </a:p>
        </p:txBody>
      </p:sp>
      <p:sp>
        <p:nvSpPr>
          <p:cNvPr id="13" name="Plassholder for bilde 6">
            <a:extLst>
              <a:ext uri="{FF2B5EF4-FFF2-40B4-BE49-F238E27FC236}">
                <a16:creationId xmlns:a16="http://schemas.microsoft.com/office/drawing/2014/main" id="{1CC9DACF-236F-1829-BB98-F8AF43004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275386" y="2164789"/>
            <a:ext cx="5196607" cy="346377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Breddebilde 2:3</a:t>
            </a:r>
          </a:p>
        </p:txBody>
      </p:sp>
      <p:sp>
        <p:nvSpPr>
          <p:cNvPr id="8" name="Kreditering">
            <a:extLst>
              <a:ext uri="{FF2B5EF4-FFF2-40B4-BE49-F238E27FC236}">
                <a16:creationId xmlns:a16="http://schemas.microsoft.com/office/drawing/2014/main" id="{215EE5F1-58DB-D774-4610-82FB563396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57804" y="5656789"/>
            <a:ext cx="4814190" cy="310260"/>
          </a:xfrm>
          <a:prstGeom prst="rect">
            <a:avLst/>
          </a:prstGeom>
        </p:spPr>
        <p:txBody>
          <a:bodyPr lIns="90000" tIns="72000" rIns="90000" bIns="72000" anchor="t" anchorCtr="0">
            <a:spAutoFit/>
          </a:bodyPr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3170944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bred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8BD859-66A1-9E51-8401-129EFCDB83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Hva er budskapet ditt?</a:t>
            </a:r>
          </a:p>
        </p:txBody>
      </p:sp>
      <p:sp>
        <p:nvSpPr>
          <p:cNvPr id="10" name="Innhold">
            <a:extLst>
              <a:ext uri="{FF2B5EF4-FFF2-40B4-BE49-F238E27FC236}">
                <a16:creationId xmlns:a16="http://schemas.microsoft.com/office/drawing/2014/main" id="{AC10A601-D992-F3CA-93BE-37F1F9D8758A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720002" y="1619999"/>
            <a:ext cx="3964143" cy="4499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/>
              <a:t>Første nivå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3512C97A-B2AA-8825-E8EA-2FF5CE250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440768" y="1619997"/>
            <a:ext cx="6751232" cy="45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Liggende breddebilde 2:3</a:t>
            </a:r>
          </a:p>
        </p:txBody>
      </p:sp>
      <p:sp>
        <p:nvSpPr>
          <p:cNvPr id="2" name="Kreditering">
            <a:extLst>
              <a:ext uri="{FF2B5EF4-FFF2-40B4-BE49-F238E27FC236}">
                <a16:creationId xmlns:a16="http://schemas.microsoft.com/office/drawing/2014/main" id="{A826AC5B-2520-2FEE-63DE-E3482B213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2633" y="6119997"/>
            <a:ext cx="3778644" cy="230832"/>
          </a:xfrm>
          <a:prstGeom prst="rect">
            <a:avLst/>
          </a:prstGeom>
        </p:spPr>
        <p:txBody>
          <a:bodyPr lIns="90000" tIns="72000" rIns="90000" bIns="0" anchor="t" anchorCtr="0"/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542443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høy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BBCF1F86-E2B6-C362-69AC-00A83AF23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658800"/>
            <a:ext cx="5375999" cy="720000"/>
          </a:xfrm>
        </p:spPr>
        <p:txBody>
          <a:bodyPr/>
          <a:lstStyle/>
          <a:p>
            <a:r>
              <a:rPr lang="nb-NO"/>
              <a:t>Hva er budskapet?</a:t>
            </a:r>
          </a:p>
        </p:txBody>
      </p:sp>
      <p:sp>
        <p:nvSpPr>
          <p:cNvPr id="10" name="Innhold">
            <a:extLst>
              <a:ext uri="{FF2B5EF4-FFF2-40B4-BE49-F238E27FC236}">
                <a16:creationId xmlns:a16="http://schemas.microsoft.com/office/drawing/2014/main" id="{AC10A601-D992-F3CA-93BE-37F1F9D8758A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720000" y="1620002"/>
            <a:ext cx="5376000" cy="4499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/>
              <a:t>Første nivå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2" name="Bilde">
            <a:extLst>
              <a:ext uri="{FF2B5EF4-FFF2-40B4-BE49-F238E27FC236}">
                <a16:creationId xmlns:a16="http://schemas.microsoft.com/office/drawing/2014/main" id="{F9597B3A-E682-C92B-A2D8-B7788F999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 anchor="ctr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Stående høydebilde 3:2</a:t>
            </a:r>
          </a:p>
        </p:txBody>
      </p:sp>
      <p:sp>
        <p:nvSpPr>
          <p:cNvPr id="4" name="Kreditering">
            <a:extLst>
              <a:ext uri="{FF2B5EF4-FFF2-40B4-BE49-F238E27FC236}">
                <a16:creationId xmlns:a16="http://schemas.microsoft.com/office/drawing/2014/main" id="{06100958-6C51-8542-844D-2A1B1D81C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2633" y="6119997"/>
            <a:ext cx="3778644" cy="230832"/>
          </a:xfrm>
          <a:prstGeom prst="rect">
            <a:avLst/>
          </a:prstGeom>
        </p:spPr>
        <p:txBody>
          <a:bodyPr lIns="90000" tIns="72000" rIns="90000" bIns="0" anchor="t" anchorCtr="0"/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4137185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bilde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9DF91654-A338-8335-77AF-FA975B48B7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Hva er budskapet ditt?</a:t>
            </a:r>
          </a:p>
        </p:txBody>
      </p:sp>
      <p:sp>
        <p:nvSpPr>
          <p:cNvPr id="9" name="Bilde">
            <a:extLst>
              <a:ext uri="{FF2B5EF4-FFF2-40B4-BE49-F238E27FC236}">
                <a16:creationId xmlns:a16="http://schemas.microsoft.com/office/drawing/2014/main" id="{F8055A36-9FB8-9F77-52A5-DC0C8225C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19997" y="1620000"/>
            <a:ext cx="10754454" cy="434295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Liggende breddebilde 16:9</a:t>
            </a:r>
          </a:p>
        </p:txBody>
      </p:sp>
      <p:sp>
        <p:nvSpPr>
          <p:cNvPr id="4" name="Kreditering">
            <a:extLst>
              <a:ext uri="{FF2B5EF4-FFF2-40B4-BE49-F238E27FC236}">
                <a16:creationId xmlns:a16="http://schemas.microsoft.com/office/drawing/2014/main" id="{C45F1703-D2E8-56E4-7437-3E3604367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0002" y="5972162"/>
            <a:ext cx="3552002" cy="310260"/>
          </a:xfrm>
          <a:prstGeom prst="rect">
            <a:avLst/>
          </a:prstGeom>
        </p:spPr>
        <p:txBody>
          <a:bodyPr wrap="square" lIns="90000" tIns="72000" rIns="90000" bIns="72000" anchor="t" anchorCtr="0">
            <a:spAutoFit/>
          </a:bodyPr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2278519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>
            <a:extLst>
              <a:ext uri="{FF2B5EF4-FFF2-40B4-BE49-F238E27FC236}">
                <a16:creationId xmlns:a16="http://schemas.microsoft.com/office/drawing/2014/main" id="{8FDD2FA1-D5F6-CA8B-6AF8-55514FA543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620000"/>
            <a:ext cx="4163223" cy="615553"/>
          </a:xfrm>
        </p:spPr>
        <p:txBody>
          <a:bodyPr lIns="0" tIns="0" rIns="0" bIns="0" anchor="ctr"/>
          <a:lstStyle>
            <a:lvl1pPr>
              <a:defRPr/>
            </a:lvl1pPr>
          </a:lstStyle>
          <a:p>
            <a:r>
              <a:rPr lang="nb-NO"/>
              <a:t>Budskapet?</a:t>
            </a:r>
          </a:p>
        </p:txBody>
      </p:sp>
      <p:sp>
        <p:nvSpPr>
          <p:cNvPr id="4" name="Kulepunkter">
            <a:extLst>
              <a:ext uri="{FF2B5EF4-FFF2-40B4-BE49-F238E27FC236}">
                <a16:creationId xmlns:a16="http://schemas.microsoft.com/office/drawing/2014/main" id="{6FEFBF3D-0581-675E-3DB8-5141E9B31EB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720001" y="2328530"/>
            <a:ext cx="4163223" cy="3131991"/>
          </a:xfrm>
          <a:prstGeom prst="rect">
            <a:avLst/>
          </a:prstGeom>
        </p:spPr>
        <p:txBody>
          <a:bodyPr lIns="0" tIns="0" rIns="0" bIns="0"/>
          <a:lstStyle>
            <a:lvl1pPr marL="226800" indent="-226800">
              <a:buFont typeface="Arial" panose="020B0604020202020204" pitchFamily="34" charset="0"/>
              <a:buChar char="•"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Kulepunkter</a:t>
            </a:r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709BAD60-7C03-AA11-D5E0-79796B7E2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096322" y="1620000"/>
            <a:ext cx="6095679" cy="40630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Liggende breddebilde 2:3</a:t>
            </a:r>
          </a:p>
        </p:txBody>
      </p:sp>
      <p:sp>
        <p:nvSpPr>
          <p:cNvPr id="2" name="Kreditering">
            <a:extLst>
              <a:ext uri="{FF2B5EF4-FFF2-40B4-BE49-F238E27FC236}">
                <a16:creationId xmlns:a16="http://schemas.microsoft.com/office/drawing/2014/main" id="{C6827BD8-0342-CA6D-DB6B-665C286C8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9370" y="5683044"/>
            <a:ext cx="3552002" cy="310260"/>
          </a:xfrm>
          <a:prstGeom prst="rect">
            <a:avLst/>
          </a:prstGeom>
        </p:spPr>
        <p:txBody>
          <a:bodyPr wrap="square" lIns="90000" tIns="72000" rIns="90000" bIns="72000" anchor="t" anchorCtr="0">
            <a:spAutoFit/>
          </a:bodyPr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35735976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høy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EAFDDCC6-730D-86C3-67B2-7C9FD80DA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1620000"/>
            <a:ext cx="5375999" cy="615553"/>
          </a:xfrm>
        </p:spPr>
        <p:txBody>
          <a:bodyPr lIns="0" tIns="0" rIns="0" bIns="0" anchor="ctr"/>
          <a:lstStyle>
            <a:lvl1pPr>
              <a:defRPr/>
            </a:lvl1pPr>
          </a:lstStyle>
          <a:p>
            <a:r>
              <a:rPr lang="nb-NO"/>
              <a:t>Hva er budskapet ditt?</a:t>
            </a:r>
          </a:p>
        </p:txBody>
      </p:sp>
      <p:sp>
        <p:nvSpPr>
          <p:cNvPr id="10" name="Kulepunkter">
            <a:extLst>
              <a:ext uri="{FF2B5EF4-FFF2-40B4-BE49-F238E27FC236}">
                <a16:creationId xmlns:a16="http://schemas.microsoft.com/office/drawing/2014/main" id="{E4638E5C-C788-D003-9E45-0809CDD53F89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720000" y="2504927"/>
            <a:ext cx="5375999" cy="3615070"/>
          </a:xfrm>
          <a:prstGeom prst="rect">
            <a:avLst/>
          </a:prstGeom>
        </p:spPr>
        <p:txBody>
          <a:bodyPr lIns="0" tIns="0" rIns="0" bIns="0"/>
          <a:lstStyle>
            <a:lvl1pPr marL="226800" indent="-226800">
              <a:buFont typeface="Arial" panose="020B0604020202020204" pitchFamily="34" charset="0"/>
              <a:buChar char="•"/>
              <a:defRPr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Kulepunkter</a:t>
            </a:r>
          </a:p>
        </p:txBody>
      </p:sp>
      <p:sp>
        <p:nvSpPr>
          <p:cNvPr id="5" name="Bilde">
            <a:extLst>
              <a:ext uri="{FF2B5EF4-FFF2-40B4-BE49-F238E27FC236}">
                <a16:creationId xmlns:a16="http://schemas.microsoft.com/office/drawing/2014/main" id="{20B9DBE3-88B7-EF1E-1D80-657998802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 anchor="ctr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Høydebilde 3:2</a:t>
            </a:r>
          </a:p>
        </p:txBody>
      </p:sp>
      <p:sp>
        <p:nvSpPr>
          <p:cNvPr id="3" name="Kreditering">
            <a:extLst>
              <a:ext uri="{FF2B5EF4-FFF2-40B4-BE49-F238E27FC236}">
                <a16:creationId xmlns:a16="http://schemas.microsoft.com/office/drawing/2014/main" id="{9626ACC7-1058-20C3-96AC-6A36CE9FB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2633" y="6119997"/>
            <a:ext cx="3778644" cy="310260"/>
          </a:xfrm>
          <a:prstGeom prst="rect">
            <a:avLst/>
          </a:prstGeom>
        </p:spPr>
        <p:txBody>
          <a:bodyPr lIns="90000" tIns="72000" rIns="90000" bIns="72000" anchor="t" anchorCtr="0">
            <a:spAutoFit/>
          </a:bodyPr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2554490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bred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3CE1B2D1-0542-E286-9E26-E9FC8C1A95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Hva er budskapet ditt?</a:t>
            </a:r>
          </a:p>
        </p:txBody>
      </p:sp>
      <p:sp>
        <p:nvSpPr>
          <p:cNvPr id="11" name="Kulepunkter">
            <a:extLst>
              <a:ext uri="{FF2B5EF4-FFF2-40B4-BE49-F238E27FC236}">
                <a16:creationId xmlns:a16="http://schemas.microsoft.com/office/drawing/2014/main" id="{6B593A4B-353D-56EE-9A0A-E6AA53D97F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76531" y="1620000"/>
            <a:ext cx="3697919" cy="453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6800" indent="-226800">
              <a:lnSpc>
                <a:spcPct val="140000"/>
              </a:lnSpc>
              <a:buFont typeface="Arial" panose="020B0604020202020204" pitchFamily="34" charset="0"/>
              <a:buChar char="•"/>
              <a:defRPr sz="20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Kulepunkter</a:t>
            </a:r>
          </a:p>
        </p:txBody>
      </p:sp>
      <p:sp>
        <p:nvSpPr>
          <p:cNvPr id="6" name="Plassholder for bilde 6">
            <a:extLst>
              <a:ext uri="{FF2B5EF4-FFF2-40B4-BE49-F238E27FC236}">
                <a16:creationId xmlns:a16="http://schemas.microsoft.com/office/drawing/2014/main" id="{F3C9EF02-1D2B-D7E4-EF42-102922CF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720001" y="1620000"/>
            <a:ext cx="6805241" cy="453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Liggende breddebilde 2:3</a:t>
            </a:r>
          </a:p>
        </p:txBody>
      </p:sp>
      <p:sp>
        <p:nvSpPr>
          <p:cNvPr id="13" name="Kreditering">
            <a:extLst>
              <a:ext uri="{FF2B5EF4-FFF2-40B4-BE49-F238E27FC236}">
                <a16:creationId xmlns:a16="http://schemas.microsoft.com/office/drawing/2014/main" id="{559C6E87-094F-EDC5-CD75-B5EAEC7A8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1890" y="6178237"/>
            <a:ext cx="3943351" cy="310260"/>
          </a:xfrm>
          <a:prstGeom prst="rect">
            <a:avLst/>
          </a:prstGeom>
        </p:spPr>
        <p:txBody>
          <a:bodyPr lIns="90000" tIns="72000" rIns="90000" bIns="72000" anchor="t" anchorCtr="0">
            <a:spAutoFit/>
          </a:bodyPr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287181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2F0E294A-04BF-D81C-2A96-94E736D2D0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Hva er budskapet ditt?</a:t>
            </a:r>
          </a:p>
        </p:txBody>
      </p:sp>
      <p:sp>
        <p:nvSpPr>
          <p:cNvPr id="9" name="Plassholder for SmartArt 7">
            <a:extLst>
              <a:ext uri="{FF2B5EF4-FFF2-40B4-BE49-F238E27FC236}">
                <a16:creationId xmlns:a16="http://schemas.microsoft.com/office/drawing/2014/main" id="{EAC137AC-62BD-9F74-2A01-6D21293108A4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720002" y="1620002"/>
            <a:ext cx="10754449" cy="449999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Legg til </a:t>
            </a:r>
            <a:r>
              <a:rPr lang="nb-NO" err="1"/>
              <a:t>SmartArt</a:t>
            </a:r>
            <a:r>
              <a:rPr lang="nb-NO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54409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ute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SmartArt 7">
            <a:extLst>
              <a:ext uri="{FF2B5EF4-FFF2-40B4-BE49-F238E27FC236}">
                <a16:creationId xmlns:a16="http://schemas.microsoft.com/office/drawing/2014/main" id="{EAC137AC-62BD-9F74-2A01-6D21293108A4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720003" y="658801"/>
            <a:ext cx="10754448" cy="54844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Legg til </a:t>
            </a:r>
            <a:r>
              <a:rPr lang="nb-NO" err="1"/>
              <a:t>SmartArt</a:t>
            </a:r>
            <a:r>
              <a:rPr lang="nb-NO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93783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tat">
            <a:extLst>
              <a:ext uri="{FF2B5EF4-FFF2-40B4-BE49-F238E27FC236}">
                <a16:creationId xmlns:a16="http://schemas.microsoft.com/office/drawing/2014/main" id="{34F5BCC2-AA9A-577C-14F4-A34A791D57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20001" y="1620000"/>
            <a:ext cx="10754449" cy="3600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2600" i="1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/>
              <a:t>Legg til sitat…</a:t>
            </a:r>
          </a:p>
        </p:txBody>
      </p:sp>
      <p:sp>
        <p:nvSpPr>
          <p:cNvPr id="9" name="Kilde">
            <a:extLst>
              <a:ext uri="{FF2B5EF4-FFF2-40B4-BE49-F238E27FC236}">
                <a16:creationId xmlns:a16="http://schemas.microsoft.com/office/drawing/2014/main" id="{F75ED599-4222-44A8-AE92-AFD9B1ABBC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6417023" y="5809469"/>
            <a:ext cx="3874477" cy="666529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40000"/>
              </a:lnSpc>
              <a:spcBef>
                <a:spcPts val="0"/>
              </a:spcBef>
              <a:buNone/>
              <a:defRPr sz="1400" i="1">
                <a:solidFill>
                  <a:schemeClr val="dk1"/>
                </a:solidFill>
                <a:latin typeface="+mn-lt"/>
              </a:defRPr>
            </a:lvl1pPr>
            <a:lvl2pPr marL="457189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/>
              <a:t>Kilde</a:t>
            </a:r>
          </a:p>
        </p:txBody>
      </p:sp>
      <p:sp>
        <p:nvSpPr>
          <p:cNvPr id="12" name="Grafikk">
            <a:extLst>
              <a:ext uri="{FF2B5EF4-FFF2-40B4-BE49-F238E27FC236}">
                <a16:creationId xmlns:a16="http://schemas.microsoft.com/office/drawing/2014/main" id="{C02768AB-EC9E-E7BA-0CAD-BDDF849CC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0538450" y="5800932"/>
            <a:ext cx="936000" cy="72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0">
            <a:normAutofit/>
          </a:bodyPr>
          <a:lstStyle>
            <a:lvl1pPr marL="7938" indent="-7938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tabLst/>
              <a:defRPr sz="1000"/>
            </a:lvl1pPr>
          </a:lstStyle>
          <a:p>
            <a:r>
              <a:rPr lang="nb-NO"/>
              <a:t>Eventuell grafikk</a:t>
            </a:r>
          </a:p>
        </p:txBody>
      </p:sp>
    </p:spTree>
    <p:extLst>
      <p:ext uri="{BB962C8B-B14F-4D97-AF65-F5344CB8AC3E}">
        <p14:creationId xmlns:p14="http://schemas.microsoft.com/office/powerpoint/2010/main" val="38589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9. januar 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48" y="0"/>
            <a:ext cx="5834252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D17F57EA-B6EF-B82D-5489-B226849D1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91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tat">
            <a:extLst>
              <a:ext uri="{FF2B5EF4-FFF2-40B4-BE49-F238E27FC236}">
                <a16:creationId xmlns:a16="http://schemas.microsoft.com/office/drawing/2014/main" id="{34F5BCC2-AA9A-577C-14F4-A34A791D571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720000" y="1620000"/>
            <a:ext cx="7020000" cy="360000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40000"/>
              </a:lnSpc>
              <a:spcBef>
                <a:spcPts val="0"/>
              </a:spcBef>
              <a:buNone/>
              <a:defRPr sz="2600" i="1">
                <a:solidFill>
                  <a:schemeClr val="tx1"/>
                </a:solidFill>
                <a:latin typeface="+mj-lt"/>
              </a:defRPr>
            </a:lvl1pPr>
            <a:lvl2pPr marL="457189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/>
              <a:t>Legg til sitat fra rapport eller avis med bilde…</a:t>
            </a:r>
          </a:p>
        </p:txBody>
      </p:sp>
      <p:sp>
        <p:nvSpPr>
          <p:cNvPr id="5" name="Bilde">
            <a:extLst>
              <a:ext uri="{FF2B5EF4-FFF2-40B4-BE49-F238E27FC236}">
                <a16:creationId xmlns:a16="http://schemas.microsoft.com/office/drawing/2014/main" id="{C81D5D5A-6D57-F1B4-EBC9-ED8F186115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8654687" y="1619999"/>
            <a:ext cx="2541732" cy="3600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 anchor="ctr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A4-side</a:t>
            </a:r>
          </a:p>
        </p:txBody>
      </p:sp>
      <p:sp>
        <p:nvSpPr>
          <p:cNvPr id="10" name="Kilde">
            <a:extLst>
              <a:ext uri="{FF2B5EF4-FFF2-40B4-BE49-F238E27FC236}">
                <a16:creationId xmlns:a16="http://schemas.microsoft.com/office/drawing/2014/main" id="{3818CAD8-C384-D9BF-E9D9-BB78DD831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950571" y="5422223"/>
            <a:ext cx="2245848" cy="560876"/>
          </a:xfrm>
        </p:spPr>
        <p:txBody>
          <a:bodyPr lIns="0" tIns="0" rIns="0" bIns="0">
            <a:normAutofit/>
          </a:bodyPr>
          <a:lstStyle>
            <a:lvl1pPr marL="0" indent="0" algn="r">
              <a:lnSpc>
                <a:spcPct val="140000"/>
              </a:lnSpc>
              <a:spcBef>
                <a:spcPts val="0"/>
              </a:spcBef>
              <a:buNone/>
              <a:defRPr sz="1400" i="1">
                <a:solidFill>
                  <a:schemeClr val="dk1"/>
                </a:solidFill>
                <a:latin typeface="+mn-lt"/>
              </a:defRPr>
            </a:lvl1pPr>
            <a:lvl2pPr marL="457189" indent="0">
              <a:buNone/>
              <a:defRPr sz="2600">
                <a:solidFill>
                  <a:srgbClr val="589199"/>
                </a:solidFill>
                <a:latin typeface="+mj-lt"/>
              </a:defRPr>
            </a:lvl2pPr>
            <a:lvl3pPr>
              <a:defRPr sz="2600">
                <a:solidFill>
                  <a:srgbClr val="589199"/>
                </a:solidFill>
                <a:latin typeface="+mj-lt"/>
              </a:defRPr>
            </a:lvl3pPr>
            <a:lvl4pPr>
              <a:defRPr sz="2600">
                <a:solidFill>
                  <a:srgbClr val="589199"/>
                </a:solidFill>
                <a:latin typeface="+mj-lt"/>
              </a:defRPr>
            </a:lvl4pPr>
            <a:lvl5pPr>
              <a:defRPr sz="2600">
                <a:solidFill>
                  <a:srgbClr val="589199"/>
                </a:solidFill>
                <a:latin typeface="+mj-lt"/>
              </a:defRPr>
            </a:lvl5pPr>
          </a:lstStyle>
          <a:p>
            <a:pPr lvl="0"/>
            <a:r>
              <a:rPr lang="nb-NO"/>
              <a:t>Kilde</a:t>
            </a:r>
          </a:p>
        </p:txBody>
      </p:sp>
    </p:spTree>
    <p:extLst>
      <p:ext uri="{BB962C8B-B14F-4D97-AF65-F5344CB8AC3E}">
        <p14:creationId xmlns:p14="http://schemas.microsoft.com/office/powerpoint/2010/main" val="630654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A4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657645"/>
            <a:ext cx="5376000" cy="720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/>
              <a:t>Hva er budskapet?</a:t>
            </a:r>
          </a:p>
        </p:txBody>
      </p:sp>
      <p:sp>
        <p:nvSpPr>
          <p:cNvPr id="10" name="Innhold">
            <a:extLst>
              <a:ext uri="{FF2B5EF4-FFF2-40B4-BE49-F238E27FC236}">
                <a16:creationId xmlns:a16="http://schemas.microsoft.com/office/drawing/2014/main" id="{AC10A601-D992-F3CA-93BE-37F1F9D8758A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720000" y="1620002"/>
            <a:ext cx="5376000" cy="4499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/>
              <a:t>Første nivå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12" name="Bilde">
            <a:extLst>
              <a:ext uri="{FF2B5EF4-FFF2-40B4-BE49-F238E27FC236}">
                <a16:creationId xmlns:a16="http://schemas.microsoft.com/office/drawing/2014/main" id="{F9597B3A-E682-C92B-A2D8-B7788F999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50000" y="0"/>
            <a:ext cx="484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 anchor="ctr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A4-side</a:t>
            </a:r>
          </a:p>
        </p:txBody>
      </p:sp>
      <p:sp>
        <p:nvSpPr>
          <p:cNvPr id="5" name="Kreditering">
            <a:extLst>
              <a:ext uri="{FF2B5EF4-FFF2-40B4-BE49-F238E27FC236}">
                <a16:creationId xmlns:a16="http://schemas.microsoft.com/office/drawing/2014/main" id="{CA4E5C4D-77B2-399C-66C9-C9498BB2D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2633" y="6119997"/>
            <a:ext cx="3778644" cy="310260"/>
          </a:xfrm>
          <a:prstGeom prst="rect">
            <a:avLst/>
          </a:prstGeom>
        </p:spPr>
        <p:txBody>
          <a:bodyPr lIns="90000" tIns="72000" rIns="90000" bIns="72000" anchor="t" anchorCtr="0">
            <a:spAutoFit/>
          </a:bodyPr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436035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dobbel A4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657645"/>
            <a:ext cx="4824000" cy="720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/>
              <a:t>Hva er budskapet?</a:t>
            </a:r>
          </a:p>
        </p:txBody>
      </p:sp>
      <p:sp>
        <p:nvSpPr>
          <p:cNvPr id="10" name="Innhold">
            <a:extLst>
              <a:ext uri="{FF2B5EF4-FFF2-40B4-BE49-F238E27FC236}">
                <a16:creationId xmlns:a16="http://schemas.microsoft.com/office/drawing/2014/main" id="{AC10A601-D992-F3CA-93BE-37F1F9D8758A}"/>
              </a:ext>
            </a:extLst>
          </p:cNvPr>
          <p:cNvSpPr>
            <a:spLocks noGrp="1" noChangeAspect="1"/>
          </p:cNvSpPr>
          <p:nvPr>
            <p:ph idx="1" hasCustomPrompt="1"/>
          </p:nvPr>
        </p:nvSpPr>
        <p:spPr>
          <a:xfrm>
            <a:off x="720000" y="1620002"/>
            <a:ext cx="4824000" cy="4499999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nb-NO"/>
              <a:t>Første nivå</a:t>
            </a:r>
          </a:p>
          <a:p>
            <a:pPr lvl="1"/>
            <a:r>
              <a:rPr lang="nb-NO"/>
              <a:t>Andre nivå</a:t>
            </a:r>
          </a:p>
        </p:txBody>
      </p:sp>
      <p:sp>
        <p:nvSpPr>
          <p:cNvPr id="7" name="Kreditering">
            <a:extLst>
              <a:ext uri="{FF2B5EF4-FFF2-40B4-BE49-F238E27FC236}">
                <a16:creationId xmlns:a16="http://schemas.microsoft.com/office/drawing/2014/main" id="{B98A9F43-8DBF-43B1-B183-AD17BD519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2633" y="5565423"/>
            <a:ext cx="3778644" cy="310260"/>
          </a:xfrm>
          <a:prstGeom prst="rect">
            <a:avLst/>
          </a:prstGeom>
        </p:spPr>
        <p:txBody>
          <a:bodyPr lIns="90000" tIns="72000" rIns="90000" bIns="72000" anchor="t" anchorCtr="0">
            <a:spAutoFit/>
          </a:bodyPr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  <p:sp>
        <p:nvSpPr>
          <p:cNvPr id="4" name="Bilde">
            <a:extLst>
              <a:ext uri="{FF2B5EF4-FFF2-40B4-BE49-F238E27FC236}">
                <a16:creationId xmlns:a16="http://schemas.microsoft.com/office/drawing/2014/main" id="{68FF3086-3786-6FFB-A9AE-F33BE44E2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616632" y="1620000"/>
            <a:ext cx="5575368" cy="39454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 anchor="ctr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Dobbel A4-side</a:t>
            </a:r>
          </a:p>
        </p:txBody>
      </p:sp>
    </p:spTree>
    <p:extLst>
      <p:ext uri="{BB962C8B-B14F-4D97-AF65-F5344CB8AC3E}">
        <p14:creationId xmlns:p14="http://schemas.microsoft.com/office/powerpoint/2010/main" val="1685190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 høy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13BFEE41-1351-5574-7D68-7AD566F22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795470"/>
            <a:ext cx="4968624" cy="1267063"/>
          </a:xfrm>
        </p:spPr>
        <p:txBody>
          <a:bodyPr lIns="0" tIns="0" rIns="0" bIns="0" anchor="ctr">
            <a:normAutofit/>
          </a:bodyPr>
          <a:lstStyle>
            <a:lvl1pPr>
              <a:defRPr sz="4000"/>
            </a:lvl1pPr>
          </a:lstStyle>
          <a:p>
            <a:r>
              <a:rPr lang="nb-NO"/>
              <a:t>Mellomtittel</a:t>
            </a:r>
          </a:p>
        </p:txBody>
      </p:sp>
      <p:sp>
        <p:nvSpPr>
          <p:cNvPr id="3" name="Bilde">
            <a:extLst>
              <a:ext uri="{FF2B5EF4-FFF2-40B4-BE49-F238E27FC236}">
                <a16:creationId xmlns:a16="http://schemas.microsoft.com/office/drawing/2014/main" id="{991AB3E3-489E-F423-2206-644FA5DD2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 anchor="ctr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Høydebilde 3:2</a:t>
            </a:r>
          </a:p>
        </p:txBody>
      </p:sp>
      <p:sp>
        <p:nvSpPr>
          <p:cNvPr id="7" name="Kreditering">
            <a:extLst>
              <a:ext uri="{FF2B5EF4-FFF2-40B4-BE49-F238E27FC236}">
                <a16:creationId xmlns:a16="http://schemas.microsoft.com/office/drawing/2014/main" id="{B9F803CB-7762-FBF2-0892-40C4DA10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2633" y="6119997"/>
            <a:ext cx="3778644" cy="310260"/>
          </a:xfrm>
          <a:prstGeom prst="rect">
            <a:avLst/>
          </a:prstGeom>
        </p:spPr>
        <p:txBody>
          <a:bodyPr lIns="90000" tIns="72000" rIns="90000" bIns="72000" anchor="t" anchorCtr="0">
            <a:spAutoFit/>
          </a:bodyPr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12777244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 med bred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>
            <a:extLst>
              <a:ext uri="{FF2B5EF4-FFF2-40B4-BE49-F238E27FC236}">
                <a16:creationId xmlns:a16="http://schemas.microsoft.com/office/drawing/2014/main" id="{13BFEE41-1351-5574-7D68-7AD566F22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1" y="2795468"/>
            <a:ext cx="5015637" cy="1267063"/>
          </a:xfrm>
        </p:spPr>
        <p:txBody>
          <a:bodyPr lIns="0" tIns="0" rIns="0" bIns="0" anchor="ctr">
            <a:normAutofit/>
          </a:bodyPr>
          <a:lstStyle>
            <a:lvl1pPr>
              <a:defRPr sz="4000"/>
            </a:lvl1pPr>
          </a:lstStyle>
          <a:p>
            <a:r>
              <a:rPr lang="nb-NO"/>
              <a:t>Mellomtittel</a:t>
            </a:r>
          </a:p>
        </p:txBody>
      </p:sp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658D2326-656F-62DE-DB2D-871CC3951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096321" y="1397477"/>
            <a:ext cx="6095679" cy="406304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Breddebilde 2:3</a:t>
            </a:r>
          </a:p>
        </p:txBody>
      </p:sp>
      <p:sp>
        <p:nvSpPr>
          <p:cNvPr id="4" name="Kreditering">
            <a:extLst>
              <a:ext uri="{FF2B5EF4-FFF2-40B4-BE49-F238E27FC236}">
                <a16:creationId xmlns:a16="http://schemas.microsoft.com/office/drawing/2014/main" id="{4477E075-9CA2-2643-1511-082A97C9A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92633" y="5460521"/>
            <a:ext cx="3778644" cy="310260"/>
          </a:xfrm>
          <a:prstGeom prst="rect">
            <a:avLst/>
          </a:prstGeom>
        </p:spPr>
        <p:txBody>
          <a:bodyPr lIns="90000" tIns="72000" rIns="90000" bIns="72000" anchor="t" anchorCtr="0">
            <a:spAutoFit/>
          </a:bodyPr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3171921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 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6">
            <a:extLst>
              <a:ext uri="{FF2B5EF4-FFF2-40B4-BE49-F238E27FC236}">
                <a16:creationId xmlns:a16="http://schemas.microsoft.com/office/drawing/2014/main" id="{FC5BFF49-9249-3FE3-FCE9-BBE337AD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Heldekkende bilde i bakgrunnen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13BFEE41-1351-5574-7D68-7AD566F22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5963" y="2795470"/>
            <a:ext cx="5019674" cy="1267063"/>
          </a:xfrm>
        </p:spPr>
        <p:txBody>
          <a:bodyPr lIns="0" tIns="0" rIns="0" bIns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Mellomtittel</a:t>
            </a:r>
          </a:p>
        </p:txBody>
      </p:sp>
      <p:sp>
        <p:nvSpPr>
          <p:cNvPr id="2" name="Kreditering">
            <a:extLst>
              <a:ext uri="{FF2B5EF4-FFF2-40B4-BE49-F238E27FC236}">
                <a16:creationId xmlns:a16="http://schemas.microsoft.com/office/drawing/2014/main" id="{7BEF4CA2-F635-6994-B339-AB4FC96E4A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27926" y="6459215"/>
            <a:ext cx="3943351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  <p:sp>
        <p:nvSpPr>
          <p:cNvPr id="7" name="Plassholder for tekst 10">
            <a:extLst>
              <a:ext uri="{FF2B5EF4-FFF2-40B4-BE49-F238E27FC236}">
                <a16:creationId xmlns:a16="http://schemas.microsoft.com/office/drawing/2014/main" id="{8AA972BB-C2B2-9E4D-64A7-5CF27A2F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353" y="6235059"/>
            <a:ext cx="1144800" cy="37106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5918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49646B0A-53BB-731B-1ACA-AD38C1D0D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tIns="870268" anchor="t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</a:lstStyle>
          <a:p>
            <a:r>
              <a:rPr lang="nb-NO"/>
              <a:t>Heldekkende bilde 16:9</a:t>
            </a:r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100D7AB2-3160-BC4D-1CD6-0837C18E4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353" y="6235059"/>
            <a:ext cx="1144800" cy="37106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0" name="Kreditering">
            <a:extLst>
              <a:ext uri="{FF2B5EF4-FFF2-40B4-BE49-F238E27FC236}">
                <a16:creationId xmlns:a16="http://schemas.microsoft.com/office/drawing/2014/main" id="{7F105C86-A0C4-2A7E-36C4-EEC892969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3158" y="6420591"/>
            <a:ext cx="3943351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</p:spTree>
    <p:extLst>
      <p:ext uri="{BB962C8B-B14F-4D97-AF65-F5344CB8AC3E}">
        <p14:creationId xmlns:p14="http://schemas.microsoft.com/office/powerpoint/2010/main" val="2029078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heldekk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B4388F5E-68D1-E29C-0C56-F1E20C963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media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tIns="360000" anchor="t"/>
          <a:lstStyle>
            <a:lvl1pPr marL="0" indent="0" algn="ctr">
              <a:buNone/>
              <a:defRPr/>
            </a:lvl1pPr>
          </a:lstStyle>
          <a:p>
            <a:r>
              <a:rPr lang="nb-NO" sz="2000"/>
              <a:t>Sett inn video i 16:9 format</a:t>
            </a:r>
          </a:p>
        </p:txBody>
      </p:sp>
      <p:sp>
        <p:nvSpPr>
          <p:cNvPr id="10" name="Kreditering">
            <a:extLst>
              <a:ext uri="{FF2B5EF4-FFF2-40B4-BE49-F238E27FC236}">
                <a16:creationId xmlns:a16="http://schemas.microsoft.com/office/drawing/2014/main" id="{7F105C86-A0C4-2A7E-36C4-EEC892969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13158" y="6420591"/>
            <a:ext cx="3943351" cy="230832"/>
          </a:xfrm>
          <a:prstGeom prst="rect">
            <a:avLst/>
          </a:prstGeom>
        </p:spPr>
        <p:txBody>
          <a:bodyPr lIns="90000" tIns="0" rIns="90000" bIns="0" anchor="ctr"/>
          <a:lstStyle>
            <a:lvl1pPr marL="0" indent="0" algn="r">
              <a:buNone/>
              <a:defRPr sz="900"/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nb-NO"/>
              <a:t>Bildekreditering eller kilde</a:t>
            </a:r>
          </a:p>
        </p:txBody>
      </p:sp>
      <p:sp>
        <p:nvSpPr>
          <p:cNvPr id="9" name="Logo">
            <a:extLst>
              <a:ext uri="{FF2B5EF4-FFF2-40B4-BE49-F238E27FC236}">
                <a16:creationId xmlns:a16="http://schemas.microsoft.com/office/drawing/2014/main" id="{100D7AB2-3160-BC4D-1CD6-0837C18E4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353" y="6235059"/>
            <a:ext cx="1144800" cy="37106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33">
                <a:solidFill>
                  <a:srgbClr val="000000"/>
                </a:solidFill>
              </a:defRPr>
            </a:lvl1pPr>
            <a:lvl2pPr>
              <a:defRPr sz="133">
                <a:solidFill>
                  <a:srgbClr val="000000"/>
                </a:solidFill>
              </a:defRPr>
            </a:lvl2pPr>
            <a:lvl3pPr>
              <a:defRPr sz="133">
                <a:solidFill>
                  <a:srgbClr val="000000"/>
                </a:solidFill>
              </a:defRPr>
            </a:lvl3pPr>
            <a:lvl4pPr>
              <a:defRPr sz="133">
                <a:solidFill>
                  <a:srgbClr val="000000"/>
                </a:solidFill>
              </a:defRPr>
            </a:lvl4pPr>
            <a:lvl5pPr>
              <a:defRPr sz="133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7006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ark prosjekt bredde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81E48587-EFE6-A958-0A4D-4C0D7FEADA4B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6096000" y="1598183"/>
            <a:ext cx="5752716" cy="460217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Kart i bredde 3:4</a:t>
            </a:r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7C33FB45-72A7-832C-D363-E1CDD2391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Faktaark prosjekt</a:t>
            </a:r>
          </a:p>
        </p:txBody>
      </p:sp>
      <p:sp>
        <p:nvSpPr>
          <p:cNvPr id="4" name="Plassholder for tabell 3">
            <a:extLst>
              <a:ext uri="{FF2B5EF4-FFF2-40B4-BE49-F238E27FC236}">
                <a16:creationId xmlns:a16="http://schemas.microsoft.com/office/drawing/2014/main" id="{C529B668-01D7-7D2F-D8E5-CC0D97C5A021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30449" y="1598183"/>
            <a:ext cx="4989867" cy="4601017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Tabell med fakta</a:t>
            </a:r>
          </a:p>
        </p:txBody>
      </p:sp>
    </p:spTree>
    <p:extLst>
      <p:ext uri="{BB962C8B-B14F-4D97-AF65-F5344CB8AC3E}">
        <p14:creationId xmlns:p14="http://schemas.microsoft.com/office/powerpoint/2010/main" val="2935705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ark prosjekt høyde k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9D84EB-A197-A735-024E-C1CA0552E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658800"/>
            <a:ext cx="5040000" cy="720000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nb-NO"/>
              <a:t>Faktaark prosjekt</a:t>
            </a:r>
          </a:p>
        </p:txBody>
      </p:sp>
      <p:sp>
        <p:nvSpPr>
          <p:cNvPr id="6" name="Bilde">
            <a:extLst>
              <a:ext uri="{FF2B5EF4-FFF2-40B4-BE49-F238E27FC236}">
                <a16:creationId xmlns:a16="http://schemas.microsoft.com/office/drawing/2014/main" id="{4839C8DC-08E4-95B9-5C17-57147576E3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4000" y="0"/>
            <a:ext cx="6048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 anchor="ctr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Kart i høyde 4:3</a:t>
            </a:r>
          </a:p>
        </p:txBody>
      </p:sp>
      <p:sp>
        <p:nvSpPr>
          <p:cNvPr id="3" name="Plassholder for tabell 3">
            <a:extLst>
              <a:ext uri="{FF2B5EF4-FFF2-40B4-BE49-F238E27FC236}">
                <a16:creationId xmlns:a16="http://schemas.microsoft.com/office/drawing/2014/main" id="{E4974DA3-CCC6-0B90-D4A0-FEAE4EFC896A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730449" y="1598183"/>
            <a:ext cx="4989867" cy="4601017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Tabell med fakta</a:t>
            </a:r>
          </a:p>
        </p:txBody>
      </p:sp>
    </p:spTree>
    <p:extLst>
      <p:ext uri="{BB962C8B-B14F-4D97-AF65-F5344CB8AC3E}">
        <p14:creationId xmlns:p14="http://schemas.microsoft.com/office/powerpoint/2010/main" val="18196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9. januar 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69" y="0"/>
            <a:ext cx="6547531" cy="68580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6DC816F8-A972-D983-5603-6464429CDE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833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bred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8917FE-F36E-AFE2-F65A-AB80A0645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Kart i breddeformat</a:t>
            </a:r>
          </a:p>
        </p:txBody>
      </p:sp>
      <p:sp>
        <p:nvSpPr>
          <p:cNvPr id="3" name="Bilde">
            <a:extLst>
              <a:ext uri="{FF2B5EF4-FFF2-40B4-BE49-F238E27FC236}">
                <a16:creationId xmlns:a16="http://schemas.microsoft.com/office/drawing/2014/main" id="{A78FCB53-EB19-3E02-4CAE-4B4529F2F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1" y="1699200"/>
            <a:ext cx="10754450" cy="450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Kart i bredde 16:9</a:t>
            </a:r>
          </a:p>
        </p:txBody>
      </p:sp>
    </p:spTree>
    <p:extLst>
      <p:ext uri="{BB962C8B-B14F-4D97-AF65-F5344CB8AC3E}">
        <p14:creationId xmlns:p14="http://schemas.microsoft.com/office/powerpoint/2010/main" val="514582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bred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FC4B8A0-1DBA-F1B1-EDC4-CAE4C74C1B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Kart i breddeformat og tekst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07F720E-87D1-D0FA-8F73-56A54442B4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6" y="1616075"/>
            <a:ext cx="10753344" cy="15367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Kart">
            <a:extLst>
              <a:ext uri="{FF2B5EF4-FFF2-40B4-BE49-F238E27FC236}">
                <a16:creationId xmlns:a16="http://schemas.microsoft.com/office/drawing/2014/main" id="{F8055A36-9FB8-9F77-52A5-DC0C8225C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2" y="3429000"/>
            <a:ext cx="10753344" cy="270020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Kart bredde 30,95 cm</a:t>
            </a:r>
          </a:p>
        </p:txBody>
      </p:sp>
    </p:spTree>
    <p:extLst>
      <p:ext uri="{BB962C8B-B14F-4D97-AF65-F5344CB8AC3E}">
        <p14:creationId xmlns:p14="http://schemas.microsoft.com/office/powerpoint/2010/main" val="13510585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kvadrat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59AF92-419A-AEFD-C0FB-26C6CBC4B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To kart i kvadratisk format</a:t>
            </a:r>
          </a:p>
        </p:txBody>
      </p:sp>
      <p:sp>
        <p:nvSpPr>
          <p:cNvPr id="7" name="Kart">
            <a:extLst>
              <a:ext uri="{FF2B5EF4-FFF2-40B4-BE49-F238E27FC236}">
                <a16:creationId xmlns:a16="http://schemas.microsoft.com/office/drawing/2014/main" id="{FFE09D3A-84CB-785A-B451-A5A577823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0000" y="1620000"/>
            <a:ext cx="4500000" cy="450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Kvadratisk kart 1:1</a:t>
            </a:r>
          </a:p>
        </p:txBody>
      </p:sp>
      <p:sp>
        <p:nvSpPr>
          <p:cNvPr id="11" name="Kart">
            <a:extLst>
              <a:ext uri="{FF2B5EF4-FFF2-40B4-BE49-F238E27FC236}">
                <a16:creationId xmlns:a16="http://schemas.microsoft.com/office/drawing/2014/main" id="{522F0AB0-7A07-8E9F-4046-319DF0CA8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72003" y="1620000"/>
            <a:ext cx="4500000" cy="4500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Kvadratisk kart 1:1</a:t>
            </a:r>
          </a:p>
        </p:txBody>
      </p:sp>
    </p:spTree>
    <p:extLst>
      <p:ext uri="{BB962C8B-B14F-4D97-AF65-F5344CB8AC3E}">
        <p14:creationId xmlns:p14="http://schemas.microsoft.com/office/powerpoint/2010/main" val="12357664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bredde og høy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D49E87-AC1E-1719-C810-B6E3343A0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Kart i bredde og høyde</a:t>
            </a:r>
          </a:p>
        </p:txBody>
      </p:sp>
      <p:sp>
        <p:nvSpPr>
          <p:cNvPr id="5" name="Bilde">
            <a:extLst>
              <a:ext uri="{FF2B5EF4-FFF2-40B4-BE49-F238E27FC236}">
                <a16:creationId xmlns:a16="http://schemas.microsoft.com/office/drawing/2014/main" id="{4714E120-8E0E-D7D4-29D7-26882E43B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0000" y="1620000"/>
            <a:ext cx="4579200" cy="343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 anchor="ctr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Kart i bredde 4:3</a:t>
            </a:r>
          </a:p>
        </p:txBody>
      </p:sp>
      <p:sp>
        <p:nvSpPr>
          <p:cNvPr id="4" name="Bilde">
            <a:extLst>
              <a:ext uri="{FF2B5EF4-FFF2-40B4-BE49-F238E27FC236}">
                <a16:creationId xmlns:a16="http://schemas.microsoft.com/office/drawing/2014/main" id="{5EE79200-8DFF-1E0D-C316-3227DD805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892803" y="1620000"/>
            <a:ext cx="3434400" cy="45288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tIns="870268" anchor="ctr"/>
          <a:lstStyle>
            <a:lvl1pPr marL="228594" indent="-228594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nb-NO"/>
              <a:t>Kart i høyde 4:3</a:t>
            </a:r>
          </a:p>
        </p:txBody>
      </p:sp>
    </p:spTree>
    <p:extLst>
      <p:ext uri="{BB962C8B-B14F-4D97-AF65-F5344CB8AC3E}">
        <p14:creationId xmlns:p14="http://schemas.microsoft.com/office/powerpoint/2010/main" val="2098233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18C9B3-4E26-1BDB-FACC-C3F142417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noProof="0"/>
              <a:t>Hva er budskapet ditt?</a:t>
            </a:r>
          </a:p>
        </p:txBody>
      </p:sp>
    </p:spTree>
    <p:extLst>
      <p:ext uri="{BB962C8B-B14F-4D97-AF65-F5344CB8AC3E}">
        <p14:creationId xmlns:p14="http://schemas.microsoft.com/office/powerpoint/2010/main" val="31909555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6287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Logo Nye Veier">
            <a:extLst>
              <a:ext uri="{FF2B5EF4-FFF2-40B4-BE49-F238E27FC236}">
                <a16:creationId xmlns:a16="http://schemas.microsoft.com/office/drawing/2014/main" id="{5B308909-002C-6F69-623D-A4B6318624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7977" y="2354839"/>
            <a:ext cx="6006303" cy="194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964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E76D543B-2A2A-784D-8EFB-CF6A9CE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DC1050FB-4B79-F64A-A944-B114584B9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43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4">
            <a:extLst>
              <a:ext uri="{FF2B5EF4-FFF2-40B4-BE49-F238E27FC236}">
                <a16:creationId xmlns:a16="http://schemas.microsoft.com/office/drawing/2014/main" id="{A95C6C68-FE16-8246-A0C4-21FD64FB1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81837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Multirigg 14. januar 2025</a:t>
            </a:r>
          </a:p>
        </p:txBody>
      </p:sp>
    </p:spTree>
    <p:extLst>
      <p:ext uri="{BB962C8B-B14F-4D97-AF65-F5344CB8AC3E}">
        <p14:creationId xmlns:p14="http://schemas.microsoft.com/office/powerpoint/2010/main" val="2814693798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innhaldsboks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F45011AB-6245-554E-9DD7-CEF0B833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F01C7347-187B-9541-BC26-0CD235507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433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3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2E36BDE-0151-CD48-8446-62E87FFBE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433"/>
          </a:xfrm>
        </p:spPr>
        <p:txBody>
          <a:bodyPr/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3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unntekst 4">
            <a:extLst>
              <a:ext uri="{FF2B5EF4-FFF2-40B4-BE49-F238E27FC236}">
                <a16:creationId xmlns:a16="http://schemas.microsoft.com/office/drawing/2014/main" id="{26DE74D0-ADE2-7F46-87B6-41A12EF1A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81837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Multirigg 14. januar 2025</a:t>
            </a:r>
          </a:p>
        </p:txBody>
      </p:sp>
    </p:spTree>
    <p:extLst>
      <p:ext uri="{BB962C8B-B14F-4D97-AF65-F5344CB8AC3E}">
        <p14:creationId xmlns:p14="http://schemas.microsoft.com/office/powerpoint/2010/main" val="3317891846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>
            <a:extLst>
              <a:ext uri="{FF2B5EF4-FFF2-40B4-BE49-F238E27FC236}">
                <a16:creationId xmlns:a16="http://schemas.microsoft.com/office/drawing/2014/main" id="{A4B5F950-0D92-BD4C-987E-FB15EC15A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9CBCE297-DBAE-A840-A37D-751CCBB4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81837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Multirigg 14. januar 2025</a:t>
            </a:r>
          </a:p>
        </p:txBody>
      </p:sp>
    </p:spTree>
    <p:extLst>
      <p:ext uri="{BB962C8B-B14F-4D97-AF65-F5344CB8AC3E}">
        <p14:creationId xmlns:p14="http://schemas.microsoft.com/office/powerpoint/2010/main" val="34296235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/m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media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8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Velg boksen og sett inn video fra menyen </a:t>
            </a:r>
            <a:br>
              <a:rPr lang="nb-NO"/>
            </a:br>
            <a:r>
              <a:rPr lang="nb-NO"/>
              <a:t>«sett inn/</a:t>
            </a:r>
            <a:r>
              <a:rPr lang="nb-NO" err="1"/>
              <a:t>insert</a:t>
            </a:r>
            <a:r>
              <a:rPr lang="nb-NO"/>
              <a:t>» - «Video»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9. januar 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800794A-5139-3C66-E38D-C2B62BAEF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899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unntekst 4">
            <a:extLst>
              <a:ext uri="{FF2B5EF4-FFF2-40B4-BE49-F238E27FC236}">
                <a16:creationId xmlns:a16="http://schemas.microsoft.com/office/drawing/2014/main" id="{CA1B7057-13E8-5D4D-B263-E03388D55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81837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Multirigg 14. januar 2025</a:t>
            </a:r>
          </a:p>
        </p:txBody>
      </p:sp>
    </p:spTree>
    <p:extLst>
      <p:ext uri="{BB962C8B-B14F-4D97-AF65-F5344CB8AC3E}">
        <p14:creationId xmlns:p14="http://schemas.microsoft.com/office/powerpoint/2010/main" val="2387783476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63196E0F-15DF-2A41-84E1-FFCE7D376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78103" y="625785"/>
            <a:ext cx="5113171" cy="5365377"/>
          </a:xfrm>
        </p:spPr>
        <p:txBody>
          <a:bodyPr>
            <a:normAutofit/>
          </a:bodyPr>
          <a:lstStyle>
            <a:lvl1pPr marL="0" indent="0">
              <a:buNone/>
              <a:defRPr sz="3733" b="1" i="0">
                <a:latin typeface="Poppins SemiBold" pitchFamily="2" charset="77"/>
                <a:cs typeface="Poppins SemiBold" pitchFamily="2" charset="77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nb-NO"/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2828C5C0-DAAA-5949-B35B-E75F1A9533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78103" y="5991162"/>
            <a:ext cx="5113171" cy="8043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FFF560-E816-4375-E49B-D02C3893081A}"/>
              </a:ext>
            </a:extLst>
          </p:cNvPr>
          <p:cNvSpPr/>
          <p:nvPr userDrawn="1"/>
        </p:nvSpPr>
        <p:spPr>
          <a:xfrm>
            <a:off x="794327" y="625785"/>
            <a:ext cx="4655128" cy="5365377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 sz="2400"/>
          </a:p>
        </p:txBody>
      </p:sp>
    </p:spTree>
    <p:extLst>
      <p:ext uri="{BB962C8B-B14F-4D97-AF65-F5344CB8AC3E}">
        <p14:creationId xmlns:p14="http://schemas.microsoft.com/office/powerpoint/2010/main" val="465401592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7">
            <a:extLst>
              <a:ext uri="{FF2B5EF4-FFF2-40B4-BE49-F238E27FC236}">
                <a16:creationId xmlns:a16="http://schemas.microsoft.com/office/drawing/2014/main" id="{33BDE7C6-B246-CE18-B5B0-526D4FC34CF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Multirigg 14. januar 2025</a:t>
            </a:r>
          </a:p>
        </p:txBody>
      </p:sp>
      <p:sp>
        <p:nvSpPr>
          <p:cNvPr id="3" name="Plassholder for tekst 14">
            <a:extLst>
              <a:ext uri="{FF2B5EF4-FFF2-40B4-BE49-F238E27FC236}">
                <a16:creationId xmlns:a16="http://schemas.microsoft.com/office/drawing/2014/main" id="{26661905-C8A6-794D-153E-5F886DBB8B7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941" y="1570903"/>
            <a:ext cx="5327651" cy="4558439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amme 5">
            <a:extLst>
              <a:ext uri="{FF2B5EF4-FFF2-40B4-BE49-F238E27FC236}">
                <a16:creationId xmlns:a16="http://schemas.microsoft.com/office/drawing/2014/main" id="{6DCF275A-6DDC-F44A-B840-5812862EF1F3}"/>
              </a:ext>
            </a:extLst>
          </p:cNvPr>
          <p:cNvSpPr/>
          <p:nvPr/>
        </p:nvSpPr>
        <p:spPr>
          <a:xfrm>
            <a:off x="1" y="0"/>
            <a:ext cx="12191996" cy="685800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99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  <p:sp>
        <p:nvSpPr>
          <p:cNvPr id="5" name="Plassholder for bilde 2">
            <a:extLst>
              <a:ext uri="{FF2B5EF4-FFF2-40B4-BE49-F238E27FC236}">
                <a16:creationId xmlns:a16="http://schemas.microsoft.com/office/drawing/2014/main" id="{9749CAFB-F2C7-C55D-C396-42602C388BB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48415" y="1570903"/>
            <a:ext cx="5327651" cy="45584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/>
              <a:t>Klikk på ikonet for å legge til et bilde</a:t>
            </a:r>
          </a:p>
        </p:txBody>
      </p:sp>
      <p:sp>
        <p:nvSpPr>
          <p:cNvPr id="6" name="Ramme 6">
            <a:extLst>
              <a:ext uri="{FF2B5EF4-FFF2-40B4-BE49-F238E27FC236}">
                <a16:creationId xmlns:a16="http://schemas.microsoft.com/office/drawing/2014/main" id="{CEA5D3F0-6482-6CB6-18B1-0C914C52EC25}"/>
              </a:ext>
            </a:extLst>
          </p:cNvPr>
          <p:cNvSpPr/>
          <p:nvPr/>
        </p:nvSpPr>
        <p:spPr>
          <a:xfrm>
            <a:off x="1" y="0"/>
            <a:ext cx="12191996" cy="685800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1990"/>
              <a:gd name="f5" fmla="abs f0"/>
              <a:gd name="f6" fmla="abs f1"/>
              <a:gd name="f7" fmla="abs f2"/>
              <a:gd name="f8" fmla="?: f5 f0 1"/>
              <a:gd name="f9" fmla="?: f6 f1 1"/>
              <a:gd name="f10" fmla="?: f7 f2 1"/>
              <a:gd name="f11" fmla="*/ f8 1 21600"/>
              <a:gd name="f12" fmla="*/ f9 1 21600"/>
              <a:gd name="f13" fmla="*/ 21600 f8 1"/>
              <a:gd name="f14" fmla="*/ 21600 f9 1"/>
              <a:gd name="f15" fmla="min f12 f11"/>
              <a:gd name="f16" fmla="*/ f13 1 f10"/>
              <a:gd name="f17" fmla="*/ f14 1 f10"/>
              <a:gd name="f18" fmla="val f16"/>
              <a:gd name="f19" fmla="val f17"/>
              <a:gd name="f20" fmla="*/ f3 f15 1"/>
              <a:gd name="f21" fmla="+- f19 0 f3"/>
              <a:gd name="f22" fmla="+- f18 0 f3"/>
              <a:gd name="f23" fmla="*/ f18 f15 1"/>
              <a:gd name="f24" fmla="*/ f19 f15 1"/>
              <a:gd name="f25" fmla="min f22 f21"/>
              <a:gd name="f26" fmla="*/ f25 f4 1"/>
              <a:gd name="f27" fmla="*/ f26 1 100000"/>
              <a:gd name="f28" fmla="+- f18 0 f27"/>
              <a:gd name="f29" fmla="+- f19 0 f27"/>
              <a:gd name="f30" fmla="*/ f27 f15 1"/>
              <a:gd name="f31" fmla="*/ f28 f15 1"/>
              <a:gd name="f32" fmla="*/ f29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0" t="f30" r="f31" b="f32"/>
            <a:pathLst>
              <a:path>
                <a:moveTo>
                  <a:pt x="f20" y="f20"/>
                </a:moveTo>
                <a:lnTo>
                  <a:pt x="f23" y="f20"/>
                </a:lnTo>
                <a:lnTo>
                  <a:pt x="f23" y="f24"/>
                </a:lnTo>
                <a:lnTo>
                  <a:pt x="f20" y="f24"/>
                </a:lnTo>
                <a:close/>
                <a:moveTo>
                  <a:pt x="f30" y="f30"/>
                </a:moveTo>
                <a:lnTo>
                  <a:pt x="f30" y="f32"/>
                </a:lnTo>
                <a:lnTo>
                  <a:pt x="f31" y="f32"/>
                </a:lnTo>
                <a:lnTo>
                  <a:pt x="f31" y="f30"/>
                </a:lnTo>
                <a:close/>
              </a:path>
            </a:pathLst>
          </a:custGeom>
          <a:solidFill>
            <a:srgbClr val="5564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377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0" i="0" u="none" strike="noStrike" kern="1200" cap="none" spc="0" baseline="0">
                <a:solidFill>
                  <a:srgbClr val="000000"/>
                </a:solidFill>
                <a:uFillTx/>
                <a:latin typeface="Corbe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0407465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9. januar 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2" y="0"/>
            <a:ext cx="5840348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C45241-FC65-9E61-5809-07B4690B77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96" y="637447"/>
            <a:ext cx="2185104" cy="4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018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1 med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9. januar 2026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2" y="0"/>
            <a:ext cx="5840348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1DBBA4BF-C061-0BC8-D5F8-10515599BB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2451" y="6093827"/>
            <a:ext cx="2720714" cy="424899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DA1FE9CF-45DD-BCD9-4D7B-3FD01A2A5A2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99" y="637447"/>
            <a:ext cx="2185097" cy="4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196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1 med grå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9. januar 2026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52" y="0"/>
            <a:ext cx="5840348" cy="68580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87D29A5-8A01-4425-3AA3-A31F25BE8B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2451" y="6093827"/>
            <a:ext cx="2720714" cy="424899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9B6DB6FA-1CE7-648A-D0FB-61BE33696E2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96" y="637447"/>
            <a:ext cx="2185104" cy="4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076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9. januar 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48" y="0"/>
            <a:ext cx="5834252" cy="685800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8CE82B3F-AF68-B838-9E99-206BAEB9B8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96" y="637447"/>
            <a:ext cx="2185104" cy="4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770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9. januar 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69" y="0"/>
            <a:ext cx="6547531" cy="685800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F8831787-34B6-BF43-B74A-D1E26576E3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96" y="637447"/>
            <a:ext cx="2185104" cy="4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464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/m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media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8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Velg boksen og sett inn video fra menyen </a:t>
            </a:r>
            <a:br>
              <a:rPr lang="nb-NO"/>
            </a:br>
            <a:r>
              <a:rPr lang="nb-NO"/>
              <a:t>«sett inn/</a:t>
            </a:r>
            <a:r>
              <a:rPr lang="nb-NO" err="1"/>
              <a:t>insert</a:t>
            </a:r>
            <a:r>
              <a:rPr lang="nb-NO"/>
              <a:t>» - «Video»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9. januar 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17A3EB1F-C435-F5E8-6C9F-02FAB7B6A7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96" y="637447"/>
            <a:ext cx="2185104" cy="4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56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video med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media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8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Velg boksen og sett inn video fra menyen </a:t>
            </a:r>
            <a:br>
              <a:rPr lang="nb-NO"/>
            </a:br>
            <a:r>
              <a:rPr lang="nb-NO"/>
              <a:t>«sett inn/</a:t>
            </a:r>
            <a:r>
              <a:rPr lang="nb-NO" err="1"/>
              <a:t>insert</a:t>
            </a:r>
            <a:r>
              <a:rPr lang="nb-NO"/>
              <a:t>» - «Video»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9. januar 2026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2E20616-5DFD-978F-90F0-E34F360A24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2451" y="6114375"/>
            <a:ext cx="2720714" cy="424899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52DE7AE3-53A4-91A4-1652-56F9CE7EBC4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96" y="637447"/>
            <a:ext cx="2185104" cy="4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6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video med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media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8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Velg boksen og sett inn video fra menyen </a:t>
            </a:r>
            <a:br>
              <a:rPr lang="nb-NO"/>
            </a:br>
            <a:r>
              <a:rPr lang="nb-NO"/>
              <a:t>«sett inn/</a:t>
            </a:r>
            <a:r>
              <a:rPr lang="nb-NO" err="1"/>
              <a:t>insert</a:t>
            </a:r>
            <a:r>
              <a:rPr lang="nb-NO"/>
              <a:t>» - «Video»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9. januar 2026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8105A3F-4C09-4062-586E-2A8D39182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2E20616-5DFD-978F-90F0-E34F360A24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02451" y="6114375"/>
            <a:ext cx="2720714" cy="4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482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video med grå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media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8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Velg boksen og sett inn video fra menyen </a:t>
            </a:r>
            <a:br>
              <a:rPr lang="nb-NO"/>
            </a:br>
            <a:r>
              <a:rPr lang="nb-NO"/>
              <a:t>«sett inn/</a:t>
            </a:r>
            <a:r>
              <a:rPr lang="nb-NO" err="1"/>
              <a:t>insert</a:t>
            </a:r>
            <a:r>
              <a:rPr lang="nb-NO"/>
              <a:t>» - «Video»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9. januar 2026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9A518F4-DA8E-9FCC-AB2A-6D1C98BD12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2451" y="6093827"/>
            <a:ext cx="2720714" cy="424899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id="{F82E99C5-F4CA-DE73-7D13-D51FBF53AE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096" y="637447"/>
            <a:ext cx="2185104" cy="40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065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960753" y="2231518"/>
            <a:ext cx="6481232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60753" y="4247770"/>
            <a:ext cx="6481232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dk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9. januar 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71" y="570600"/>
            <a:ext cx="9163629" cy="6287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13BC05-0A7F-AC13-024C-BD181D6499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9013" y="2977311"/>
            <a:ext cx="1993167" cy="90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237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847" y="570600"/>
            <a:ext cx="4932153" cy="628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98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95315" y="3463634"/>
            <a:ext cx="7201369" cy="1620203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5312851" y="1908239"/>
            <a:ext cx="1566298" cy="1242156"/>
          </a:xfrm>
          <a:blipFill>
            <a:blip r:embed="rId2"/>
            <a:stretch>
              <a:fillRect/>
            </a:stretch>
          </a:blipFill>
        </p:spPr>
        <p:txBody>
          <a:bodyPr tIns="180000">
            <a:normAutofit/>
          </a:bodyPr>
          <a:lstStyle>
            <a:lvl1pPr marL="0" indent="0" algn="ctr">
              <a:buNone/>
              <a:defRPr sz="1200">
                <a:solidFill>
                  <a:schemeClr val="dk2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9063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95315" y="3463634"/>
            <a:ext cx="7201369" cy="1620203"/>
          </a:xfrm>
        </p:spPr>
        <p:txBody>
          <a:bodyPr anchor="t">
            <a:norm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5BEE668F-8025-14A8-B5F1-0FD65575AA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9415" y="1168831"/>
            <a:ext cx="1993167" cy="90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889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/m 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90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582" y="569963"/>
            <a:ext cx="4591418" cy="628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663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0274" y="439992"/>
            <a:ext cx="3960753" cy="11372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6092358" y="0"/>
            <a:ext cx="6099642" cy="6858000"/>
          </a:xfrm>
          <a:solidFill>
            <a:schemeClr val="bg2"/>
          </a:solidFill>
        </p:spPr>
        <p:txBody>
          <a:bodyPr tIns="3600000" anchor="t" anchorCtr="1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4"/>
          </p:nvPr>
        </p:nvSpPr>
        <p:spPr>
          <a:xfrm>
            <a:off x="1440274" y="1890237"/>
            <a:ext cx="3960753" cy="360045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8024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-123833" y="0"/>
            <a:ext cx="12315833" cy="6858000"/>
          </a:xfrm>
          <a:solidFill>
            <a:schemeClr val="bg2"/>
          </a:solidFill>
        </p:spPr>
        <p:txBody>
          <a:bodyPr tIns="3600000" anchor="t" anchorCtr="1"/>
          <a:lstStyle>
            <a:lvl1pPr marL="0" indent="0" algn="ctr">
              <a:buNone/>
              <a:defRPr/>
            </a:lvl1pPr>
          </a:lstStyle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04370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40274" y="439992"/>
            <a:ext cx="9316771" cy="11372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440275" y="1890237"/>
            <a:ext cx="4500855" cy="3600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56190" y="1890237"/>
            <a:ext cx="4500855" cy="36004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57337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274" y="1890237"/>
            <a:ext cx="4500855" cy="63007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latin typeface="Basis Grotesque Medium" panose="02000603030000020004" pitchFamily="50" charset="0"/>
              </a:defRPr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440274" y="2520315"/>
            <a:ext cx="4500855" cy="29703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56190" y="1890237"/>
            <a:ext cx="4500855" cy="630079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latin typeface="Basis Grotesque Medium" panose="02000603030000020004" pitchFamily="50" charset="0"/>
              </a:defRPr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56190" y="2520315"/>
            <a:ext cx="4500855" cy="29703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>
          <a:xfrm>
            <a:off x="1440274" y="439992"/>
            <a:ext cx="9316771" cy="113723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3481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video med grå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media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tIns="1800000" anchor="t" anchorCtr="1"/>
          <a:lstStyle>
            <a:lvl1pPr marL="0" indent="0" algn="ctr">
              <a:buNone/>
              <a:defRPr/>
            </a:lvl1pPr>
          </a:lstStyle>
          <a:p>
            <a:r>
              <a:rPr lang="nb-NO"/>
              <a:t>Velg boksen og sett inn video fra menyen </a:t>
            </a:r>
            <a:br>
              <a:rPr lang="nb-NO"/>
            </a:br>
            <a:r>
              <a:rPr lang="nb-NO"/>
              <a:t>«sett inn/</a:t>
            </a:r>
            <a:r>
              <a:rPr lang="nb-NO" err="1"/>
              <a:t>insert</a:t>
            </a:r>
            <a:r>
              <a:rPr lang="nb-NO"/>
              <a:t>» - «Video»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04096" y="2970371"/>
            <a:ext cx="5761095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504096" y="4986624"/>
            <a:ext cx="5761095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4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9. januar 2026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8105A3F-4C09-4062-586E-2A8D39182D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529228"/>
            <a:ext cx="1740212" cy="54219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9A518F4-DA8E-9FCC-AB2A-6D1C98BD12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02451" y="6093827"/>
            <a:ext cx="2720714" cy="42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249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4295658" y="5922741"/>
            <a:ext cx="3600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>
                <a:solidFill>
                  <a:schemeClr val="accent1"/>
                </a:solidFill>
              </a:rPr>
              <a:t>innovativeanskaffelser.no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FADD65-F585-4A49-0038-406FBEF73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661" y="2651997"/>
            <a:ext cx="3428678" cy="155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248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med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Sylinder 6">
            <a:extLst>
              <a:ext uri="{FF2B5EF4-FFF2-40B4-BE49-F238E27FC236}">
                <a16:creationId xmlns:a16="http://schemas.microsoft.com/office/drawing/2014/main" id="{3F531F7D-562B-1458-D1AD-7002BE94654F}"/>
              </a:ext>
            </a:extLst>
          </p:cNvPr>
          <p:cNvSpPr txBox="1"/>
          <p:nvPr userDrawn="1"/>
        </p:nvSpPr>
        <p:spPr>
          <a:xfrm>
            <a:off x="504096" y="6200630"/>
            <a:ext cx="3600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500">
                <a:solidFill>
                  <a:schemeClr val="accent1"/>
                </a:solidFill>
              </a:rPr>
              <a:t>innovativeanskaffelser.no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702ABD6-3B41-4D76-2BA0-F8E79B072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99125" y="6139992"/>
            <a:ext cx="2720714" cy="424899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5C08C4E6-FD9C-68C7-B034-42147863E8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661" y="2651997"/>
            <a:ext cx="3428678" cy="155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328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vslutning med grå ei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Sylinder 6">
            <a:extLst>
              <a:ext uri="{FF2B5EF4-FFF2-40B4-BE49-F238E27FC236}">
                <a16:creationId xmlns:a16="http://schemas.microsoft.com/office/drawing/2014/main" id="{3F531F7D-562B-1458-D1AD-7002BE94654F}"/>
              </a:ext>
            </a:extLst>
          </p:cNvPr>
          <p:cNvSpPr txBox="1"/>
          <p:nvPr userDrawn="1"/>
        </p:nvSpPr>
        <p:spPr>
          <a:xfrm>
            <a:off x="504096" y="6200630"/>
            <a:ext cx="3600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b-NO" sz="1500">
                <a:solidFill>
                  <a:schemeClr val="accent1"/>
                </a:solidFill>
              </a:rPr>
              <a:t>innovativeanskaffelser.no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9303070-2DB5-CA8B-12C6-E87E52CE2D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967190" y="6098896"/>
            <a:ext cx="2720714" cy="424899"/>
          </a:xfrm>
          <a:prstGeom prst="rect">
            <a:avLst/>
          </a:prstGeom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36087479-968F-9C89-9874-9E002A739E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1661" y="2651997"/>
            <a:ext cx="3428678" cy="155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881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133821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7159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81DE47-9E32-9496-D67D-D5386A49DF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5D1B12A-9A90-9BDB-268C-46D553BFC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425B6F5-F397-F978-EFC7-4720C134B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409A-4315-484F-B027-6A0FE12066EF}" type="datetimeFigureOut">
              <a:rPr lang="nb-NO" smtClean="0"/>
              <a:t>09.01.2026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94E6CF1-1724-DD34-19C0-C7BC581A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E2BAFD1-AC5C-C902-D7D5-D0FDE719B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DCF-5F7E-4961-B07A-942B89AA8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68416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2683FD-DA36-5E2A-A230-EA1AAA03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50F2928-1B0C-2602-3547-A01BA4490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1A1D3B-E219-8057-CFC0-6A8F554C9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409A-4315-484F-B027-6A0FE12066EF}" type="datetimeFigureOut">
              <a:rPr lang="nb-NO" smtClean="0"/>
              <a:t>09.01.2026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D62D2-9AD0-817D-AC10-24B61541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BB6D761-3F62-5D63-A9D0-F137292B6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DCF-5F7E-4961-B07A-942B89AA8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45914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7CDC3B-B2B0-D1C6-2AC9-822E97C6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490844E-E45C-A8D1-96C6-0200E449F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FB5E9E6-B3F1-139B-D492-20D56F685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409A-4315-484F-B027-6A0FE12066EF}" type="datetimeFigureOut">
              <a:rPr lang="nb-NO" smtClean="0"/>
              <a:t>09.01.2026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65957E6-A6D8-9996-BA62-78974C119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C843DA3-77EB-39C2-896D-CDC4BEB6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DCF-5F7E-4961-B07A-942B89AA8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81803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C55C0C2-247C-0D5B-9FBE-A42F3368E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8F7DFC0-80B7-25F5-B3E6-DDE7233510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FDC9DD5-1360-981B-73D1-FD2388A9B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04D882A-0243-D8E5-A2D2-E75695DD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409A-4315-484F-B027-6A0FE12066EF}" type="datetimeFigureOut">
              <a:rPr lang="nb-NO" smtClean="0"/>
              <a:t>09.01.2026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76031DD-9D7B-26EF-5B69-9EB1951C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352EE15-2770-DF74-AC58-4CF24616B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DCF-5F7E-4961-B07A-942B89AA8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28245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E1DE2B-B6A0-1C5F-B7E1-19B2FA30E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3E7ED49-2326-8FAE-CAB7-D321821A9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B5963EF-9CBC-052D-515F-468B188710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E7A568F-36FC-64D8-5424-CC6739FB80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71328DEB-8EC4-C4C1-2EF4-393D60CC07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34AB410-694D-40AE-A6C0-6017A3C5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409A-4315-484F-B027-6A0FE12066EF}" type="datetimeFigureOut">
              <a:rPr lang="nb-NO" smtClean="0"/>
              <a:t>09.01.2026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D115957-A2C0-C173-9CE2-5187B40CF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301D708-12C7-038C-CFE7-E6CA1C31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DCF-5F7E-4961-B07A-942B89AA8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9421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ternativ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960753" y="2231518"/>
            <a:ext cx="6481232" cy="1835479"/>
          </a:xfrm>
        </p:spPr>
        <p:txBody>
          <a:bodyPr anchor="b">
            <a:normAutofit/>
          </a:bodyPr>
          <a:lstStyle>
            <a:lvl1pPr algn="l">
              <a:defRPr sz="41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3960753" y="4247770"/>
            <a:ext cx="6481232" cy="38055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dk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Navn på foredragsholder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504096" y="6171591"/>
            <a:ext cx="2070393" cy="306039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fld id="{75FE6E4D-0C6B-4018-8BB2-2D0404085236}" type="datetime4">
              <a:rPr lang="nb-NO" smtClean="0"/>
              <a:t>9. januar 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796291" y="6171591"/>
            <a:ext cx="7443537" cy="306039"/>
          </a:xfrm>
        </p:spPr>
        <p:txBody>
          <a:bodyPr/>
          <a:lstStyle>
            <a:lvl1pPr>
              <a:defRPr sz="1500"/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044988" y="6171591"/>
            <a:ext cx="308811" cy="306039"/>
          </a:xfrm>
        </p:spPr>
        <p:txBody>
          <a:bodyPr>
            <a:normAutofit/>
          </a:bodyPr>
          <a:lstStyle>
            <a:lvl1pPr>
              <a:defRPr sz="1500"/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371" y="570600"/>
            <a:ext cx="9163629" cy="628740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9D13BC05-0A7F-AC13-024C-BD181D6499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6" y="3429000"/>
            <a:ext cx="1740212" cy="54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55462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AD4D81-05B1-169D-8C02-27A9EBEF6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07C42BC-2798-B5F6-8F62-90311757D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409A-4315-484F-B027-6A0FE12066EF}" type="datetimeFigureOut">
              <a:rPr lang="nb-NO" smtClean="0"/>
              <a:t>09.01.2026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3F3AFCB0-2A0D-D370-E7A7-1AAF3DC3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18764E7-76E9-59AB-66CE-A7357ED71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DCF-5F7E-4961-B07A-942B89AA8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96864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03786B7-9D01-886F-C22C-EA345E60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409A-4315-484F-B027-6A0FE12066EF}" type="datetimeFigureOut">
              <a:rPr lang="nb-NO" smtClean="0"/>
              <a:t>09.01.2026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1612E64-EB69-E851-EA12-B44C60646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6A47250-6664-358C-828E-0301C205C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DCF-5F7E-4961-B07A-942B89AA8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39953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91E140B-B32F-8963-0F62-51954BA11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336648E-39C0-F832-8C06-D8369053B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8E3B79A-3AFA-33AF-6C19-2493F2DC3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99401BE-70DB-AC75-F553-BCFDDC752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409A-4315-484F-B027-6A0FE12066EF}" type="datetimeFigureOut">
              <a:rPr lang="nb-NO" smtClean="0"/>
              <a:t>09.01.2026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230422A-C510-AD7D-11DB-10BBE97D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8E61F5-3E13-1F5D-736D-FC1B7DC82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DCF-5F7E-4961-B07A-942B89AA8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694399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689480-C0AA-5081-3753-749CE9707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C1ACC89E-5A7F-43D6-2C24-88CC0E31F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5E1D733-7322-635A-5BDF-53BC59B5F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EC453FF-B5D0-F231-DAF5-FD066BD4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409A-4315-484F-B027-6A0FE12066EF}" type="datetimeFigureOut">
              <a:rPr lang="nb-NO" smtClean="0"/>
              <a:t>09.01.2026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521B7BA-DA5A-7DA9-276C-EBC1D5DFD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31AE64C-8147-BA88-D395-041BC0E6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DCF-5F7E-4961-B07A-942B89AA8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38355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A54655-8724-F509-F9BC-30D77D850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AF1055D-86B3-229F-2F2B-636D390978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CC1237-E4B9-EA7D-4B2C-83E50DEFF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409A-4315-484F-B027-6A0FE12066EF}" type="datetimeFigureOut">
              <a:rPr lang="nb-NO" smtClean="0"/>
              <a:t>09.01.2026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CC965BB-E20E-0F6A-E53C-44741E7C2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49ED89F-CBC4-1CCE-7EC4-FA99C4AE2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DCF-5F7E-4961-B07A-942B89AA8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361217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710641E-CCAF-29C3-181A-24DBC5BF3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4566C8B-ADFB-823C-F46B-8A03D0B28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2AA376-8DCB-ABA8-6A25-F79BD4D17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D409A-4315-484F-B027-6A0FE12066EF}" type="datetimeFigureOut">
              <a:rPr lang="nb-NO" smtClean="0"/>
              <a:t>09.01.2026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FC2195-6A1B-72D5-4802-FCBE6C7B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3D16B67-6A4C-0E1E-FE18-82AFB3985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DCF-5F7E-4961-B07A-942B89AA8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109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image" Target="../media/image10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9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275" y="439992"/>
            <a:ext cx="5581061" cy="113723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274" y="1890237"/>
            <a:ext cx="5581061" cy="3600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04096" y="6210777"/>
            <a:ext cx="1620308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3A2DB4E-71D0-4E8F-98FA-0209E05823F3}" type="datetime4">
              <a:rPr lang="nb-NO" smtClean="0"/>
              <a:t>9. januar 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3" y="6210777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44988" y="6210777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89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7" r:id="rId2"/>
    <p:sldLayoutId id="2147483996" r:id="rId3"/>
    <p:sldLayoutId id="2147483998" r:id="rId4"/>
    <p:sldLayoutId id="2147483999" r:id="rId5"/>
    <p:sldLayoutId id="2147484004" r:id="rId6"/>
    <p:sldLayoutId id="2147484005" r:id="rId7"/>
    <p:sldLayoutId id="2147483668" r:id="rId8"/>
    <p:sldLayoutId id="2147483669" r:id="rId9"/>
    <p:sldLayoutId id="2147483670" r:id="rId10"/>
    <p:sldLayoutId id="2147483671" r:id="rId11"/>
    <p:sldLayoutId id="2147484000" r:id="rId12"/>
    <p:sldLayoutId id="2147484001" r:id="rId13"/>
    <p:sldLayoutId id="2147484002" r:id="rId14"/>
    <p:sldLayoutId id="2147483675" r:id="rId15"/>
    <p:sldLayoutId id="2147484003" r:id="rId16"/>
    <p:sldLayoutId id="2147484006" r:id="rId17"/>
    <p:sldLayoutId id="2147483678" r:id="rId18"/>
    <p:sldLayoutId id="2147483679" r:id="rId19"/>
    <p:sldLayoutId id="2147483680" r:id="rId20"/>
    <p:sldLayoutId id="2147483681" r:id="rId21"/>
  </p:sldLayoutIdLst>
  <p:hf sldNum="0" hdr="0" ftr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68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02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36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70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DE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9B80371-CB31-8DA9-C959-3E5C5CEAD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1" y="658800"/>
            <a:ext cx="10754450" cy="72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nb-NO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B0FD4D7-67AF-0841-0B7C-3B4E1508750F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720001" y="1620001"/>
            <a:ext cx="10754450" cy="461943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id="{8BA9CECC-3D3C-7BDB-1E79-6CA3AC899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092" y="6239435"/>
            <a:ext cx="336027" cy="3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6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  <p:sldLayoutId id="2147483873" r:id="rId18"/>
    <p:sldLayoutId id="2147483874" r:id="rId19"/>
    <p:sldLayoutId id="2147483875" r:id="rId20"/>
    <p:sldLayoutId id="2147483876" r:id="rId21"/>
    <p:sldLayoutId id="2147483877" r:id="rId22"/>
    <p:sldLayoutId id="2147483878" r:id="rId23"/>
    <p:sldLayoutId id="2147483983" r:id="rId24"/>
    <p:sldLayoutId id="2147483984" r:id="rId25"/>
    <p:sldLayoutId id="2147483985" r:id="rId26"/>
    <p:sldLayoutId id="2147483986" r:id="rId27"/>
    <p:sldLayoutId id="2147483987" r:id="rId28"/>
    <p:sldLayoutId id="2147483988" r:id="rId29"/>
    <p:sldLayoutId id="2147483989" r:id="rId30"/>
    <p:sldLayoutId id="2147483886" r:id="rId31"/>
    <p:sldLayoutId id="2147483990" r:id="rId32"/>
    <p:sldLayoutId id="2147483991" r:id="rId33"/>
    <p:sldLayoutId id="2147483992" r:id="rId34"/>
    <p:sldLayoutId id="2147483993" r:id="rId35"/>
  </p:sldLayoutIdLst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rgbClr val="48808D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0" algn="l" defTabSz="914377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1">
          <p15:clr>
            <a:srgbClr val="F26B43"/>
          </p15:clr>
        </p15:guide>
        <p15:guide id="4" pos="7228">
          <p15:clr>
            <a:srgbClr val="F26B43"/>
          </p15:clr>
        </p15:guide>
        <p15:guide id="5" pos="3613">
          <p15:clr>
            <a:srgbClr val="5ACBF0"/>
          </p15:clr>
        </p15:guide>
        <p15:guide id="6" pos="4067">
          <p15:clr>
            <a:srgbClr val="5ACBF0"/>
          </p15:clr>
        </p15:guide>
        <p15:guide id="7" pos="3727">
          <p15:clr>
            <a:srgbClr val="547EBF"/>
          </p15:clr>
        </p15:guide>
        <p15:guide id="8" pos="3953">
          <p15:clr>
            <a:srgbClr val="547EBF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770ABFBB-8B92-8F44-9E8B-7B3E5128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tittel 1">
            <a:extLst>
              <a:ext uri="{FF2B5EF4-FFF2-40B4-BE49-F238E27FC236}">
                <a16:creationId xmlns:a16="http://schemas.microsoft.com/office/drawing/2014/main" id="{1034D436-853C-B04B-AF2E-D868D2AE9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A3DF6ECD-7461-5F4D-B6C1-2BB2E5D78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1"/>
            <a:ext cx="381837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nb-NO"/>
              <a:t>Multirigg 14. januar 2025</a:t>
            </a:r>
          </a:p>
        </p:txBody>
      </p:sp>
    </p:spTree>
    <p:extLst>
      <p:ext uri="{BB962C8B-B14F-4D97-AF65-F5344CB8AC3E}">
        <p14:creationId xmlns:p14="http://schemas.microsoft.com/office/powerpoint/2010/main" val="1005429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9" r:id="rId6"/>
  </p:sldLayoutIdLst>
  <p:transition spd="slow">
    <p:push dir="u"/>
  </p:transition>
  <p:hf sldNum="0" hdr="0" dt="0"/>
  <p:txStyles>
    <p:titleStyle>
      <a:lvl1pPr algn="l" defTabSz="609585" rtl="0" eaLnBrk="1" latinLnBrk="0" hangingPunct="1">
        <a:spcBef>
          <a:spcPct val="0"/>
        </a:spcBef>
        <a:buNone/>
        <a:defRPr sz="3733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1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1867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333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40275" y="439992"/>
            <a:ext cx="5581061" cy="113723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 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40274" y="1890237"/>
            <a:ext cx="5581061" cy="36004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04096" y="6210777"/>
            <a:ext cx="1620308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3A2DB4E-71D0-4E8F-98FA-0209E05823F3}" type="datetime4">
              <a:rPr lang="nb-NO" smtClean="0"/>
              <a:t>9. januar 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74233" y="6210777"/>
            <a:ext cx="7443537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044988" y="6210777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323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  <p:sldLayoutId id="2147483978" r:id="rId18"/>
    <p:sldLayoutId id="2147483979" r:id="rId19"/>
    <p:sldLayoutId id="2147483980" r:id="rId20"/>
    <p:sldLayoutId id="2147483981" r:id="rId21"/>
    <p:sldLayoutId id="2147483982" r:id="rId22"/>
  </p:sldLayoutIdLst>
  <p:hf sldNum="0" hdr="0" ftr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68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02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36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70000" indent="-234000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1FF7D2F-8B53-FCA3-D5BE-BDAD5601E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6760BA6-95A0-25F9-A88F-23283A1B6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8BC35B8-410F-47D8-00EF-649B035024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0D409A-4315-484F-B027-6A0FE12066EF}" type="datetimeFigureOut">
              <a:rPr lang="nb-NO" smtClean="0"/>
              <a:t>09.01.2026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1A58DB6-DE8C-65E8-B151-D8BA9F2433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3F8BB0B-D2FD-FEF2-A77F-45090267E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F52DCF-5F7E-4961-B07A-942B89AA87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960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8DD6C-4555-2C31-A800-00FA7D761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0B21F-7B88-6DFE-635B-B112D7406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E6E4D-0C6B-4018-8BB2-2D0404085236}" type="datetime4"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pPr marL="0" marR="0" lvl="0" indent="0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 januar 2026</a:t>
            </a:fld>
            <a:endParaRPr kumimoji="0" lang="nb-NO" sz="1500" b="0" i="0" u="none" strike="noStrike" kern="1200" cap="none" spc="0" normalizeH="0" baseline="0" noProof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7DA812-6DA6-34E7-B696-C3FD256B24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85" b="360"/>
          <a:stretch>
            <a:fillRect/>
          </a:stretch>
        </p:blipFill>
        <p:spPr>
          <a:xfrm>
            <a:off x="-542" y="5561553"/>
            <a:ext cx="6338683" cy="1293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164039-84E9-86B6-0D08-F82840962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801" y="0"/>
            <a:ext cx="1025873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A20F90F-1530-4394-C985-E28FD9623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399" y="2486025"/>
            <a:ext cx="5691601" cy="1692878"/>
          </a:xfrm>
          <a:solidFill>
            <a:schemeClr val="bg1"/>
          </a:solidFill>
        </p:spPr>
        <p:txBody>
          <a:bodyPr>
            <a:normAutofit/>
          </a:bodyPr>
          <a:lstStyle/>
          <a:p>
            <a:br>
              <a:rPr lang="nb-NO" sz="2000" dirty="0"/>
            </a:br>
            <a:r>
              <a:rPr lang="nb-NO" sz="2400" dirty="0"/>
              <a:t>Oppstartsmøte arbeidsgrupper Asfalt; Kontrakt/miljø/rekruttering</a:t>
            </a:r>
            <a:br>
              <a:rPr lang="nb-NO" sz="2000" dirty="0"/>
            </a:br>
            <a:endParaRPr lang="en-NO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409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0D8A76-1366-1FE9-64AD-34673818F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84AFC2D5-ACAA-E734-F5E6-88EEB6E498F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04" t="4921" b="6667"/>
          <a:stretch>
            <a:fillRect/>
          </a:stretch>
        </p:blipFill>
        <p:spPr>
          <a:xfrm>
            <a:off x="8719457" y="0"/>
            <a:ext cx="3472543" cy="684928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B3FBDB9-C33B-082A-9F03-67972FF87760}"/>
              </a:ext>
            </a:extLst>
          </p:cNvPr>
          <p:cNvSpPr txBox="1">
            <a:spLocks/>
          </p:cNvSpPr>
          <p:nvPr/>
        </p:nvSpPr>
        <p:spPr>
          <a:xfrm>
            <a:off x="1669727" y="2052687"/>
            <a:ext cx="6964218" cy="48100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Risikodeling </a:t>
            </a:r>
            <a:endParaRPr lang="nb-NO" dirty="0">
              <a:solidFill>
                <a:schemeClr val="tx1"/>
              </a:solidFill>
            </a:endParaRPr>
          </a:p>
          <a:p>
            <a:pPr marL="234315" lvl="1" indent="0">
              <a:buNone/>
            </a:pPr>
            <a:endParaRPr lang="nb-NO" sz="1000" b="1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Bedre beskrivelse</a:t>
            </a:r>
            <a:endParaRPr lang="nb-NO" sz="2800" b="1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234315" lvl="1" indent="0">
              <a:buNone/>
            </a:pPr>
            <a:endParaRPr lang="nb-NO" sz="1000" b="1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Mindre forskjeller SVV, FK, kommuner</a:t>
            </a:r>
          </a:p>
          <a:p>
            <a:pPr marL="234315" lvl="1" indent="0">
              <a:buNone/>
            </a:pPr>
            <a:endParaRPr lang="nb-NO" sz="1000" b="1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Dokumentasjon</a:t>
            </a:r>
          </a:p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	</a:t>
            </a:r>
            <a:r>
              <a:rPr lang="nb-NO" sz="2800" err="1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MSReg</a:t>
            </a:r>
            <a:r>
              <a:rPr lang="nb-NO" sz="2800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, LPS</a:t>
            </a:r>
          </a:p>
          <a:p>
            <a:pPr marL="234315" lvl="1" indent="0">
              <a:buNone/>
            </a:pPr>
            <a:endParaRPr lang="nb-NO" sz="1000" b="1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Egenskapskontrakter</a:t>
            </a:r>
          </a:p>
          <a:p>
            <a:pPr marL="234315" lvl="1" indent="0">
              <a:buNone/>
            </a:pPr>
            <a:endParaRPr lang="nb-NO" sz="2800" b="1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 </a:t>
            </a:r>
            <a:endParaRPr lang="nb-NO" sz="28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nb-NO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233680" indent="-233680">
              <a:buFont typeface="Calibri" panose="020B0604020202020204" pitchFamily="34" charset="0"/>
              <a:buChar char="-"/>
            </a:pPr>
            <a:endParaRPr lang="nb-NO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k 5" descr="Spørsmål kontur">
            <a:extLst>
              <a:ext uri="{FF2B5EF4-FFF2-40B4-BE49-F238E27FC236}">
                <a16:creationId xmlns:a16="http://schemas.microsoft.com/office/drawing/2014/main" id="{4F73F8B4-2831-CCA0-0510-7227013368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0"/>
            <a:ext cx="1770887" cy="1666983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4DE90D57-A768-D4BF-5603-A2B3EE00F96F}"/>
              </a:ext>
            </a:extLst>
          </p:cNvPr>
          <p:cNvSpPr txBox="1"/>
          <p:nvPr/>
        </p:nvSpPr>
        <p:spPr>
          <a:xfrm>
            <a:off x="1564999" y="358791"/>
            <a:ext cx="7070194" cy="11536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34315" lvl="1">
              <a:lnSpc>
                <a:spcPct val="90000"/>
              </a:lnSpc>
              <a:spcBef>
                <a:spcPts val="500"/>
              </a:spcBef>
            </a:pPr>
            <a:r>
              <a:rPr lang="nb-NO" sz="2400" b="1" dirty="0">
                <a:solidFill>
                  <a:srgbClr val="C00000"/>
                </a:solidFill>
                <a:ea typeface="+mn-lt"/>
                <a:cs typeface="+mn-lt"/>
              </a:rPr>
              <a:t>Basert på prioritering av utfordringene; </a:t>
            </a:r>
            <a:endParaRPr lang="en-US" sz="2200">
              <a:solidFill>
                <a:srgbClr val="C00000"/>
              </a:solidFill>
              <a:ea typeface="+mn-lt"/>
              <a:cs typeface="+mn-lt"/>
            </a:endParaRPr>
          </a:p>
          <a:p>
            <a:pPr marL="234315" lvl="1">
              <a:lnSpc>
                <a:spcPct val="90000"/>
              </a:lnSpc>
              <a:spcBef>
                <a:spcPts val="500"/>
              </a:spcBef>
            </a:pPr>
            <a:r>
              <a:rPr lang="nb-NO" sz="2400" b="1" dirty="0">
                <a:solidFill>
                  <a:srgbClr val="C00000"/>
                </a:solidFill>
                <a:ea typeface="+mn-lt"/>
                <a:cs typeface="+mn-lt"/>
              </a:rPr>
              <a:t>hvilke konkrete tiltak/endringer ville gjort kontraktene bedre?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0856DAA-16F3-550F-AC25-3C0D54D03474}"/>
              </a:ext>
            </a:extLst>
          </p:cNvPr>
          <p:cNvSpPr txBox="1"/>
          <p:nvPr/>
        </p:nvSpPr>
        <p:spPr>
          <a:xfrm>
            <a:off x="5102184" y="6276050"/>
            <a:ext cx="361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Felles for alle  asfaltkontrakter</a:t>
            </a:r>
          </a:p>
        </p:txBody>
      </p:sp>
    </p:spTree>
    <p:extLst>
      <p:ext uri="{BB962C8B-B14F-4D97-AF65-F5344CB8AC3E}">
        <p14:creationId xmlns:p14="http://schemas.microsoft.com/office/powerpoint/2010/main" val="416432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6CF51-4814-7D2F-24E4-585244BE0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D0331486-2B6F-AC68-C571-E61A423E6E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04" t="4921" b="6667"/>
          <a:stretch>
            <a:fillRect/>
          </a:stretch>
        </p:blipFill>
        <p:spPr>
          <a:xfrm>
            <a:off x="8719457" y="0"/>
            <a:ext cx="3472543" cy="6849282"/>
          </a:xfrm>
          <a:prstGeom prst="rect">
            <a:avLst/>
          </a:prstGeom>
        </p:spPr>
      </p:pic>
      <p:pic>
        <p:nvPicPr>
          <p:cNvPr id="6" name="Grafikk 5" descr="Spørsmål kontur">
            <a:extLst>
              <a:ext uri="{FF2B5EF4-FFF2-40B4-BE49-F238E27FC236}">
                <a16:creationId xmlns:a16="http://schemas.microsoft.com/office/drawing/2014/main" id="{5BD83984-7102-038C-82FC-24013468B8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0"/>
            <a:ext cx="1770887" cy="1666983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A05D2ED2-3A90-0141-3E0F-0AD0FC106B9C}"/>
              </a:ext>
            </a:extLst>
          </p:cNvPr>
          <p:cNvSpPr txBox="1">
            <a:spLocks/>
          </p:cNvSpPr>
          <p:nvPr/>
        </p:nvSpPr>
        <p:spPr>
          <a:xfrm>
            <a:off x="297099" y="1711909"/>
            <a:ext cx="8311387" cy="49292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nb-NO" sz="28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Sør: </a:t>
            </a:r>
            <a:r>
              <a:rPr lang="nb-NO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Erfarne byggeledere, korte beslutningslinjer, konkurrerer ikke på sikkerhet, klimavekting fungerer greit</a:t>
            </a:r>
            <a:endParaRPr lang="nb-NO" sz="2800" b="1" dirty="0" err="1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nb-NO" sz="2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Øst: </a:t>
            </a:r>
            <a:r>
              <a:rPr lang="nb-NO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god dialog og samarbeid, klimavekting fungerer godt</a:t>
            </a:r>
          </a:p>
          <a:p>
            <a:pPr marL="0" indent="0">
              <a:spcBef>
                <a:spcPts val="0"/>
              </a:spcBef>
              <a:buNone/>
            </a:pPr>
            <a:endParaRPr lang="nb-NO" sz="2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Vest: </a:t>
            </a:r>
            <a:r>
              <a:rPr lang="nb-NO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godt fagmiljø hos BH og EN, samarbeid, likebehandling i regionen av kontrakt og</a:t>
            </a:r>
            <a:r>
              <a:rPr lang="nb-NO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entreprenør</a:t>
            </a:r>
          </a:p>
          <a:p>
            <a:pPr marL="0" indent="0">
              <a:spcBef>
                <a:spcPts val="0"/>
              </a:spcBef>
              <a:buNone/>
            </a:pPr>
            <a:endParaRPr lang="nb-NO" sz="2800" b="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Nord: </a:t>
            </a:r>
            <a:r>
              <a:rPr lang="nb-NO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Godt samarbeid, samle kontrakter – konsentrerte områder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nb-NO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2800" b="1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2800" b="1" dirty="0">
              <a:solidFill>
                <a:schemeClr val="tx1"/>
              </a:solidFill>
              <a:latin typeface="Basis Grotesque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CD5CBE8F-B69C-B7EE-9029-1F3A7F4A1670}"/>
              </a:ext>
            </a:extLst>
          </p:cNvPr>
          <p:cNvSpPr txBox="1"/>
          <p:nvPr/>
        </p:nvSpPr>
        <p:spPr>
          <a:xfrm>
            <a:off x="5486813" y="6436596"/>
            <a:ext cx="34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Regionale asfaltkontrakter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C178B0E4-C1D0-A9A5-A838-F0D618B56061}"/>
              </a:ext>
            </a:extLst>
          </p:cNvPr>
          <p:cNvSpPr txBox="1"/>
          <p:nvPr/>
        </p:nvSpPr>
        <p:spPr>
          <a:xfrm>
            <a:off x="1618074" y="1067741"/>
            <a:ext cx="773288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3600" b="1" baseline="0">
                <a:solidFill>
                  <a:srgbClr val="C00000"/>
                </a:solidFill>
                <a:latin typeface="Basis Grotesque"/>
              </a:rPr>
              <a:t>Hva fungerer godt i kontraktene? </a:t>
            </a:r>
            <a:endParaRPr lang="nb-NO" sz="3600">
              <a:solidFill>
                <a:srgbClr val="C00000"/>
              </a:solidFill>
              <a:latin typeface="Basis Grotesque"/>
            </a:endParaRPr>
          </a:p>
          <a:p>
            <a:pPr algn="ctr"/>
            <a:endParaRPr lang="nb-NO" sz="3600">
              <a:solidFill>
                <a:srgbClr val="C00000"/>
              </a:solidFill>
              <a:latin typeface="Basis Grotesque"/>
            </a:endParaRPr>
          </a:p>
        </p:txBody>
      </p:sp>
    </p:spTree>
    <p:extLst>
      <p:ext uri="{BB962C8B-B14F-4D97-AF65-F5344CB8AC3E}">
        <p14:creationId xmlns:p14="http://schemas.microsoft.com/office/powerpoint/2010/main" val="784557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17C492-2950-EDB6-A2B0-98377AF6E0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92DA45FB-3516-9D0A-E7FE-70057EA0E8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04" t="4921" b="6667"/>
          <a:stretch>
            <a:fillRect/>
          </a:stretch>
        </p:blipFill>
        <p:spPr>
          <a:xfrm>
            <a:off x="8719457" y="0"/>
            <a:ext cx="3472543" cy="6849282"/>
          </a:xfrm>
          <a:prstGeom prst="rect">
            <a:avLst/>
          </a:prstGeom>
        </p:spPr>
      </p:pic>
      <p:pic>
        <p:nvPicPr>
          <p:cNvPr id="6" name="Grafikk 5" descr="Spørsmål kontur">
            <a:extLst>
              <a:ext uri="{FF2B5EF4-FFF2-40B4-BE49-F238E27FC236}">
                <a16:creationId xmlns:a16="http://schemas.microsoft.com/office/drawing/2014/main" id="{D52BE22C-9D60-6B50-BDA1-C3940E26B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545629" y="0"/>
            <a:ext cx="1225258" cy="1158983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D42E8611-CE77-1538-541D-7C5CD4E86680}"/>
              </a:ext>
            </a:extLst>
          </p:cNvPr>
          <p:cNvSpPr txBox="1">
            <a:spLocks/>
          </p:cNvSpPr>
          <p:nvPr/>
        </p:nvSpPr>
        <p:spPr>
          <a:xfrm>
            <a:off x="881717" y="1262396"/>
            <a:ext cx="7700587" cy="497518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b-NO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Sør: </a:t>
            </a:r>
            <a:r>
              <a:rPr lang="nb-NO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tynt bemannet på BH siden, forenklet inntakskontroll, dele opp store kontrakter for å få inn mindre EN, retningslinjer for målemetoder og kontroll</a:t>
            </a:r>
            <a:endParaRPr lang="nb-NO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nb-NO" sz="2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Øst: </a:t>
            </a:r>
            <a:r>
              <a:rPr lang="nb-NO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like kvalitetskrav - håndtere kravene på samme måte, standardisering av kontraktene, utfordring med dokumentasjon av miljøkrav</a:t>
            </a:r>
            <a:endParaRPr lang="en-US" dirty="0">
              <a:solidFill>
                <a:schemeClr val="tx1"/>
              </a:solidFill>
              <a:latin typeface="Basis Grotesque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endParaRPr lang="nb-NO" sz="28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Vest:</a:t>
            </a:r>
            <a:r>
              <a:rPr lang="nb-NO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store kontrakter som ikke blir optimale for miljø, kostnader eller EN, bedre bestillinger fra</a:t>
            </a:r>
            <a:r>
              <a:rPr lang="nb-NO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BH</a:t>
            </a:r>
            <a:endParaRPr lang="nb-NO" sz="2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nb-NO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b-NO" sz="2800" b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Nord: </a:t>
            </a:r>
            <a:r>
              <a:rPr lang="nb-NO" sz="2800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standardisering av kontraktene med endringslogg, tidlig utlysning</a:t>
            </a:r>
            <a:endParaRPr lang="nb-NO" sz="280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2800" b="1" dirty="0">
              <a:solidFill>
                <a:schemeClr val="tx1"/>
              </a:solidFill>
              <a:latin typeface="Basis Grotesque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546295D-A0C5-21AB-8A41-E7DB60C5DC98}"/>
              </a:ext>
            </a:extLst>
          </p:cNvPr>
          <p:cNvSpPr txBox="1"/>
          <p:nvPr/>
        </p:nvSpPr>
        <p:spPr>
          <a:xfrm>
            <a:off x="1770887" y="509929"/>
            <a:ext cx="526199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36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Hva kunne fungert bedre?</a:t>
            </a:r>
            <a:endParaRPr lang="nb-NO" sz="360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61E895D9-A4FA-AC3C-8606-E45EDDB1E19E}"/>
              </a:ext>
            </a:extLst>
          </p:cNvPr>
          <p:cNvSpPr txBox="1"/>
          <p:nvPr/>
        </p:nvSpPr>
        <p:spPr>
          <a:xfrm>
            <a:off x="5486813" y="6436596"/>
            <a:ext cx="34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Regionale asfaltkontrakter</a:t>
            </a:r>
          </a:p>
        </p:txBody>
      </p:sp>
    </p:spTree>
    <p:extLst>
      <p:ext uri="{BB962C8B-B14F-4D97-AF65-F5344CB8AC3E}">
        <p14:creationId xmlns:p14="http://schemas.microsoft.com/office/powerpoint/2010/main" val="3080154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ED86F-6CAD-324A-64C0-1EAF5481D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3564B57F-A64E-E0F4-01A8-6C17F33A26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04" t="4921" b="6667"/>
          <a:stretch>
            <a:fillRect/>
          </a:stretch>
        </p:blipFill>
        <p:spPr>
          <a:xfrm>
            <a:off x="8719457" y="0"/>
            <a:ext cx="3472543" cy="6849282"/>
          </a:xfrm>
          <a:prstGeom prst="rect">
            <a:avLst/>
          </a:prstGeom>
        </p:spPr>
      </p:pic>
      <p:pic>
        <p:nvPicPr>
          <p:cNvPr id="6" name="Grafikk 5" descr="Spørsmål kontur">
            <a:extLst>
              <a:ext uri="{FF2B5EF4-FFF2-40B4-BE49-F238E27FC236}">
                <a16:creationId xmlns:a16="http://schemas.microsoft.com/office/drawing/2014/main" id="{63B70E8D-F162-67A0-4733-3DA93092DA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0"/>
            <a:ext cx="1770887" cy="1666983"/>
          </a:xfrm>
          <a:prstGeom prst="rect">
            <a:avLst/>
          </a:prstGeom>
        </p:spPr>
      </p:pic>
      <p:sp>
        <p:nvSpPr>
          <p:cNvPr id="3" name="Tittel 1">
            <a:extLst>
              <a:ext uri="{FF2B5EF4-FFF2-40B4-BE49-F238E27FC236}">
                <a16:creationId xmlns:a16="http://schemas.microsoft.com/office/drawing/2014/main" id="{C2E5F25F-096A-82F9-34BE-4104FDDE5F25}"/>
              </a:ext>
            </a:extLst>
          </p:cNvPr>
          <p:cNvSpPr txBox="1">
            <a:spLocks/>
          </p:cNvSpPr>
          <p:nvPr/>
        </p:nvSpPr>
        <p:spPr>
          <a:xfrm>
            <a:off x="731426" y="1910371"/>
            <a:ext cx="7746489" cy="49292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Sør: </a:t>
            </a:r>
            <a:r>
              <a:rPr lang="nb-NO" sz="2800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Forenklet inntakskontroll, dele opp store kontrakter, bedre beskrivelser, standardisering og forenkling av kontraktene</a:t>
            </a:r>
            <a:endParaRPr lang="nb-NO" sz="2800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1000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Øst: </a:t>
            </a:r>
            <a:r>
              <a:rPr lang="nb-NO" sz="2800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Ingen forslag</a:t>
            </a:r>
            <a:endParaRPr lang="nb-NO" sz="2800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1000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Vest: </a:t>
            </a:r>
            <a:r>
              <a:rPr lang="nb-NO" sz="2800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Ingen forslag</a:t>
            </a:r>
            <a:endParaRPr lang="nb-NO" sz="2800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1000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0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Nord: </a:t>
            </a:r>
            <a:r>
              <a:rPr lang="nb-NO" sz="2800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Samarbeidet mellom SVV og fylke bør forsterkes ytterligere, andre løsninger for tildeling av kontrakt -&gt; markedsdialog, forhandlinger?</a:t>
            </a:r>
            <a:endParaRPr lang="nb-NO" sz="280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sz="2800" b="1" dirty="0">
              <a:solidFill>
                <a:srgbClr val="C00000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7197532-0E93-CCD3-8BB5-394EC554DE13}"/>
              </a:ext>
            </a:extLst>
          </p:cNvPr>
          <p:cNvSpPr txBox="1"/>
          <p:nvPr/>
        </p:nvSpPr>
        <p:spPr>
          <a:xfrm>
            <a:off x="1902591" y="293558"/>
            <a:ext cx="632502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3200" b="1" dirty="0">
                <a:solidFill>
                  <a:srgbClr val="C00000"/>
                </a:solidFill>
                <a:ea typeface="+mn-lt"/>
                <a:cs typeface="+mn-lt"/>
              </a:rPr>
              <a:t>Hvilke konkrete tiltak/endringer ville gjort kontraktene bedre?</a:t>
            </a:r>
            <a:endParaRPr lang="nb-NO" sz="3200" dirty="0">
              <a:solidFill>
                <a:srgbClr val="C00000"/>
              </a:solidFill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1823343-6448-BEF3-AA25-0F796388459E}"/>
              </a:ext>
            </a:extLst>
          </p:cNvPr>
          <p:cNvSpPr txBox="1"/>
          <p:nvPr/>
        </p:nvSpPr>
        <p:spPr>
          <a:xfrm>
            <a:off x="5364517" y="6342522"/>
            <a:ext cx="3455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Regionale asfaltkontrakter</a:t>
            </a:r>
          </a:p>
        </p:txBody>
      </p:sp>
    </p:spTree>
    <p:extLst>
      <p:ext uri="{BB962C8B-B14F-4D97-AF65-F5344CB8AC3E}">
        <p14:creationId xmlns:p14="http://schemas.microsoft.com/office/powerpoint/2010/main" val="1028742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C70E4-D684-5DBC-C310-577CF2726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61FA622-8768-4747-3850-0612773F37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04" t="4921" b="6667"/>
          <a:stretch>
            <a:fillRect/>
          </a:stretch>
        </p:blipFill>
        <p:spPr>
          <a:xfrm>
            <a:off x="8719457" y="0"/>
            <a:ext cx="3472543" cy="6849282"/>
          </a:xfrm>
          <a:prstGeom prst="rect">
            <a:avLst/>
          </a:prstGeom>
        </p:spPr>
      </p:pic>
      <p:pic>
        <p:nvPicPr>
          <p:cNvPr id="6" name="Grafikk 5" descr="Spørsmål kontur">
            <a:extLst>
              <a:ext uri="{FF2B5EF4-FFF2-40B4-BE49-F238E27FC236}">
                <a16:creationId xmlns:a16="http://schemas.microsoft.com/office/drawing/2014/main" id="{E5A710F6-5375-F1CD-FFD9-C53E0F054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0"/>
            <a:ext cx="1770887" cy="16669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042ABAF-ECA1-0C1F-96E3-C4322E1818BA}"/>
              </a:ext>
            </a:extLst>
          </p:cNvPr>
          <p:cNvSpPr txBox="1">
            <a:spLocks/>
          </p:cNvSpPr>
          <p:nvPr/>
        </p:nvSpPr>
        <p:spPr>
          <a:xfrm>
            <a:off x="885443" y="2240997"/>
            <a:ext cx="79973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Hvordan kan partene jobbe videre med de konkrete forslagene til endringer for å få de ut i praksis?</a:t>
            </a:r>
          </a:p>
          <a:p>
            <a:pPr>
              <a:buFontTx/>
              <a:buChar char="-"/>
            </a:pP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På nasjonalt nivå</a:t>
            </a:r>
          </a:p>
          <a:p>
            <a:pPr>
              <a:buFontTx/>
              <a:buChar char="-"/>
            </a:pP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På regionalt nivå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 det spesiell kunnskap/kompetanse vi må ha med i arbeidet videre?</a:t>
            </a: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 vil være en hensiktsmessig organisering av et felles arbeid om dette?</a:t>
            </a:r>
          </a:p>
          <a:p>
            <a:pPr marL="0" indent="0">
              <a:buNone/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B5A314A-4270-B443-90F9-AD09B2048EF6}"/>
              </a:ext>
            </a:extLst>
          </p:cNvPr>
          <p:cNvSpPr txBox="1"/>
          <p:nvPr/>
        </p:nvSpPr>
        <p:spPr>
          <a:xfrm>
            <a:off x="1849050" y="833491"/>
            <a:ext cx="5261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C00000"/>
                </a:solidFill>
              </a:rPr>
              <a:t>Hvem gjør hva?</a:t>
            </a:r>
          </a:p>
        </p:txBody>
      </p:sp>
    </p:spTree>
    <p:extLst>
      <p:ext uri="{BB962C8B-B14F-4D97-AF65-F5344CB8AC3E}">
        <p14:creationId xmlns:p14="http://schemas.microsoft.com/office/powerpoint/2010/main" val="1456073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01AA1-0FFE-58AF-7013-1085773AC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5EBFC7C-7A81-0E81-199D-60ABA3628C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04" t="4921" b="6667"/>
          <a:stretch>
            <a:fillRect/>
          </a:stretch>
        </p:blipFill>
        <p:spPr>
          <a:xfrm>
            <a:off x="8719457" y="0"/>
            <a:ext cx="3472543" cy="6849282"/>
          </a:xfrm>
          <a:prstGeom prst="rect">
            <a:avLst/>
          </a:prstGeom>
        </p:spPr>
      </p:pic>
      <p:pic>
        <p:nvPicPr>
          <p:cNvPr id="6" name="Grafikk 5" descr="Spørsmål kontur">
            <a:extLst>
              <a:ext uri="{FF2B5EF4-FFF2-40B4-BE49-F238E27FC236}">
                <a16:creationId xmlns:a16="http://schemas.microsoft.com/office/drawing/2014/main" id="{4E74537B-A457-289E-803D-0B709F7A25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0"/>
            <a:ext cx="1770887" cy="1666983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D99F2D8-33F7-41E4-55C4-6055E195F0A2}"/>
              </a:ext>
            </a:extLst>
          </p:cNvPr>
          <p:cNvSpPr txBox="1">
            <a:spLocks/>
          </p:cNvSpPr>
          <p:nvPr/>
        </p:nvSpPr>
        <p:spPr>
          <a:xfrm>
            <a:off x="885443" y="1666983"/>
            <a:ext cx="7997300" cy="45259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NASJONALT: </a:t>
            </a: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Viktig at dette jobbes med NASJONALT - benytte eksisterende fora med EBA/EN og SVV –</a:t>
            </a:r>
            <a:r>
              <a:rPr lang="nb-NO" dirty="0">
                <a:solidFill>
                  <a:schemeClr val="tx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 </a:t>
            </a:r>
            <a:r>
              <a:rPr lang="nb-NO" i="1" dirty="0">
                <a:solidFill>
                  <a:schemeClr val="tx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</a:rPr>
              <a:t>full oppslutning om</a:t>
            </a:r>
            <a:r>
              <a:rPr lang="nb-NO" i="1" dirty="0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0" indent="0">
              <a:buNone/>
            </a:pPr>
            <a:r>
              <a:rPr lang="nb-NO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Litt ulike innspill på hvordan involvere fylkene </a:t>
            </a: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(og evt. de store kommunene)</a:t>
            </a:r>
          </a:p>
          <a:p>
            <a:pPr marL="233680" indent="-233680"/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repr. fra fylkene være med inn i nasjonal </a:t>
            </a:r>
            <a:r>
              <a:rPr lang="nb-NO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arb</a:t>
            </a: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gr. sammen med EBA/EN og SVV</a:t>
            </a:r>
          </a:p>
          <a:p>
            <a:pPr marL="233680" indent="-233680"/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SVV involvere/koble på fylkene via </a:t>
            </a:r>
            <a:r>
              <a:rPr lang="nb-NO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SVV’s</a:t>
            </a: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MAL-forum underveis</a:t>
            </a:r>
            <a:endParaRPr lang="nb-NO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NØVENDIG KUNNSKAP/KOMPETANSE/ERFARING:</a:t>
            </a:r>
          </a:p>
          <a:p>
            <a:pPr marL="233680" indent="-233680"/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Asfalterfaring, teknisk kompetanse, juridisk kompetanse, forretningsforståelse</a:t>
            </a:r>
          </a:p>
          <a:p>
            <a:pPr marL="0" indent="0">
              <a:buNone/>
            </a:pPr>
            <a:r>
              <a:rPr lang="nb-NO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REGIONALT:</a:t>
            </a:r>
          </a:p>
          <a:p>
            <a:pPr marL="233680" indent="-233680">
              <a:spcBef>
                <a:spcPts val="0"/>
              </a:spcBef>
            </a:pP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SVV og fylkene koordinere områder for asfaltering</a:t>
            </a:r>
          </a:p>
          <a:p>
            <a:pPr marL="233680" indent="-233680">
              <a:spcBef>
                <a:spcPts val="0"/>
              </a:spcBef>
            </a:pP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Mindre tilpasning i malene</a:t>
            </a:r>
          </a:p>
          <a:p>
            <a:pPr marL="233680" indent="-233680">
              <a:spcBef>
                <a:spcPts val="0"/>
              </a:spcBef>
            </a:pP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Fora for erfaringsutveksling/kunnskapsoverføring</a:t>
            </a:r>
          </a:p>
          <a:p>
            <a:pPr marL="233680" indent="-233680">
              <a:spcBef>
                <a:spcPts val="0"/>
              </a:spcBef>
            </a:pPr>
            <a:r>
              <a:rPr lang="nb-NO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Markedsdialog BH/EN</a:t>
            </a:r>
          </a:p>
          <a:p>
            <a:pPr marL="233680" indent="-233680">
              <a:spcBef>
                <a:spcPts val="0"/>
              </a:spcBef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nb-NO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84A0E94-414F-A1DE-4683-2DA5D9D03E88}"/>
              </a:ext>
            </a:extLst>
          </p:cNvPr>
          <p:cNvSpPr txBox="1"/>
          <p:nvPr/>
        </p:nvSpPr>
        <p:spPr>
          <a:xfrm>
            <a:off x="2614176" y="594195"/>
            <a:ext cx="5261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 dirty="0">
                <a:solidFill>
                  <a:srgbClr val="C00000"/>
                </a:solidFill>
              </a:rPr>
              <a:t>Hvem gjør hva?</a:t>
            </a:r>
          </a:p>
        </p:txBody>
      </p:sp>
    </p:spTree>
    <p:extLst>
      <p:ext uri="{BB962C8B-B14F-4D97-AF65-F5344CB8AC3E}">
        <p14:creationId xmlns:p14="http://schemas.microsoft.com/office/powerpoint/2010/main" val="938226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F36546-30A7-5764-187F-6DC20FEE1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759" y="2814522"/>
            <a:ext cx="4275666" cy="1290944"/>
          </a:xfrm>
        </p:spPr>
        <p:txBody>
          <a:bodyPr>
            <a:normAutofit/>
          </a:bodyPr>
          <a:lstStyle/>
          <a:p>
            <a:r>
              <a:rPr lang="nb-NO" sz="4400" b="1" dirty="0"/>
              <a:t>RELASJONS-</a:t>
            </a:r>
            <a:br>
              <a:rPr lang="nb-NO" sz="4400" b="1" dirty="0"/>
            </a:br>
            <a:r>
              <a:rPr lang="nb-NO" sz="4400" b="1" dirty="0"/>
              <a:t>KONTRAKT</a:t>
            </a:r>
          </a:p>
        </p:txBody>
      </p:sp>
      <p:pic>
        <p:nvPicPr>
          <p:cNvPr id="9" name="Bilde 8" descr="Et bilde som inneholder tekst, skjermbilde, Font&#10;&#10;KI-generert innhold kan være feil.">
            <a:extLst>
              <a:ext uri="{FF2B5EF4-FFF2-40B4-BE49-F238E27FC236}">
                <a16:creationId xmlns:a16="http://schemas.microsoft.com/office/drawing/2014/main" id="{4AA78864-1135-C646-5CA0-58F9EDD9A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48" y="398521"/>
            <a:ext cx="5715000" cy="3257550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B210FB91-405C-1F46-8F14-4E363B4B1114}"/>
              </a:ext>
            </a:extLst>
          </p:cNvPr>
          <p:cNvSpPr/>
          <p:nvPr/>
        </p:nvSpPr>
        <p:spPr>
          <a:xfrm>
            <a:off x="649247" y="2909860"/>
            <a:ext cx="5175071" cy="98567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l: høyre 10">
            <a:extLst>
              <a:ext uri="{FF2B5EF4-FFF2-40B4-BE49-F238E27FC236}">
                <a16:creationId xmlns:a16="http://schemas.microsoft.com/office/drawing/2014/main" id="{FFA96846-9639-265B-DA22-68C06B93FA5A}"/>
              </a:ext>
            </a:extLst>
          </p:cNvPr>
          <p:cNvSpPr/>
          <p:nvPr/>
        </p:nvSpPr>
        <p:spPr>
          <a:xfrm>
            <a:off x="6151278" y="3410842"/>
            <a:ext cx="1646613" cy="2587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5154541E-D331-B529-A7DB-38DE9BFE7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7585" y="4102806"/>
            <a:ext cx="410527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78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C0629-6EC1-DBDA-0D24-25F1D5897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588AB464-004D-FAF6-2FF7-00211B5A22CC}"/>
              </a:ext>
            </a:extLst>
          </p:cNvPr>
          <p:cNvSpPr txBox="1"/>
          <p:nvPr/>
        </p:nvSpPr>
        <p:spPr>
          <a:xfrm>
            <a:off x="5494244" y="2011260"/>
            <a:ext cx="8942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bg1"/>
                </a:solidFill>
              </a:rPr>
              <a:t>Partner</a:t>
            </a:r>
          </a:p>
        </p:txBody>
      </p:sp>
      <p:sp>
        <p:nvSpPr>
          <p:cNvPr id="13" name="Tittel 9">
            <a:extLst>
              <a:ext uri="{FF2B5EF4-FFF2-40B4-BE49-F238E27FC236}">
                <a16:creationId xmlns:a16="http://schemas.microsoft.com/office/drawing/2014/main" id="{82531D4B-3E7B-A8B6-C853-158BE1BB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42" y="1889496"/>
            <a:ext cx="7028640" cy="1137235"/>
          </a:xfrm>
        </p:spPr>
        <p:txBody>
          <a:bodyPr>
            <a:normAutofit fontScale="90000"/>
          </a:bodyPr>
          <a:lstStyle/>
          <a:p>
            <a:r>
              <a:rPr lang="nb-NO" sz="4900"/>
              <a:t>Uttesting!</a:t>
            </a:r>
            <a:br>
              <a:rPr lang="nb-NO"/>
            </a:br>
            <a:br>
              <a:rPr lang="nb-NO"/>
            </a:br>
            <a:r>
              <a:rPr lang="nb-NO"/>
              <a:t>Praksisfelleskap</a:t>
            </a:r>
            <a:br>
              <a:rPr lang="nb-NO"/>
            </a:br>
            <a:br>
              <a:rPr lang="nb-NO"/>
            </a:br>
            <a:r>
              <a:rPr lang="nb-NO"/>
              <a:t>v/ Geir Karlsen</a:t>
            </a:r>
            <a:br>
              <a:rPr lang="nb-NO"/>
            </a:br>
            <a:r>
              <a:rPr lang="nb-NO"/>
              <a:t>SINTEF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34A6CDEF-7C98-007F-B2A8-1F2B272F4AF1}"/>
              </a:ext>
            </a:extLst>
          </p:cNvPr>
          <p:cNvSpPr txBox="1"/>
          <p:nvPr/>
        </p:nvSpPr>
        <p:spPr>
          <a:xfrm>
            <a:off x="10314410" y="2517766"/>
            <a:ext cx="89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err="1">
                <a:solidFill>
                  <a:schemeClr val="bg1"/>
                </a:solidFill>
              </a:rPr>
              <a:t>LuP</a:t>
            </a:r>
            <a:endParaRPr lang="nb-NO" sz="900">
              <a:solidFill>
                <a:schemeClr val="bg1"/>
              </a:solidFill>
            </a:endParaRPr>
          </a:p>
          <a:p>
            <a:r>
              <a:rPr lang="nb-NO" sz="900">
                <a:solidFill>
                  <a:schemeClr val="bg1"/>
                </a:solidFill>
              </a:rPr>
              <a:t>pådriver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3B35B4A-AD32-97FD-4079-A0EB687E7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021" y="330199"/>
            <a:ext cx="7345851" cy="437513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B2073219-550E-2A24-68F1-A70042F6B9D9}"/>
              </a:ext>
            </a:extLst>
          </p:cNvPr>
          <p:cNvSpPr/>
          <p:nvPr/>
        </p:nvSpPr>
        <p:spPr>
          <a:xfrm>
            <a:off x="793" y="-49715"/>
            <a:ext cx="1219120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nb-NO" sz="2200" dirty="0">
                <a:solidFill>
                  <a:schemeClr val="bg1"/>
                </a:solidFill>
                <a:ea typeface="Calibri"/>
                <a:cs typeface="Calibri"/>
              </a:rPr>
              <a:t>3 </a:t>
            </a:r>
            <a:r>
              <a:rPr lang="nb-NO" sz="2200" dirty="0" err="1">
                <a:solidFill>
                  <a:schemeClr val="bg1"/>
                </a:solidFill>
                <a:ea typeface="Calibri"/>
                <a:cs typeface="Calibri"/>
              </a:rPr>
              <a:t>arbeidspgrupper</a:t>
            </a:r>
            <a:r>
              <a:rPr lang="nb-NO" sz="2200" dirty="0">
                <a:solidFill>
                  <a:schemeClr val="bg1"/>
                </a:solidFill>
                <a:ea typeface="Calibri"/>
                <a:cs typeface="Calibri"/>
              </a:rPr>
              <a:t>:</a:t>
            </a:r>
          </a:p>
          <a:p>
            <a:endParaRPr lang="nb-NO" sz="22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nb-NO" sz="2200" dirty="0">
                <a:solidFill>
                  <a:schemeClr val="bg1"/>
                </a:solidFill>
                <a:ea typeface="Calibri"/>
                <a:cs typeface="Calibri"/>
              </a:rPr>
              <a:t>Hvem bidrar i den enkelte gruppe?</a:t>
            </a:r>
          </a:p>
          <a:p>
            <a:r>
              <a:rPr lang="nb-NO" sz="2200" dirty="0">
                <a:solidFill>
                  <a:schemeClr val="bg1"/>
                </a:solidFill>
                <a:ea typeface="Calibri"/>
                <a:cs typeface="Calibri"/>
              </a:rPr>
              <a:t>Har vi den nødvendige kompetansen i gruppene?</a:t>
            </a:r>
          </a:p>
          <a:p>
            <a:endParaRPr lang="nb-NO" sz="22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nb-NO" sz="2200" dirty="0">
                <a:solidFill>
                  <a:schemeClr val="bg1"/>
                </a:solidFill>
                <a:ea typeface="Calibri"/>
                <a:cs typeface="Calibri"/>
              </a:rPr>
              <a:t>Se eget </a:t>
            </a:r>
            <a:r>
              <a:rPr lang="nb-NO" sz="2200" dirty="0" err="1">
                <a:solidFill>
                  <a:schemeClr val="bg1"/>
                </a:solidFill>
                <a:ea typeface="Calibri"/>
                <a:cs typeface="Calibri"/>
              </a:rPr>
              <a:t>excel</a:t>
            </a:r>
            <a:r>
              <a:rPr lang="nb-NO" sz="2200" dirty="0">
                <a:solidFill>
                  <a:schemeClr val="bg1"/>
                </a:solidFill>
                <a:ea typeface="Calibri"/>
                <a:cs typeface="Calibri"/>
              </a:rPr>
              <a:t>-ark med oversikt over medlemmer i arbeidsgruppene og prosjektledere.</a:t>
            </a:r>
          </a:p>
          <a:p>
            <a:endParaRPr lang="nb-NO" sz="22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nb-NO" sz="2200" dirty="0">
                <a:solidFill>
                  <a:schemeClr val="bg1"/>
                </a:solidFill>
                <a:ea typeface="Calibri"/>
                <a:cs typeface="Calibri"/>
              </a:rPr>
              <a:t>Oppstartsmøte 21.april 2026</a:t>
            </a:r>
            <a:endParaRPr lang="nb-NO" sz="2200" dirty="0">
              <a:solidFill>
                <a:schemeClr val="bg1"/>
              </a:solidFill>
            </a:endParaRPr>
          </a:p>
          <a:p>
            <a:endParaRPr lang="nb-NO" sz="2200" dirty="0">
              <a:solidFill>
                <a:schemeClr val="bg1"/>
              </a:solidFill>
            </a:endParaRP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D7AF3865-208A-56A4-8794-68EFEE853AC4}"/>
              </a:ext>
            </a:extLst>
          </p:cNvPr>
          <p:cNvSpPr txBox="1">
            <a:spLocks/>
          </p:cNvSpPr>
          <p:nvPr/>
        </p:nvSpPr>
        <p:spPr>
          <a:xfrm>
            <a:off x="328571" y="28196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chemeClr val="bg1"/>
                </a:solidFill>
                <a:latin typeface="Suisse Works Bold"/>
              </a:rPr>
              <a:t>Organisering av videre arbeid</a:t>
            </a:r>
          </a:p>
        </p:txBody>
      </p:sp>
    </p:spTree>
    <p:extLst>
      <p:ext uri="{BB962C8B-B14F-4D97-AF65-F5344CB8AC3E}">
        <p14:creationId xmlns:p14="http://schemas.microsoft.com/office/powerpoint/2010/main" val="1561418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84A31D-4CA2-E321-CF56-1ED8F9492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82856041-DAF5-ADDC-2C81-82BCB9972BF1}"/>
              </a:ext>
            </a:extLst>
          </p:cNvPr>
          <p:cNvSpPr txBox="1"/>
          <p:nvPr/>
        </p:nvSpPr>
        <p:spPr>
          <a:xfrm>
            <a:off x="5494244" y="2011260"/>
            <a:ext cx="8942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solidFill>
                  <a:schemeClr val="bg1"/>
                </a:solidFill>
              </a:rPr>
              <a:t>Partner</a:t>
            </a:r>
          </a:p>
        </p:txBody>
      </p:sp>
      <p:sp>
        <p:nvSpPr>
          <p:cNvPr id="13" name="Tittel 9">
            <a:extLst>
              <a:ext uri="{FF2B5EF4-FFF2-40B4-BE49-F238E27FC236}">
                <a16:creationId xmlns:a16="http://schemas.microsoft.com/office/drawing/2014/main" id="{2C854FC3-642A-7D26-3D67-B78DE05B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42" y="1889496"/>
            <a:ext cx="7028640" cy="1137235"/>
          </a:xfrm>
        </p:spPr>
        <p:txBody>
          <a:bodyPr>
            <a:normAutofit fontScale="90000"/>
          </a:bodyPr>
          <a:lstStyle/>
          <a:p>
            <a:r>
              <a:rPr lang="nb-NO" sz="4900"/>
              <a:t>Uttesting!</a:t>
            </a:r>
            <a:br>
              <a:rPr lang="nb-NO"/>
            </a:br>
            <a:br>
              <a:rPr lang="nb-NO"/>
            </a:br>
            <a:r>
              <a:rPr lang="nb-NO"/>
              <a:t>Praksisfelleskap</a:t>
            </a:r>
            <a:br>
              <a:rPr lang="nb-NO"/>
            </a:br>
            <a:br>
              <a:rPr lang="nb-NO"/>
            </a:br>
            <a:r>
              <a:rPr lang="nb-NO"/>
              <a:t>v/ Geir Karlsen</a:t>
            </a:r>
            <a:br>
              <a:rPr lang="nb-NO"/>
            </a:br>
            <a:r>
              <a:rPr lang="nb-NO"/>
              <a:t>SINTEF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645C730-69F6-1643-A14C-C0ACA42437E0}"/>
              </a:ext>
            </a:extLst>
          </p:cNvPr>
          <p:cNvSpPr txBox="1"/>
          <p:nvPr/>
        </p:nvSpPr>
        <p:spPr>
          <a:xfrm>
            <a:off x="10314410" y="2517766"/>
            <a:ext cx="89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err="1">
                <a:solidFill>
                  <a:schemeClr val="bg1"/>
                </a:solidFill>
              </a:rPr>
              <a:t>LuP</a:t>
            </a:r>
            <a:endParaRPr lang="nb-NO" sz="900">
              <a:solidFill>
                <a:schemeClr val="bg1"/>
              </a:solidFill>
            </a:endParaRPr>
          </a:p>
          <a:p>
            <a:r>
              <a:rPr lang="nb-NO" sz="900">
                <a:solidFill>
                  <a:schemeClr val="bg1"/>
                </a:solidFill>
              </a:rPr>
              <a:t>pådriver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F3CC3A2-8BAF-077A-74CA-0583EFB72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021" y="330199"/>
            <a:ext cx="7345851" cy="437513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D271149F-16E3-D62A-A55F-E25019BC8D3B}"/>
              </a:ext>
            </a:extLst>
          </p:cNvPr>
          <p:cNvSpPr/>
          <p:nvPr/>
        </p:nvSpPr>
        <p:spPr>
          <a:xfrm>
            <a:off x="0" y="0"/>
            <a:ext cx="1219120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nb-NO" sz="22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nb-NO" sz="2200" dirty="0">
              <a:solidFill>
                <a:schemeClr val="bg1"/>
              </a:solidFill>
            </a:endParaRP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2ADC5713-548A-6E80-B90D-975AD6B32C85}"/>
              </a:ext>
            </a:extLst>
          </p:cNvPr>
          <p:cNvSpPr txBox="1">
            <a:spLocks/>
          </p:cNvSpPr>
          <p:nvPr/>
        </p:nvSpPr>
        <p:spPr>
          <a:xfrm>
            <a:off x="1676400" y="288420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chemeClr val="bg1"/>
                </a:solidFill>
                <a:latin typeface="Suisse Works Bold"/>
              </a:rPr>
              <a:t>Mandat for de enkelte arbeidsgruppene</a:t>
            </a:r>
          </a:p>
        </p:txBody>
      </p:sp>
    </p:spTree>
    <p:extLst>
      <p:ext uri="{BB962C8B-B14F-4D97-AF65-F5344CB8AC3E}">
        <p14:creationId xmlns:p14="http://schemas.microsoft.com/office/powerpoint/2010/main" val="3585144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3FDEE-6ED8-5F2E-85B9-F22E287AE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43">
            <a:extLst>
              <a:ext uri="{FF2B5EF4-FFF2-40B4-BE49-F238E27FC236}">
                <a16:creationId xmlns:a16="http://schemas.microsoft.com/office/drawing/2014/main" id="{E8BCBB6B-40FF-E7B6-AEEC-CA10D192EBEB}"/>
              </a:ext>
            </a:extLst>
          </p:cNvPr>
          <p:cNvSpPr txBox="1"/>
          <p:nvPr/>
        </p:nvSpPr>
        <p:spPr>
          <a:xfrm>
            <a:off x="441773" y="1152709"/>
            <a:ext cx="5569004" cy="2483666"/>
          </a:xfrm>
          <a:prstGeom prst="rect">
            <a:avLst/>
          </a:prstGeom>
          <a:noFill/>
          <a:ln w="12700">
            <a:solidFill>
              <a:srgbClr val="FFFFFF">
                <a:lumMod val="85000"/>
              </a:srgbClr>
            </a:solidFill>
          </a:ln>
        </p:spPr>
        <p:txBody>
          <a:bodyPr wrap="square" lIns="36000" tIns="36000" rIns="36000" bIns="36000"/>
          <a:lstStyle>
            <a:defPPr>
              <a:defRPr lang="en-US"/>
            </a:defPPr>
            <a:lvl1pPr marL="0" indent="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180000" lvl="1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2pPr>
            <a:lvl3pPr marL="360000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3pPr>
            <a:lvl4pPr marL="540000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4pPr>
            <a:lvl5pPr marL="720000" indent="-179388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5pPr>
            <a:lvl6pPr marL="90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baseline="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108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26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44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b-NO" sz="1000" b="0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8" name="TextBox 42">
            <a:extLst>
              <a:ext uri="{FF2B5EF4-FFF2-40B4-BE49-F238E27FC236}">
                <a16:creationId xmlns:a16="http://schemas.microsoft.com/office/drawing/2014/main" id="{23F94924-A527-C6CD-21A7-3A830DA6D4D4}"/>
              </a:ext>
            </a:extLst>
          </p:cNvPr>
          <p:cNvSpPr txBox="1"/>
          <p:nvPr/>
        </p:nvSpPr>
        <p:spPr>
          <a:xfrm>
            <a:off x="443406" y="3991120"/>
            <a:ext cx="5569004" cy="2452729"/>
          </a:xfrm>
          <a:prstGeom prst="rect">
            <a:avLst/>
          </a:prstGeom>
          <a:noFill/>
          <a:ln w="12700">
            <a:solidFill>
              <a:srgbClr val="FFFFFF">
                <a:lumMod val="85000"/>
              </a:srgbClr>
            </a:solidFill>
          </a:ln>
        </p:spPr>
        <p:txBody>
          <a:bodyPr wrap="square" lIns="36000" tIns="36000" rIns="36000" bIns="36000"/>
          <a:lstStyle>
            <a:defPPr>
              <a:defRPr lang="en-US"/>
            </a:defPPr>
            <a:lvl1pPr marL="0" indent="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180000" lvl="1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2pPr>
            <a:lvl3pPr marL="360000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3pPr>
            <a:lvl4pPr marL="540000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4pPr>
            <a:lvl5pPr marL="720000" indent="-179388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5pPr>
            <a:lvl6pPr marL="90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baseline="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108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26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44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b-NO" sz="1000" b="0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759496-7825-293B-E8D8-B2221573AAD1}"/>
              </a:ext>
            </a:extLst>
          </p:cNvPr>
          <p:cNvSpPr txBox="1"/>
          <p:nvPr/>
        </p:nvSpPr>
        <p:spPr>
          <a:xfrm>
            <a:off x="538383" y="4002271"/>
            <a:ext cx="5449152" cy="2452729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/>
          <a:lstStyle>
            <a:defPPr>
              <a:defRPr lang="en-US"/>
            </a:defPPr>
            <a:lvl1pPr marL="0" indent="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180000" lvl="1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2pPr>
            <a:lvl3pPr marL="360000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3pPr>
            <a:lvl4pPr marL="540000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4pPr>
            <a:lvl5pPr marL="720000" indent="-179388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5pPr>
            <a:lvl6pPr marL="90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baseline="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108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26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44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Calibri"/>
              </a:rPr>
              <a:t>Forutsetninger:</a:t>
            </a:r>
          </a:p>
          <a:p>
            <a:pPr marL="180000" marR="0" lvl="1" indent="-180000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j-ea"/>
              <a:cs typeface="Calibri"/>
            </a:endParaRPr>
          </a:p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Calibri"/>
              </a:rPr>
              <a:t>Suksesskriterier:</a:t>
            </a:r>
          </a:p>
          <a:p>
            <a:pPr marL="180000" marR="0" lvl="1" indent="-180000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j-ea"/>
              <a:cs typeface="Calibri"/>
            </a:endParaRPr>
          </a:p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Calibri"/>
              </a:rPr>
              <a:t>Gevinster: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j-ea"/>
              <a:cs typeface="Calibri"/>
            </a:endParaRPr>
          </a:p>
          <a:p>
            <a:pPr marL="180000" marR="0" lvl="1" indent="-180000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j-ea"/>
              <a:cs typeface="Calibri"/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22B3307E-111F-A73A-DD1E-EDD3E33FD3A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844471" y="6669360"/>
            <a:ext cx="346297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AC2BF-D24A-4EB7-9901-6BA93FB1C43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A352709F-0350-74FD-EC8E-C30D4F5D6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48" y="262160"/>
            <a:ext cx="11465518" cy="469132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nb-NO" sz="3200" dirty="0">
                <a:latin typeface="Calibri"/>
                <a:cs typeface="Calibri"/>
              </a:rPr>
              <a:t>MAL - mandat arbeidsgruppe:</a:t>
            </a: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id="{28736F5C-4E30-EB41-1FA2-082982848350}"/>
              </a:ext>
            </a:extLst>
          </p:cNvPr>
          <p:cNvSpPr txBox="1"/>
          <p:nvPr/>
        </p:nvSpPr>
        <p:spPr>
          <a:xfrm>
            <a:off x="6123642" y="1149751"/>
            <a:ext cx="5569004" cy="2486624"/>
          </a:xfrm>
          <a:prstGeom prst="rect">
            <a:avLst/>
          </a:prstGeom>
          <a:noFill/>
          <a:ln w="12700">
            <a:solidFill>
              <a:srgbClr val="FFFFFF">
                <a:lumMod val="85000"/>
              </a:srgbClr>
            </a:solidFill>
          </a:ln>
        </p:spPr>
        <p:txBody>
          <a:bodyPr wrap="square" lIns="36000" tIns="36000" rIns="36000" bIns="36000"/>
          <a:lstStyle>
            <a:defPPr>
              <a:defRPr lang="en-US"/>
            </a:defPPr>
            <a:lvl1pPr marL="0" indent="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180000" lvl="1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2pPr>
            <a:lvl3pPr marL="360000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3pPr>
            <a:lvl4pPr marL="540000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4pPr>
            <a:lvl5pPr marL="720000" indent="-179388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5pPr>
            <a:lvl6pPr marL="90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baseline="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108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26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44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b-NO" sz="1000" b="0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7" name="TextBox 43">
            <a:extLst>
              <a:ext uri="{FF2B5EF4-FFF2-40B4-BE49-F238E27FC236}">
                <a16:creationId xmlns:a16="http://schemas.microsoft.com/office/drawing/2014/main" id="{A7913813-E9C7-46E5-6E16-04994EEE68EE}"/>
              </a:ext>
            </a:extLst>
          </p:cNvPr>
          <p:cNvSpPr txBox="1"/>
          <p:nvPr/>
        </p:nvSpPr>
        <p:spPr>
          <a:xfrm>
            <a:off x="441668" y="1152669"/>
            <a:ext cx="5569004" cy="2483666"/>
          </a:xfrm>
          <a:prstGeom prst="rect">
            <a:avLst/>
          </a:prstGeom>
          <a:noFill/>
          <a:ln w="12700">
            <a:solidFill>
              <a:srgbClr val="FFFFFF">
                <a:lumMod val="85000"/>
              </a:srgbClr>
            </a:solidFill>
          </a:ln>
        </p:spPr>
        <p:txBody>
          <a:bodyPr wrap="square" lIns="36000" tIns="36000" rIns="36000" bIns="36000"/>
          <a:lstStyle>
            <a:defPPr>
              <a:defRPr lang="en-US"/>
            </a:defPPr>
            <a:lvl1pPr marL="0" indent="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180000" lvl="1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2pPr>
            <a:lvl3pPr marL="360000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3pPr>
            <a:lvl4pPr marL="540000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4pPr>
            <a:lvl5pPr marL="720000" indent="-179388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5pPr>
            <a:lvl6pPr marL="90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baseline="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108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26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44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b-NO" sz="1000" b="0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29" name="TextBox 41">
            <a:extLst>
              <a:ext uri="{FF2B5EF4-FFF2-40B4-BE49-F238E27FC236}">
                <a16:creationId xmlns:a16="http://schemas.microsoft.com/office/drawing/2014/main" id="{87D16CC3-126B-D2D4-E060-C128EDFAB210}"/>
              </a:ext>
            </a:extLst>
          </p:cNvPr>
          <p:cNvSpPr txBox="1"/>
          <p:nvPr/>
        </p:nvSpPr>
        <p:spPr>
          <a:xfrm>
            <a:off x="6125559" y="3991120"/>
            <a:ext cx="5569004" cy="2452729"/>
          </a:xfrm>
          <a:prstGeom prst="rect">
            <a:avLst/>
          </a:prstGeom>
          <a:noFill/>
          <a:ln w="12700">
            <a:solidFill>
              <a:srgbClr val="FFFFFF">
                <a:lumMod val="85000"/>
              </a:srgbClr>
            </a:solidFill>
          </a:ln>
        </p:spPr>
        <p:txBody>
          <a:bodyPr wrap="square" lIns="36000" tIns="36000" rIns="36000" bIns="36000"/>
          <a:lstStyle>
            <a:defPPr>
              <a:defRPr lang="en-US"/>
            </a:defPPr>
            <a:lvl1pPr marL="0" indent="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180000" lvl="1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2pPr>
            <a:lvl3pPr marL="360000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3pPr>
            <a:lvl4pPr marL="540000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4pPr>
            <a:lvl5pPr marL="720000" indent="-179388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5pPr>
            <a:lvl6pPr marL="90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baseline="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108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26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44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b-NO" sz="1000" b="0" i="0" u="none" strike="noStrike" kern="0" cap="none" spc="0" normalizeH="0" baseline="0" noProof="0" dirty="0">
              <a:ln>
                <a:noFill/>
              </a:ln>
              <a:solidFill>
                <a:srgbClr val="313131"/>
              </a:solidFill>
              <a:effectLst/>
              <a:uLnTx/>
              <a:uFillTx/>
              <a:latin typeface="Arial" charset="0"/>
              <a:ea typeface="+mj-ea"/>
              <a:cs typeface="+mj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AF05A3-CAC3-1FA5-BA69-4CA64E7F2AF4}"/>
              </a:ext>
            </a:extLst>
          </p:cNvPr>
          <p:cNvSpPr txBox="1"/>
          <p:nvPr/>
        </p:nvSpPr>
        <p:spPr>
          <a:xfrm>
            <a:off x="441773" y="891247"/>
            <a:ext cx="5568733" cy="27503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txBody>
          <a:bodyPr wrap="square" lIns="54000" tIns="54000" rIns="54000" bIns="54000" rtlCol="0" anchor="ctr">
            <a:noAutofit/>
          </a:bodyPr>
          <a:lstStyle/>
          <a:p>
            <a:pPr marL="176400" marR="0" lvl="0" indent="-176400" algn="ctr" defTabSz="914400" rtl="0" eaLnBrk="1" fontAlgn="base" latinLnBrk="0" hangingPunct="1">
              <a:lnSpc>
                <a:spcPct val="106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Bakgrunn og mål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C26448-2401-E170-0007-1112A62F8FED}"/>
              </a:ext>
            </a:extLst>
          </p:cNvPr>
          <p:cNvSpPr txBox="1"/>
          <p:nvPr/>
        </p:nvSpPr>
        <p:spPr>
          <a:xfrm>
            <a:off x="521292" y="1160904"/>
            <a:ext cx="5466243" cy="1917704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/>
          <a:lstStyle>
            <a:defPPr>
              <a:defRPr lang="en-US"/>
            </a:defPPr>
            <a:lvl1pPr marL="0" indent="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sz="1400">
                <a:solidFill>
                  <a:schemeClr val="tx2"/>
                </a:solidFill>
              </a:defRPr>
            </a:lvl1pPr>
            <a:lvl2pPr marL="180000" lvl="1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ea typeface="+mj-ea"/>
                <a:cs typeface="+mj-cs"/>
              </a:defRPr>
            </a:lvl2pPr>
            <a:lvl3pPr marL="360000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ea typeface="+mj-ea"/>
                <a:cs typeface="+mj-cs"/>
              </a:defRPr>
            </a:lvl3pPr>
            <a:lvl4pPr marL="540000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ea typeface="+mj-ea"/>
                <a:cs typeface="+mj-cs"/>
              </a:defRPr>
            </a:lvl4pPr>
            <a:lvl5pPr marL="720000" indent="-179388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ea typeface="+mj-ea"/>
                <a:cs typeface="+mj-cs"/>
              </a:defRPr>
            </a:lvl5pPr>
            <a:lvl6pPr marL="90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baseline="0">
                <a:solidFill>
                  <a:schemeClr val="accent1"/>
                </a:solidFill>
              </a:defRPr>
            </a:lvl6pPr>
            <a:lvl7pPr marL="108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</a:defRPr>
            </a:lvl7pPr>
            <a:lvl8pPr marL="126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accent1"/>
                </a:solidFill>
              </a:defRPr>
            </a:lvl8pPr>
            <a:lvl9pPr marL="144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</a:defRPr>
            </a:lvl9pPr>
          </a:lstStyle>
          <a:p>
            <a:pPr marL="171450" marR="0" lvl="0" indent="-171450" algn="l" defTabSz="95726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Bakgrunn: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6AA7A4-5865-AD0B-C866-8A7A235306BB}"/>
              </a:ext>
            </a:extLst>
          </p:cNvPr>
          <p:cNvSpPr txBox="1"/>
          <p:nvPr/>
        </p:nvSpPr>
        <p:spPr>
          <a:xfrm>
            <a:off x="443407" y="3728320"/>
            <a:ext cx="5569004" cy="27503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txBody>
          <a:bodyPr wrap="square" lIns="54000" tIns="54000" rIns="54000" bIns="54000" rtlCol="0" anchor="ctr">
            <a:noAutofit/>
          </a:bodyPr>
          <a:lstStyle/>
          <a:p>
            <a:pPr marL="176400" marR="0" lvl="0" indent="-176400" algn="ctr" defTabSz="914400" rtl="0" eaLnBrk="1" fontAlgn="base" latinLnBrk="0" hangingPunct="1">
              <a:lnSpc>
                <a:spcPct val="106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Forutsetninger, suksesskriterier og gevinster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A2E43F-84DD-317D-2AE3-1443925DA659}"/>
              </a:ext>
            </a:extLst>
          </p:cNvPr>
          <p:cNvSpPr txBox="1"/>
          <p:nvPr/>
        </p:nvSpPr>
        <p:spPr>
          <a:xfrm>
            <a:off x="6125560" y="3728320"/>
            <a:ext cx="5569004" cy="27503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txBody>
          <a:bodyPr wrap="square" lIns="54000" tIns="54000" rIns="54000" bIns="54000" rtlCol="0" anchor="ctr">
            <a:noAutofit/>
          </a:bodyPr>
          <a:lstStyle/>
          <a:p>
            <a:pPr marL="176400" marR="0" lvl="0" indent="-176400" algn="ctr" defTabSz="914400" rtl="0" eaLnBrk="1" fontAlgn="base" latinLnBrk="0" hangingPunct="1">
              <a:lnSpc>
                <a:spcPct val="106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Organisering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C6B0F87-08E9-FEEC-EF62-2E4EED22B272}"/>
              </a:ext>
            </a:extLst>
          </p:cNvPr>
          <p:cNvSpPr txBox="1"/>
          <p:nvPr/>
        </p:nvSpPr>
        <p:spPr>
          <a:xfrm>
            <a:off x="6179592" y="4003707"/>
            <a:ext cx="5551752" cy="2452729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 anchor="t"/>
          <a:lstStyle>
            <a:defPPr>
              <a:defRPr lang="en-US"/>
            </a:defPPr>
            <a:lvl1pPr marL="0" indent="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  <a:lvl2pPr marL="180000" lvl="1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2pPr>
            <a:lvl3pPr marL="360000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3pPr>
            <a:lvl4pPr marL="540000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4pPr>
            <a:lvl5pPr marL="720000" indent="-179388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latin typeface="Arial" charset="0"/>
                <a:ea typeface="+mj-ea"/>
                <a:cs typeface="+mj-cs"/>
              </a:defRPr>
            </a:lvl5pPr>
            <a:lvl6pPr marL="90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baseline="0">
                <a:solidFill>
                  <a:schemeClr val="accent1"/>
                </a:solidFill>
                <a:latin typeface="Arial" charset="0"/>
                <a:cs typeface="Arial" charset="0"/>
              </a:defRPr>
            </a:lvl6pPr>
            <a:lvl7pPr marL="108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7pPr>
            <a:lvl8pPr marL="126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8pPr>
            <a:lvl9pPr marL="144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9pPr>
          </a:lstStyle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Arbeidsgruppe: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179705" marR="0" lvl="1" indent="-179705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Prosjektleder: </a:t>
            </a:r>
          </a:p>
          <a:p>
            <a:pPr marL="179705" marR="0" lvl="1" indent="-179705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Nøkkelressurser:</a:t>
            </a:r>
          </a:p>
          <a:p>
            <a:pPr marL="179705" marR="0" lvl="1" indent="-179705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Hvordan sikre forankring med </a:t>
            </a: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alle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byggherrene:</a:t>
            </a:r>
          </a:p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Hvordan sikre forankring med </a:t>
            </a: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alle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entreprenørene:</a:t>
            </a:r>
          </a:p>
          <a:p>
            <a:pPr marL="180000" marR="0" lvl="2" indent="0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1F669BC-344A-6845-5195-BE2BE7EBBC63}"/>
              </a:ext>
            </a:extLst>
          </p:cNvPr>
          <p:cNvSpPr txBox="1"/>
          <p:nvPr/>
        </p:nvSpPr>
        <p:spPr>
          <a:xfrm>
            <a:off x="6125560" y="891247"/>
            <a:ext cx="5569004" cy="27503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</a:ln>
          <a:effectLst/>
        </p:spPr>
        <p:txBody>
          <a:bodyPr wrap="square" lIns="54000" tIns="54000" rIns="54000" bIns="54000" rtlCol="0" anchor="ctr">
            <a:noAutofit/>
          </a:bodyPr>
          <a:lstStyle/>
          <a:p>
            <a:pPr marL="176400" marR="0" lvl="0" indent="-176400" algn="ctr" defTabSz="914400" rtl="0" eaLnBrk="1" fontAlgn="base" latinLnBrk="0" hangingPunct="1">
              <a:lnSpc>
                <a:spcPct val="106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Leveranser og avgrensninger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9767E6-5C62-ACC0-1142-3063B60A9C5F}"/>
              </a:ext>
            </a:extLst>
          </p:cNvPr>
          <p:cNvSpPr txBox="1"/>
          <p:nvPr/>
        </p:nvSpPr>
        <p:spPr>
          <a:xfrm>
            <a:off x="526908" y="3089758"/>
            <a:ext cx="5085206" cy="481411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/>
          <a:lstStyle>
            <a:defPPr>
              <a:defRPr lang="en-US"/>
            </a:defPPr>
            <a:lvl1pPr marL="0" indent="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sz="1400">
                <a:solidFill>
                  <a:schemeClr val="tx2"/>
                </a:solidFill>
              </a:defRPr>
            </a:lvl1pPr>
            <a:lvl2pPr marL="180000" lvl="1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000">
                <a:solidFill>
                  <a:srgbClr val="313131"/>
                </a:solidFill>
                <a:ea typeface="+mj-ea"/>
                <a:cs typeface="+mj-cs"/>
              </a:defRPr>
            </a:lvl2pPr>
            <a:lvl3pPr marL="408600" lvl="2" indent="-2286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AutoNum type="arabicPeriod"/>
              <a:defRPr sz="1000" b="1">
                <a:solidFill>
                  <a:srgbClr val="313131"/>
                </a:solidFill>
                <a:ea typeface="+mj-ea"/>
                <a:cs typeface="+mj-cs"/>
              </a:defRPr>
            </a:lvl3pPr>
            <a:lvl4pPr marL="540000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ea typeface="+mj-ea"/>
                <a:cs typeface="+mj-cs"/>
              </a:defRPr>
            </a:lvl4pPr>
            <a:lvl5pPr marL="720000" indent="-179388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ea typeface="+mj-ea"/>
                <a:cs typeface="+mj-cs"/>
              </a:defRPr>
            </a:lvl5pPr>
            <a:lvl6pPr marL="90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baseline="0">
                <a:solidFill>
                  <a:schemeClr val="accent1"/>
                </a:solidFill>
              </a:defRPr>
            </a:lvl6pPr>
            <a:lvl7pPr marL="108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</a:defRPr>
            </a:lvl7pPr>
            <a:lvl8pPr marL="126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accent1"/>
                </a:solidFill>
              </a:defRPr>
            </a:lvl8pPr>
            <a:lvl9pPr marL="144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</a:defRPr>
            </a:lvl9pPr>
          </a:lstStyle>
          <a:p>
            <a:pPr marL="180000" marR="0" lvl="1" indent="-180000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Calibri"/>
              </a:rPr>
              <a:t>Mål: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j-ea"/>
              <a:cs typeface="Calibri"/>
            </a:endParaRPr>
          </a:p>
        </p:txBody>
      </p:sp>
      <p:sp>
        <p:nvSpPr>
          <p:cNvPr id="19" name="TextBox 36">
            <a:extLst>
              <a:ext uri="{FF2B5EF4-FFF2-40B4-BE49-F238E27FC236}">
                <a16:creationId xmlns:a16="http://schemas.microsoft.com/office/drawing/2014/main" id="{1E000435-0F59-A417-748E-1E798455CB76}"/>
              </a:ext>
            </a:extLst>
          </p:cNvPr>
          <p:cNvSpPr txBox="1"/>
          <p:nvPr/>
        </p:nvSpPr>
        <p:spPr>
          <a:xfrm>
            <a:off x="6196840" y="1160902"/>
            <a:ext cx="5534504" cy="2449811"/>
          </a:xfrm>
          <a:prstGeom prst="rect">
            <a:avLst/>
          </a:prstGeom>
          <a:noFill/>
          <a:ln w="12700">
            <a:noFill/>
          </a:ln>
        </p:spPr>
        <p:txBody>
          <a:bodyPr wrap="square" lIns="36000" tIns="36000" rIns="36000" bIns="36000"/>
          <a:lstStyle>
            <a:defPPr>
              <a:defRPr lang="en-US"/>
            </a:defPPr>
            <a:lvl1pPr marL="0" indent="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defRPr sz="1400">
                <a:solidFill>
                  <a:schemeClr val="tx2"/>
                </a:solidFill>
              </a:defRPr>
            </a:lvl1pPr>
            <a:lvl2pPr marL="180000" lvl="1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000">
                <a:solidFill>
                  <a:srgbClr val="313131"/>
                </a:solidFill>
                <a:ea typeface="+mj-ea"/>
                <a:cs typeface="+mj-cs"/>
              </a:defRPr>
            </a:lvl2pPr>
            <a:lvl3pPr marL="408600" lvl="2" indent="-2286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AutoNum type="arabicPeriod"/>
              <a:defRPr sz="1000" b="1">
                <a:solidFill>
                  <a:srgbClr val="313131"/>
                </a:solidFill>
                <a:ea typeface="+mj-ea"/>
                <a:cs typeface="+mj-cs"/>
              </a:defRPr>
            </a:lvl3pPr>
            <a:lvl4pPr marL="540000" indent="-180000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•"/>
              <a:defRPr sz="1200">
                <a:solidFill>
                  <a:schemeClr val="tx2"/>
                </a:solidFill>
                <a:ea typeface="+mj-ea"/>
                <a:cs typeface="+mj-cs"/>
              </a:defRPr>
            </a:lvl4pPr>
            <a:lvl5pPr marL="720000" indent="-179388" defTabSz="957263" eaLnBrk="1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charset="0"/>
              <a:buChar char="‒"/>
              <a:defRPr sz="1200">
                <a:solidFill>
                  <a:schemeClr val="tx2"/>
                </a:solidFill>
                <a:ea typeface="+mj-ea"/>
                <a:cs typeface="+mj-cs"/>
              </a:defRPr>
            </a:lvl5pPr>
            <a:lvl6pPr marL="90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 baseline="0">
                <a:solidFill>
                  <a:schemeClr val="accent1"/>
                </a:solidFill>
              </a:defRPr>
            </a:lvl6pPr>
            <a:lvl7pPr marL="108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</a:defRPr>
            </a:lvl7pPr>
            <a:lvl8pPr marL="126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defRPr sz="1200">
                <a:solidFill>
                  <a:schemeClr val="accent1"/>
                </a:solidFill>
              </a:defRPr>
            </a:lvl8pPr>
            <a:lvl9pPr marL="1440000" indent="-180000" defTabSz="859512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‒"/>
              <a:defRPr sz="1200">
                <a:solidFill>
                  <a:schemeClr val="accent1"/>
                </a:solidFill>
              </a:defRPr>
            </a:lvl9pPr>
          </a:lstStyle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Calibri"/>
              </a:rPr>
              <a:t>Innenfor mandatet:</a:t>
            </a:r>
          </a:p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Calibri"/>
              </a:rPr>
              <a:t>1.</a:t>
            </a:r>
          </a:p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Calibri"/>
              </a:rPr>
              <a:t>2</a:t>
            </a:r>
          </a:p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j-ea"/>
                <a:cs typeface="Calibri"/>
              </a:rPr>
              <a:t>3</a:t>
            </a:r>
          </a:p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j-ea"/>
              <a:cs typeface="Calibri"/>
            </a:endParaRPr>
          </a:p>
          <a:p>
            <a:pPr marL="0" marR="0" lvl="0" indent="0" algn="l" defTabSz="95726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Calibri"/>
              </a:rPr>
              <a:t>Utenfor mandatet:</a:t>
            </a:r>
          </a:p>
          <a:p>
            <a:pPr marL="0" marR="0" lvl="0" indent="0" algn="l" defTabSz="95726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1. </a:t>
            </a: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47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1" grpId="0"/>
      <p:bldP spid="35" grpId="0"/>
      <p:bldP spid="3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E02AB9-8427-B1AA-93FE-93A7FDD26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A87F4-2A99-0C57-EA54-6534EDE8F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FE6E4D-0C6B-4018-8BB2-2D0404085236}" type="datetime4">
              <a:rPr kumimoji="0" lang="nb-NO" sz="1500" b="0" i="0" u="none" strike="noStrike" kern="1200" cap="none" spc="0" normalizeH="0" baseline="0" noProof="0">
                <a:ln>
                  <a:noFill/>
                </a:ln>
                <a:solidFill>
                  <a:srgbClr val="878787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pPr marL="0" marR="0" lvl="0" indent="0" algn="l" defTabSz="9143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 januar 2026</a:t>
            </a:fld>
            <a:endParaRPr kumimoji="0" lang="nb-NO" sz="1500" b="0" i="0" u="none" strike="noStrike" kern="1200" cap="none" spc="0" normalizeH="0" baseline="0" noProof="0">
              <a:ln>
                <a:noFill/>
              </a:ln>
              <a:solidFill>
                <a:srgbClr val="878787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8B8018-BE5A-E972-0D99-5906A9B565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85" b="360"/>
          <a:stretch>
            <a:fillRect/>
          </a:stretch>
        </p:blipFill>
        <p:spPr>
          <a:xfrm>
            <a:off x="-542" y="5561553"/>
            <a:ext cx="6338683" cy="12934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5E930E-86C1-D812-FC67-428657895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801" y="0"/>
            <a:ext cx="1025873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75A58F1-4594-E9A5-0A97-009B35E54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399" y="2486025"/>
            <a:ext cx="5691601" cy="169287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lvl="0"/>
            <a:br>
              <a:rPr lang="nb-NO" sz="2000" dirty="0"/>
            </a:br>
            <a:r>
              <a:rPr lang="nb-NO" sz="2400" dirty="0"/>
              <a:t>AGENDA:</a:t>
            </a:r>
            <a:br>
              <a:rPr lang="nb-NO" sz="2400" dirty="0"/>
            </a:br>
            <a:br>
              <a:rPr lang="nb-NO" sz="1600" dirty="0">
                <a:latin typeface="+mn-lt"/>
              </a:rPr>
            </a:br>
            <a:r>
              <a:rPr lang="nb-NO" sz="1600" dirty="0">
                <a:latin typeface="+mn-lt"/>
              </a:rPr>
              <a:t>* Velkommen og bakgrunn for møtet v/ Cecilie, LUP</a:t>
            </a:r>
            <a:br>
              <a:rPr lang="nb-NO" sz="1600" dirty="0">
                <a:latin typeface="+mn-lt"/>
              </a:rPr>
            </a:br>
            <a:r>
              <a:rPr lang="nb-NO" sz="1600" dirty="0">
                <a:latin typeface="+mn-lt"/>
              </a:rPr>
              <a:t>* Organisering av videre arbeid</a:t>
            </a:r>
            <a:br>
              <a:rPr lang="nb-NO" sz="1600" dirty="0">
                <a:latin typeface="+mn-lt"/>
              </a:rPr>
            </a:br>
            <a:r>
              <a:rPr lang="nb-NO" sz="1600" dirty="0">
                <a:latin typeface="+mn-lt"/>
              </a:rPr>
              <a:t>* Mandat for arbeidsgruppene</a:t>
            </a:r>
            <a:br>
              <a:rPr lang="nb-NO" sz="1600" dirty="0">
                <a:latin typeface="+mn-lt"/>
              </a:rPr>
            </a:br>
            <a:r>
              <a:rPr lang="nb-NO" sz="1600" dirty="0">
                <a:latin typeface="+mn-lt"/>
              </a:rPr>
              <a:t>* Kommunikasjonslinjer for å sørge for forankring av arbeidet</a:t>
            </a:r>
            <a:br>
              <a:rPr lang="nb-NO" sz="1600" dirty="0">
                <a:latin typeface="+mn-lt"/>
              </a:rPr>
            </a:br>
            <a:r>
              <a:rPr lang="nb-NO" sz="1600" dirty="0">
                <a:latin typeface="+mn-lt"/>
              </a:rPr>
              <a:t>* Fremdriftsplan</a:t>
            </a:r>
            <a:br>
              <a:rPr lang="nb-NO" sz="1600" dirty="0">
                <a:latin typeface="+mn-lt"/>
              </a:rPr>
            </a:br>
            <a:br>
              <a:rPr lang="nb-NO" sz="2400" dirty="0"/>
            </a:br>
            <a:endParaRPr lang="en-NO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9178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15A0A-7AD4-BBD4-502F-D061E2F0E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F619B7F-487A-8D70-8120-9BC08641730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844471" y="6669360"/>
            <a:ext cx="346297" cy="188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6AC2BF-D24A-4EB7-9901-6BA93FB1C43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8D37E1B6-4320-8B6F-972A-6236EE9C3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900" y="-175026"/>
            <a:ext cx="10515600" cy="1325563"/>
          </a:xfrm>
        </p:spPr>
        <p:txBody>
          <a:bodyPr>
            <a:normAutofit/>
          </a:bodyPr>
          <a:lstStyle/>
          <a:p>
            <a:r>
              <a:rPr lang="nb-NO" sz="3200" dirty="0"/>
              <a:t>MAL - fremdriftsplan:</a:t>
            </a:r>
            <a:endParaRPr lang="nb-NO" sz="3200" dirty="0">
              <a:cs typeface="Calibri"/>
            </a:endParaRPr>
          </a:p>
        </p:txBody>
      </p:sp>
      <p:sp>
        <p:nvSpPr>
          <p:cNvPr id="5" name="Rectangle 106">
            <a:extLst>
              <a:ext uri="{FF2B5EF4-FFF2-40B4-BE49-F238E27FC236}">
                <a16:creationId xmlns:a16="http://schemas.microsoft.com/office/drawing/2014/main" id="{E9DD6D38-531E-7FE9-9AC5-6DB83255A52B}"/>
              </a:ext>
            </a:extLst>
          </p:cNvPr>
          <p:cNvSpPr/>
          <p:nvPr/>
        </p:nvSpPr>
        <p:spPr bwMode="gray">
          <a:xfrm>
            <a:off x="3299626" y="6010322"/>
            <a:ext cx="1173157" cy="495485"/>
          </a:xfrm>
          <a:prstGeom prst="rect">
            <a:avLst/>
          </a:prstGeom>
          <a:solidFill>
            <a:srgbClr val="72C7E7"/>
          </a:solidFill>
          <a:ln w="19050" cap="flat" cmpd="sng" algn="ctr">
            <a:solidFill>
              <a:srgbClr val="72C7E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00" kern="0" dirty="0">
                <a:latin typeface="Arial"/>
              </a:rPr>
              <a:t>Felles oppstartsmøte – etablering av arbeidsgrupper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00" kern="0" dirty="0">
                <a:highlight>
                  <a:srgbClr val="FFFF00"/>
                </a:highlight>
                <a:latin typeface="Arial"/>
              </a:rPr>
              <a:t>7.jan.26</a:t>
            </a:r>
            <a:endParaRPr kumimoji="0" lang="nb-NO" sz="600" b="0" i="0" u="none" strike="noStrike" kern="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107">
            <a:extLst>
              <a:ext uri="{FF2B5EF4-FFF2-40B4-BE49-F238E27FC236}">
                <a16:creationId xmlns:a16="http://schemas.microsoft.com/office/drawing/2014/main" id="{C24AE5C4-B3CB-A60E-D4D5-F4DD7512846A}"/>
              </a:ext>
            </a:extLst>
          </p:cNvPr>
          <p:cNvSpPr/>
          <p:nvPr/>
        </p:nvSpPr>
        <p:spPr bwMode="auto">
          <a:xfrm>
            <a:off x="728940" y="4432599"/>
            <a:ext cx="9224538" cy="518388"/>
          </a:xfrm>
          <a:prstGeom prst="rect">
            <a:avLst/>
          </a:prstGeom>
          <a:solidFill>
            <a:srgbClr val="DDF1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5F6FDDE-DEB5-0B4D-A202-B3EC0E53C26B}"/>
              </a:ext>
            </a:extLst>
          </p:cNvPr>
          <p:cNvSpPr>
            <a:spLocks noGrp="1"/>
          </p:cNvSpPr>
          <p:nvPr/>
        </p:nvSpPr>
        <p:spPr bwMode="gray">
          <a:xfrm>
            <a:off x="3238902" y="924018"/>
            <a:ext cx="4475688" cy="222686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</a:ln>
        </p:spPr>
        <p:txBody>
          <a:bodyPr wrap="none" lIns="0" tIns="23813" rIns="0" bIns="23813" numCol="1" spcCol="0" anchor="ctr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2026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  <a:sym typeface="+mn-lt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3305BB3-F137-E9E6-7C61-0BB1C85C45C5}"/>
              </a:ext>
            </a:extLst>
          </p:cNvPr>
          <p:cNvSpPr>
            <a:spLocks noGrp="1"/>
          </p:cNvSpPr>
          <p:nvPr/>
        </p:nvSpPr>
        <p:spPr bwMode="auto">
          <a:xfrm>
            <a:off x="3247324" y="1134199"/>
            <a:ext cx="1205957" cy="22948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</a:ln>
        </p:spPr>
        <p:txBody>
          <a:bodyPr wrap="none" lIns="0" tIns="23813" rIns="0" bIns="23813" numCol="1" spcCol="0" anchor="ctr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 panose="020B0604020202020204" pitchFamily="34" charset="0"/>
              </a:rPr>
              <a:t>1. kvartal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1B08A8D-AA26-BF83-3211-1877AD921A01}"/>
              </a:ext>
            </a:extLst>
          </p:cNvPr>
          <p:cNvSpPr>
            <a:spLocks noGrp="1"/>
          </p:cNvSpPr>
          <p:nvPr/>
        </p:nvSpPr>
        <p:spPr bwMode="auto">
          <a:xfrm>
            <a:off x="4453552" y="1128312"/>
            <a:ext cx="1119350" cy="240291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</a:ln>
        </p:spPr>
        <p:txBody>
          <a:bodyPr wrap="none" lIns="0" tIns="23813" rIns="0" bIns="23813" numCol="1" spcCol="0" anchor="ctr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+mn-lt"/>
              </a:rPr>
              <a:t>2. kvartal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C946BF0-29D3-1B44-B953-CA53C6D1FC25}"/>
              </a:ext>
            </a:extLst>
          </p:cNvPr>
          <p:cNvSpPr>
            <a:spLocks noGrp="1"/>
          </p:cNvSpPr>
          <p:nvPr/>
        </p:nvSpPr>
        <p:spPr bwMode="auto">
          <a:xfrm>
            <a:off x="5572931" y="1140645"/>
            <a:ext cx="1082554" cy="2301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</a:ln>
        </p:spPr>
        <p:txBody>
          <a:bodyPr wrap="none" lIns="0" tIns="23813" rIns="0" bIns="23813" numCol="1" spcCol="0" anchor="ctr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3. kvartal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j-ea"/>
              <a:cs typeface="+mj-cs"/>
              <a:sym typeface="+mn-lt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5EB9854-E2B6-B126-46C8-23A453403DBF}"/>
              </a:ext>
            </a:extLst>
          </p:cNvPr>
          <p:cNvSpPr>
            <a:spLocks noGrp="1"/>
          </p:cNvSpPr>
          <p:nvPr/>
        </p:nvSpPr>
        <p:spPr bwMode="auto">
          <a:xfrm>
            <a:off x="6633757" y="1140469"/>
            <a:ext cx="1080833" cy="2301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</a:ln>
        </p:spPr>
        <p:txBody>
          <a:bodyPr wrap="none" lIns="0" tIns="23813" rIns="0" bIns="23813" numCol="1" spcCol="0" anchor="ctr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+mn-lt"/>
              </a:rPr>
              <a:t>4. kvartal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3B45E47-EFA2-4209-03BA-89E1A9FA3DB8}"/>
              </a:ext>
            </a:extLst>
          </p:cNvPr>
          <p:cNvSpPr>
            <a:spLocks noGrp="1"/>
          </p:cNvSpPr>
          <p:nvPr/>
        </p:nvSpPr>
        <p:spPr bwMode="auto">
          <a:xfrm>
            <a:off x="7721838" y="1140469"/>
            <a:ext cx="1076971" cy="2301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</a:ln>
        </p:spPr>
        <p:txBody>
          <a:bodyPr wrap="none" lIns="0" tIns="23813" rIns="0" bIns="23813" numCol="1" spcCol="0" anchor="ctr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+mn-lt"/>
              </a:rPr>
              <a:t>1. kvartal</a:t>
            </a:r>
          </a:p>
        </p:txBody>
      </p:sp>
      <p:cxnSp>
        <p:nvCxnSpPr>
          <p:cNvPr id="18" name="Straight Connector 118">
            <a:extLst>
              <a:ext uri="{FF2B5EF4-FFF2-40B4-BE49-F238E27FC236}">
                <a16:creationId xmlns:a16="http://schemas.microsoft.com/office/drawing/2014/main" id="{29F44866-2083-FA2A-8ED7-A6C25918BCCD}"/>
              </a:ext>
            </a:extLst>
          </p:cNvPr>
          <p:cNvCxnSpPr>
            <a:cxnSpLocks/>
          </p:cNvCxnSpPr>
          <p:nvPr/>
        </p:nvCxnSpPr>
        <p:spPr bwMode="auto">
          <a:xfrm flipH="1">
            <a:off x="9954396" y="1553763"/>
            <a:ext cx="10952" cy="511559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19" name="Straight Connector 119">
            <a:extLst>
              <a:ext uri="{FF2B5EF4-FFF2-40B4-BE49-F238E27FC236}">
                <a16:creationId xmlns:a16="http://schemas.microsoft.com/office/drawing/2014/main" id="{34712F99-4372-0BF0-F5FD-F37BB585730F}"/>
              </a:ext>
            </a:extLst>
          </p:cNvPr>
          <p:cNvCxnSpPr>
            <a:cxnSpLocks/>
          </p:cNvCxnSpPr>
          <p:nvPr/>
        </p:nvCxnSpPr>
        <p:spPr bwMode="auto">
          <a:xfrm>
            <a:off x="3255244" y="1340763"/>
            <a:ext cx="16960" cy="5301486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20" name="Straight Connector 120">
            <a:extLst>
              <a:ext uri="{FF2B5EF4-FFF2-40B4-BE49-F238E27FC236}">
                <a16:creationId xmlns:a16="http://schemas.microsoft.com/office/drawing/2014/main" id="{447F3340-AD48-A172-3A66-8AC7D92A6443}"/>
              </a:ext>
            </a:extLst>
          </p:cNvPr>
          <p:cNvCxnSpPr>
            <a:cxnSpLocks/>
          </p:cNvCxnSpPr>
          <p:nvPr/>
        </p:nvCxnSpPr>
        <p:spPr bwMode="auto">
          <a:xfrm flipH="1">
            <a:off x="728940" y="1364573"/>
            <a:ext cx="11870" cy="53047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21" name="Straight Connector 121">
            <a:extLst>
              <a:ext uri="{FF2B5EF4-FFF2-40B4-BE49-F238E27FC236}">
                <a16:creationId xmlns:a16="http://schemas.microsoft.com/office/drawing/2014/main" id="{FF893BE8-F4EC-D5BE-6019-DBC0399284F6}"/>
              </a:ext>
            </a:extLst>
          </p:cNvPr>
          <p:cNvCxnSpPr>
            <a:cxnSpLocks/>
          </p:cNvCxnSpPr>
          <p:nvPr/>
        </p:nvCxnSpPr>
        <p:spPr bwMode="auto">
          <a:xfrm>
            <a:off x="743714" y="4439079"/>
            <a:ext cx="9229975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22" name="Straight Connector 122">
            <a:extLst>
              <a:ext uri="{FF2B5EF4-FFF2-40B4-BE49-F238E27FC236}">
                <a16:creationId xmlns:a16="http://schemas.microsoft.com/office/drawing/2014/main" id="{F57BE652-D308-8A45-5DBE-84C350C6F65C}"/>
              </a:ext>
            </a:extLst>
          </p:cNvPr>
          <p:cNvCxnSpPr>
            <a:cxnSpLocks/>
          </p:cNvCxnSpPr>
          <p:nvPr/>
        </p:nvCxnSpPr>
        <p:spPr bwMode="auto">
          <a:xfrm>
            <a:off x="735373" y="5982849"/>
            <a:ext cx="9229975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23" name="Straight Connector 123">
            <a:extLst>
              <a:ext uri="{FF2B5EF4-FFF2-40B4-BE49-F238E27FC236}">
                <a16:creationId xmlns:a16="http://schemas.microsoft.com/office/drawing/2014/main" id="{BBAC9A5C-EF45-BDB2-69B2-C29A206544F2}"/>
              </a:ext>
            </a:extLst>
          </p:cNvPr>
          <p:cNvCxnSpPr>
            <a:cxnSpLocks/>
          </p:cNvCxnSpPr>
          <p:nvPr/>
        </p:nvCxnSpPr>
        <p:spPr bwMode="auto">
          <a:xfrm>
            <a:off x="716830" y="4955755"/>
            <a:ext cx="9224538" cy="12578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24" name="Straight Connector 124">
            <a:extLst>
              <a:ext uri="{FF2B5EF4-FFF2-40B4-BE49-F238E27FC236}">
                <a16:creationId xmlns:a16="http://schemas.microsoft.com/office/drawing/2014/main" id="{C77E4BDD-8509-6DFA-FB72-D7F2907061A3}"/>
              </a:ext>
            </a:extLst>
          </p:cNvPr>
          <p:cNvCxnSpPr>
            <a:cxnSpLocks/>
          </p:cNvCxnSpPr>
          <p:nvPr/>
        </p:nvCxnSpPr>
        <p:spPr bwMode="auto">
          <a:xfrm>
            <a:off x="716830" y="6655804"/>
            <a:ext cx="9224538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25" name="Straight Connector 125">
            <a:extLst>
              <a:ext uri="{FF2B5EF4-FFF2-40B4-BE49-F238E27FC236}">
                <a16:creationId xmlns:a16="http://schemas.microsoft.com/office/drawing/2014/main" id="{EFAE02B8-7796-E0C0-8ABE-20BA089DC88F}"/>
              </a:ext>
            </a:extLst>
          </p:cNvPr>
          <p:cNvCxnSpPr>
            <a:cxnSpLocks/>
          </p:cNvCxnSpPr>
          <p:nvPr/>
        </p:nvCxnSpPr>
        <p:spPr bwMode="auto">
          <a:xfrm>
            <a:off x="740810" y="1676695"/>
            <a:ext cx="9224539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26" name="Straight Connector 126">
            <a:extLst>
              <a:ext uri="{FF2B5EF4-FFF2-40B4-BE49-F238E27FC236}">
                <a16:creationId xmlns:a16="http://schemas.microsoft.com/office/drawing/2014/main" id="{6AABCB69-58B2-DD4B-85D7-AD0647E3131E}"/>
              </a:ext>
            </a:extLst>
          </p:cNvPr>
          <p:cNvCxnSpPr/>
          <p:nvPr/>
        </p:nvCxnSpPr>
        <p:spPr bwMode="auto">
          <a:xfrm>
            <a:off x="740810" y="1364573"/>
            <a:ext cx="8896350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sp>
        <p:nvSpPr>
          <p:cNvPr id="29" name="Rectangle 129">
            <a:extLst>
              <a:ext uri="{FF2B5EF4-FFF2-40B4-BE49-F238E27FC236}">
                <a16:creationId xmlns:a16="http://schemas.microsoft.com/office/drawing/2014/main" id="{6846D55E-CE28-31A6-C7BF-E218AC917B65}"/>
              </a:ext>
            </a:extLst>
          </p:cNvPr>
          <p:cNvSpPr/>
          <p:nvPr/>
        </p:nvSpPr>
        <p:spPr bwMode="gray">
          <a:xfrm>
            <a:off x="4548876" y="5002684"/>
            <a:ext cx="1006594" cy="396813"/>
          </a:xfrm>
          <a:prstGeom prst="rect">
            <a:avLst/>
          </a:prstGeom>
          <a:solidFill>
            <a:srgbClr val="72C7E7"/>
          </a:solidFill>
          <a:ln w="19050" cap="flat" cmpd="sng" algn="ctr">
            <a:solidFill>
              <a:srgbClr val="72C7E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Orientering/forankring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Asfalt utvalget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00" kern="0" dirty="0">
                <a:highlight>
                  <a:srgbClr val="FFFF00"/>
                </a:highlight>
                <a:latin typeface="Arial"/>
              </a:rPr>
              <a:t>29.April 2026</a:t>
            </a:r>
            <a:endParaRPr kumimoji="0" lang="nb-NO" sz="600" b="0" i="0" u="none" strike="noStrike" kern="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130">
            <a:extLst>
              <a:ext uri="{FF2B5EF4-FFF2-40B4-BE49-F238E27FC236}">
                <a16:creationId xmlns:a16="http://schemas.microsoft.com/office/drawing/2014/main" id="{ABD44336-EDA4-E4D2-CC30-89003F84719C}"/>
              </a:ext>
            </a:extLst>
          </p:cNvPr>
          <p:cNvSpPr/>
          <p:nvPr/>
        </p:nvSpPr>
        <p:spPr bwMode="gray">
          <a:xfrm>
            <a:off x="4563844" y="6035814"/>
            <a:ext cx="1031337" cy="462995"/>
          </a:xfrm>
          <a:prstGeom prst="rect">
            <a:avLst/>
          </a:prstGeom>
          <a:solidFill>
            <a:srgbClr val="72C7E7"/>
          </a:solidFill>
          <a:ln w="19050" cap="flat" cmpd="sng" algn="ctr">
            <a:solidFill>
              <a:srgbClr val="72C7E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Oppstartsmøte arb.gr.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00" kern="0" dirty="0">
                <a:highlight>
                  <a:srgbClr val="FFFF00"/>
                </a:highlight>
                <a:latin typeface="Arial"/>
              </a:rPr>
              <a:t>21.april 26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600" i="0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Agenda: </a:t>
            </a:r>
            <a:r>
              <a:rPr kumimoji="0" lang="nb-NO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Mandat og fremdriftsplan</a:t>
            </a:r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id="{58276CE8-6876-EDD1-BE83-18262ABF4411}"/>
              </a:ext>
            </a:extLst>
          </p:cNvPr>
          <p:cNvSpPr>
            <a:spLocks noGrp="1"/>
          </p:cNvSpPr>
          <p:nvPr/>
        </p:nvSpPr>
        <p:spPr bwMode="auto">
          <a:xfrm>
            <a:off x="768415" y="6062296"/>
            <a:ext cx="15367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 panose="020B0604020202020204" pitchFamily="34" charset="0"/>
              </a:rPr>
              <a:t>Arbeidsgruppemøter</a:t>
            </a:r>
          </a:p>
        </p:txBody>
      </p:sp>
      <p:sp>
        <p:nvSpPr>
          <p:cNvPr id="38" name="Text Placeholder 1">
            <a:extLst>
              <a:ext uri="{FF2B5EF4-FFF2-40B4-BE49-F238E27FC236}">
                <a16:creationId xmlns:a16="http://schemas.microsoft.com/office/drawing/2014/main" id="{A2CE51D6-E180-F1A1-D4FD-203C7737F483}"/>
              </a:ext>
            </a:extLst>
          </p:cNvPr>
          <p:cNvSpPr>
            <a:spLocks noGrp="1"/>
          </p:cNvSpPr>
          <p:nvPr/>
        </p:nvSpPr>
        <p:spPr bwMode="auto">
          <a:xfrm>
            <a:off x="804547" y="4643490"/>
            <a:ext cx="1816454" cy="33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 panose="020B0604020202020204" pitchFamily="34" charset="0"/>
              </a:rPr>
              <a:t>Milepæler</a:t>
            </a:r>
          </a:p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2A561F8E-EC54-CA4D-6191-2F491F5FE81E}"/>
              </a:ext>
            </a:extLst>
          </p:cNvPr>
          <p:cNvSpPr>
            <a:spLocks noGrp="1"/>
          </p:cNvSpPr>
          <p:nvPr/>
        </p:nvSpPr>
        <p:spPr bwMode="auto">
          <a:xfrm>
            <a:off x="2668306" y="928012"/>
            <a:ext cx="48260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b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År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85A6B855-0A13-A5A6-AA78-4C69344045A7}"/>
              </a:ext>
            </a:extLst>
          </p:cNvPr>
          <p:cNvSpPr>
            <a:spLocks noGrp="1"/>
          </p:cNvSpPr>
          <p:nvPr/>
        </p:nvSpPr>
        <p:spPr bwMode="auto">
          <a:xfrm>
            <a:off x="812360" y="5351776"/>
            <a:ext cx="15255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 panose="020B0604020202020204" pitchFamily="34" charset="0"/>
              </a:rPr>
              <a:t>Kommunikasjon</a:t>
            </a:r>
          </a:p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nb-NO" sz="1200" dirty="0">
              <a:solidFill>
                <a:srgbClr val="000000"/>
              </a:solidFill>
              <a:latin typeface="Arial"/>
              <a:sym typeface="Arial" panose="020B0604020202020204" pitchFamily="34" charset="0"/>
            </a:endParaRPr>
          </a:p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7875D1C4-D223-81BF-1212-B7EA8F504A7C}"/>
              </a:ext>
            </a:extLst>
          </p:cNvPr>
          <p:cNvSpPr>
            <a:spLocks noGrp="1"/>
          </p:cNvSpPr>
          <p:nvPr/>
        </p:nvSpPr>
        <p:spPr bwMode="auto">
          <a:xfrm>
            <a:off x="2077756" y="1158200"/>
            <a:ext cx="10731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b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Kvartal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4E22AE63-A3DA-ACFF-E9FF-F78E9BDF090C}"/>
              </a:ext>
            </a:extLst>
          </p:cNvPr>
          <p:cNvSpPr>
            <a:spLocks noGrp="1"/>
          </p:cNvSpPr>
          <p:nvPr/>
        </p:nvSpPr>
        <p:spPr bwMode="auto">
          <a:xfrm>
            <a:off x="811141" y="1158200"/>
            <a:ext cx="346075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b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+mn-lt"/>
              </a:rPr>
              <a:t>Fase</a:t>
            </a:r>
          </a:p>
        </p:txBody>
      </p:sp>
      <p:sp>
        <p:nvSpPr>
          <p:cNvPr id="45" name="Text Placeholder 1">
            <a:extLst>
              <a:ext uri="{FF2B5EF4-FFF2-40B4-BE49-F238E27FC236}">
                <a16:creationId xmlns:a16="http://schemas.microsoft.com/office/drawing/2014/main" id="{BF0A88EF-4FEC-E684-9587-CDB3ECC40D8E}"/>
              </a:ext>
            </a:extLst>
          </p:cNvPr>
          <p:cNvSpPr>
            <a:spLocks noGrp="1"/>
          </p:cNvSpPr>
          <p:nvPr/>
        </p:nvSpPr>
        <p:spPr bwMode="auto">
          <a:xfrm>
            <a:off x="804547" y="1413787"/>
            <a:ext cx="1365250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+mn-lt"/>
              </a:rPr>
              <a:t>Forankring og godkjenning</a:t>
            </a:r>
          </a:p>
        </p:txBody>
      </p: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60636E51-8508-389E-9FDA-D86D699AFB44}"/>
              </a:ext>
            </a:extLst>
          </p:cNvPr>
          <p:cNvSpPr>
            <a:spLocks noGrp="1"/>
          </p:cNvSpPr>
          <p:nvPr/>
        </p:nvSpPr>
        <p:spPr bwMode="auto">
          <a:xfrm>
            <a:off x="10110305" y="4776372"/>
            <a:ext cx="1023229" cy="173633"/>
          </a:xfrm>
          <a:prstGeom prst="rect">
            <a:avLst/>
          </a:prstGeom>
          <a:solidFill>
            <a:srgbClr val="DDF1FF"/>
          </a:solidFill>
        </p:spPr>
        <p:txBody>
          <a:bodyPr wrap="none" lIns="0" tIns="0" rIns="0" bIns="0" numCol="1" spcCol="0" anchor="t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+mn-lt"/>
              </a:rPr>
              <a:t>MP 2: </a:t>
            </a: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+mn-lt"/>
              </a:rPr>
              <a:t>Leveranse 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3BBC97AD-6F45-CD12-E456-FF3A3942DC7A}"/>
              </a:ext>
            </a:extLst>
          </p:cNvPr>
          <p:cNvSpPr>
            <a:spLocks noGrp="1"/>
          </p:cNvSpPr>
          <p:nvPr/>
        </p:nvSpPr>
        <p:spPr bwMode="auto">
          <a:xfrm>
            <a:off x="10110305" y="5430003"/>
            <a:ext cx="971572" cy="304800"/>
          </a:xfrm>
          <a:prstGeom prst="rect">
            <a:avLst/>
          </a:prstGeom>
          <a:solidFill>
            <a:srgbClr val="DDF1FF"/>
          </a:solidFill>
        </p:spPr>
        <p:txBody>
          <a:bodyPr wrap="none" lIns="0" tIns="0" rIns="0" bIns="0" numCol="1" spcCol="0" anchor="t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 panose="020B0604020202020204" pitchFamily="34" charset="0"/>
              </a:rPr>
              <a:t>MP 4: </a:t>
            </a: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 panose="020B0604020202020204" pitchFamily="34" charset="0"/>
              </a:rPr>
              <a:t>Forankring av </a:t>
            </a:r>
          </a:p>
          <a:p>
            <a:pPr marL="0" marR="0" lvl="1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 panose="020B0604020202020204" pitchFamily="34" charset="0"/>
              </a:rPr>
              <a:t>ny praksis</a:t>
            </a:r>
          </a:p>
          <a:p>
            <a:pPr marL="0" marR="0" lvl="1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1" name="Text Placeholder 1">
            <a:extLst>
              <a:ext uri="{FF2B5EF4-FFF2-40B4-BE49-F238E27FC236}">
                <a16:creationId xmlns:a16="http://schemas.microsoft.com/office/drawing/2014/main" id="{01B1989A-4A3F-C3FF-E6BE-BBC5D47D56E4}"/>
              </a:ext>
            </a:extLst>
          </p:cNvPr>
          <p:cNvSpPr>
            <a:spLocks noGrp="1"/>
          </p:cNvSpPr>
          <p:nvPr/>
        </p:nvSpPr>
        <p:spPr bwMode="auto">
          <a:xfrm>
            <a:off x="796159" y="2083301"/>
            <a:ext cx="2009533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+mn-lt"/>
              </a:rPr>
              <a:t>1. </a:t>
            </a:r>
          </a:p>
        </p:txBody>
      </p:sp>
      <p:sp>
        <p:nvSpPr>
          <p:cNvPr id="52" name="Text Placeholder 1">
            <a:extLst>
              <a:ext uri="{FF2B5EF4-FFF2-40B4-BE49-F238E27FC236}">
                <a16:creationId xmlns:a16="http://schemas.microsoft.com/office/drawing/2014/main" id="{3781ED6F-6B1F-1455-A4C9-22141216A0D0}"/>
              </a:ext>
            </a:extLst>
          </p:cNvPr>
          <p:cNvSpPr>
            <a:spLocks noGrp="1"/>
          </p:cNvSpPr>
          <p:nvPr/>
        </p:nvSpPr>
        <p:spPr bwMode="auto">
          <a:xfrm>
            <a:off x="796158" y="2389959"/>
            <a:ext cx="17795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+mn-lt"/>
              </a:rPr>
              <a:t>2. </a:t>
            </a:r>
          </a:p>
        </p:txBody>
      </p:sp>
      <p:sp>
        <p:nvSpPr>
          <p:cNvPr id="53" name="Text Placeholder 1">
            <a:extLst>
              <a:ext uri="{FF2B5EF4-FFF2-40B4-BE49-F238E27FC236}">
                <a16:creationId xmlns:a16="http://schemas.microsoft.com/office/drawing/2014/main" id="{411778EB-F4A4-B6F2-529C-5E25911FE623}"/>
              </a:ext>
            </a:extLst>
          </p:cNvPr>
          <p:cNvSpPr>
            <a:spLocks noGrp="1"/>
          </p:cNvSpPr>
          <p:nvPr/>
        </p:nvSpPr>
        <p:spPr bwMode="auto">
          <a:xfrm>
            <a:off x="796158" y="2696617"/>
            <a:ext cx="17795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+mn-lt"/>
              </a:rPr>
              <a:t>3. </a:t>
            </a:r>
          </a:p>
        </p:txBody>
      </p:sp>
      <p:sp>
        <p:nvSpPr>
          <p:cNvPr id="54" name="Text Placeholder 1">
            <a:extLst>
              <a:ext uri="{FF2B5EF4-FFF2-40B4-BE49-F238E27FC236}">
                <a16:creationId xmlns:a16="http://schemas.microsoft.com/office/drawing/2014/main" id="{411E6196-1FDD-7B8D-A0CB-DBB21299E553}"/>
              </a:ext>
            </a:extLst>
          </p:cNvPr>
          <p:cNvSpPr>
            <a:spLocks noGrp="1"/>
          </p:cNvSpPr>
          <p:nvPr/>
        </p:nvSpPr>
        <p:spPr bwMode="auto">
          <a:xfrm>
            <a:off x="796158" y="3616589"/>
            <a:ext cx="17795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+mn-lt"/>
              </a:rPr>
              <a:t>6. </a:t>
            </a:r>
          </a:p>
        </p:txBody>
      </p:sp>
      <p:sp>
        <p:nvSpPr>
          <p:cNvPr id="55" name="Text Placeholder 1">
            <a:extLst>
              <a:ext uri="{FF2B5EF4-FFF2-40B4-BE49-F238E27FC236}">
                <a16:creationId xmlns:a16="http://schemas.microsoft.com/office/drawing/2014/main" id="{26371831-6C9B-3BB5-72EB-487A9C803A74}"/>
              </a:ext>
            </a:extLst>
          </p:cNvPr>
          <p:cNvSpPr>
            <a:spLocks noGrp="1"/>
          </p:cNvSpPr>
          <p:nvPr/>
        </p:nvSpPr>
        <p:spPr bwMode="auto">
          <a:xfrm>
            <a:off x="796158" y="3003275"/>
            <a:ext cx="17795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+mn-lt"/>
              </a:rPr>
              <a:t>4. </a:t>
            </a:r>
          </a:p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b-NO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  <a:sym typeface="+mn-lt"/>
            </a:endParaRPr>
          </a:p>
        </p:txBody>
      </p:sp>
      <p:sp>
        <p:nvSpPr>
          <p:cNvPr id="56" name="Text Placeholder 1">
            <a:extLst>
              <a:ext uri="{FF2B5EF4-FFF2-40B4-BE49-F238E27FC236}">
                <a16:creationId xmlns:a16="http://schemas.microsoft.com/office/drawing/2014/main" id="{CE1145D1-1A42-FB6D-D130-7CFC920C94D3}"/>
              </a:ext>
            </a:extLst>
          </p:cNvPr>
          <p:cNvSpPr>
            <a:spLocks noGrp="1"/>
          </p:cNvSpPr>
          <p:nvPr/>
        </p:nvSpPr>
        <p:spPr bwMode="auto">
          <a:xfrm>
            <a:off x="804547" y="4513538"/>
            <a:ext cx="17795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  <a:sym typeface="+mn-lt"/>
            </a:endParaRPr>
          </a:p>
        </p:txBody>
      </p:sp>
      <p:cxnSp>
        <p:nvCxnSpPr>
          <p:cNvPr id="57" name="Straight Connector 157">
            <a:extLst>
              <a:ext uri="{FF2B5EF4-FFF2-40B4-BE49-F238E27FC236}">
                <a16:creationId xmlns:a16="http://schemas.microsoft.com/office/drawing/2014/main" id="{BA8624D5-3B54-93E9-18CE-3B35A5FBB9BD}"/>
              </a:ext>
            </a:extLst>
          </p:cNvPr>
          <p:cNvCxnSpPr>
            <a:cxnSpLocks/>
          </p:cNvCxnSpPr>
          <p:nvPr/>
        </p:nvCxnSpPr>
        <p:spPr bwMode="auto">
          <a:xfrm>
            <a:off x="7660461" y="1374490"/>
            <a:ext cx="115466" cy="5267759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dash"/>
            <a:headEnd type="none"/>
            <a:tailEnd type="none"/>
          </a:ln>
          <a:effectLst/>
        </p:spPr>
      </p:cxnSp>
      <p:cxnSp>
        <p:nvCxnSpPr>
          <p:cNvPr id="58" name="Straight Connector 158">
            <a:extLst>
              <a:ext uri="{FF2B5EF4-FFF2-40B4-BE49-F238E27FC236}">
                <a16:creationId xmlns:a16="http://schemas.microsoft.com/office/drawing/2014/main" id="{0AADAA67-B5FB-5ECF-3894-8CD2598E1C39}"/>
              </a:ext>
            </a:extLst>
          </p:cNvPr>
          <p:cNvCxnSpPr>
            <a:cxnSpLocks/>
          </p:cNvCxnSpPr>
          <p:nvPr/>
        </p:nvCxnSpPr>
        <p:spPr bwMode="auto">
          <a:xfrm>
            <a:off x="4477961" y="1368007"/>
            <a:ext cx="65377" cy="5231314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dash"/>
            <a:headEnd type="none"/>
            <a:tailEnd type="none"/>
          </a:ln>
          <a:effectLst/>
        </p:spPr>
      </p:cxnSp>
      <p:cxnSp>
        <p:nvCxnSpPr>
          <p:cNvPr id="61" name="Straight Connector 161">
            <a:extLst>
              <a:ext uri="{FF2B5EF4-FFF2-40B4-BE49-F238E27FC236}">
                <a16:creationId xmlns:a16="http://schemas.microsoft.com/office/drawing/2014/main" id="{0D30978D-B601-A3FC-3480-A3194072BBD6}"/>
              </a:ext>
            </a:extLst>
          </p:cNvPr>
          <p:cNvCxnSpPr>
            <a:cxnSpLocks/>
          </p:cNvCxnSpPr>
          <p:nvPr/>
        </p:nvCxnSpPr>
        <p:spPr bwMode="auto">
          <a:xfrm>
            <a:off x="6630988" y="1366071"/>
            <a:ext cx="69057" cy="5276178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cxnSp>
        <p:nvCxnSpPr>
          <p:cNvPr id="62" name="Straight Connector 162">
            <a:extLst>
              <a:ext uri="{FF2B5EF4-FFF2-40B4-BE49-F238E27FC236}">
                <a16:creationId xmlns:a16="http://schemas.microsoft.com/office/drawing/2014/main" id="{1DA7B81E-E835-5D3E-889E-1E839864A408}"/>
              </a:ext>
            </a:extLst>
          </p:cNvPr>
          <p:cNvCxnSpPr>
            <a:cxnSpLocks/>
          </p:cNvCxnSpPr>
          <p:nvPr/>
        </p:nvCxnSpPr>
        <p:spPr bwMode="auto">
          <a:xfrm>
            <a:off x="5555471" y="1385949"/>
            <a:ext cx="91204" cy="5269855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dash"/>
            <a:headEnd type="none"/>
            <a:tailEnd type="none"/>
          </a:ln>
          <a:effectLst/>
        </p:spPr>
      </p:cxnSp>
      <p:sp>
        <p:nvSpPr>
          <p:cNvPr id="65" name="Text Placeholder 5">
            <a:extLst>
              <a:ext uri="{FF2B5EF4-FFF2-40B4-BE49-F238E27FC236}">
                <a16:creationId xmlns:a16="http://schemas.microsoft.com/office/drawing/2014/main" id="{87FB46C9-584D-3569-7123-648A88D4B914}"/>
              </a:ext>
            </a:extLst>
          </p:cNvPr>
          <p:cNvSpPr>
            <a:spLocks noGrp="1"/>
          </p:cNvSpPr>
          <p:nvPr/>
        </p:nvSpPr>
        <p:spPr bwMode="gray">
          <a:xfrm>
            <a:off x="3329161" y="5874626"/>
            <a:ext cx="6630977" cy="95585"/>
          </a:xfrm>
          <a:prstGeom prst="homePlate">
            <a:avLst>
              <a:gd name="adj" fmla="val 18788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lIns="90488" tIns="46038" rIns="0" bIns="46038" numCol="1" spcCol="0" anchor="ctr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+mn-lt"/>
              </a:rPr>
              <a:t>Tverrfaglig koordinering for å informere og involvere alle nødvendige parter – ref. organisering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053F2586-01BF-C3C6-6F82-F7500DE25ACC}"/>
              </a:ext>
            </a:extLst>
          </p:cNvPr>
          <p:cNvSpPr>
            <a:spLocks noGrp="1"/>
          </p:cNvSpPr>
          <p:nvPr/>
        </p:nvSpPr>
        <p:spPr bwMode="gray">
          <a:xfrm>
            <a:off x="3262493" y="1709743"/>
            <a:ext cx="6605110" cy="272159"/>
          </a:xfrm>
          <a:prstGeom prst="homePlate">
            <a:avLst>
              <a:gd name="adj" fmla="val 18788"/>
            </a:avLst>
          </a:prstGeom>
          <a:solidFill>
            <a:schemeClr val="accent4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lIns="90488" tIns="46038" rIns="0" bIns="46038" numCol="1" spcCol="0" anchor="ctr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  <a:sym typeface="+mn-lt"/>
            </a:endParaRP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B608E066-C872-2F84-EDCE-484764383B21}"/>
              </a:ext>
            </a:extLst>
          </p:cNvPr>
          <p:cNvSpPr>
            <a:spLocks noGrp="1"/>
          </p:cNvSpPr>
          <p:nvPr/>
        </p:nvSpPr>
        <p:spPr bwMode="gray">
          <a:xfrm>
            <a:off x="4582986" y="1404578"/>
            <a:ext cx="770093" cy="254889"/>
          </a:xfrm>
          <a:prstGeom prst="homePlate">
            <a:avLst>
              <a:gd name="adj" fmla="val 18788"/>
            </a:avLst>
          </a:prstGeom>
          <a:solidFill>
            <a:schemeClr val="accent4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lIns="90488" tIns="46038" rIns="0" bIns="46038" numCol="1" spcCol="0" anchor="ctr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+mn-lt"/>
              </a:rPr>
              <a:t>Oppstart</a:t>
            </a:r>
          </a:p>
        </p:txBody>
      </p:sp>
      <p:sp>
        <p:nvSpPr>
          <p:cNvPr id="69" name="Text Placeholder 1">
            <a:extLst>
              <a:ext uri="{FF2B5EF4-FFF2-40B4-BE49-F238E27FC236}">
                <a16:creationId xmlns:a16="http://schemas.microsoft.com/office/drawing/2014/main" id="{C01BB8BF-7264-5BBC-7EFB-042DAEB45323}"/>
              </a:ext>
            </a:extLst>
          </p:cNvPr>
          <p:cNvSpPr>
            <a:spLocks noGrp="1"/>
          </p:cNvSpPr>
          <p:nvPr/>
        </p:nvSpPr>
        <p:spPr bwMode="auto">
          <a:xfrm>
            <a:off x="799114" y="3309933"/>
            <a:ext cx="1779588" cy="18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numCol="1" spcCol="0" anchor="t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+mn-lt"/>
              </a:rPr>
              <a:t>5. </a:t>
            </a:r>
          </a:p>
          <a:p>
            <a:pPr marL="0" marR="0" lvl="1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b-NO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  <a:sym typeface="+mn-lt"/>
            </a:endParaRPr>
          </a:p>
        </p:txBody>
      </p:sp>
      <p:cxnSp>
        <p:nvCxnSpPr>
          <p:cNvPr id="70" name="Straight Connector 170">
            <a:extLst>
              <a:ext uri="{FF2B5EF4-FFF2-40B4-BE49-F238E27FC236}">
                <a16:creationId xmlns:a16="http://schemas.microsoft.com/office/drawing/2014/main" id="{4ED82D18-5AE2-FB3D-CF38-BF1003615274}"/>
              </a:ext>
            </a:extLst>
          </p:cNvPr>
          <p:cNvCxnSpPr>
            <a:cxnSpLocks/>
          </p:cNvCxnSpPr>
          <p:nvPr/>
        </p:nvCxnSpPr>
        <p:spPr bwMode="auto">
          <a:xfrm>
            <a:off x="721937" y="4005322"/>
            <a:ext cx="9224539" cy="0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solid"/>
            <a:headEnd type="none"/>
            <a:tailEnd type="none"/>
          </a:ln>
          <a:effectLst/>
        </p:spPr>
      </p:cxnSp>
      <p:sp>
        <p:nvSpPr>
          <p:cNvPr id="77" name="Text Placeholder 5">
            <a:extLst>
              <a:ext uri="{FF2B5EF4-FFF2-40B4-BE49-F238E27FC236}">
                <a16:creationId xmlns:a16="http://schemas.microsoft.com/office/drawing/2014/main" id="{32B31B9F-D811-90CA-90C2-28C942A7ACCC}"/>
              </a:ext>
            </a:extLst>
          </p:cNvPr>
          <p:cNvSpPr>
            <a:spLocks noGrp="1"/>
          </p:cNvSpPr>
          <p:nvPr/>
        </p:nvSpPr>
        <p:spPr bwMode="auto">
          <a:xfrm>
            <a:off x="4561169" y="4572687"/>
            <a:ext cx="867343" cy="302167"/>
          </a:xfrm>
          <a:prstGeom prst="rect">
            <a:avLst/>
          </a:prstGeom>
          <a:solidFill>
            <a:srgbClr val="DDF1FF"/>
          </a:solidFill>
        </p:spPr>
        <p:txBody>
          <a:bodyPr wrap="none" lIns="0" tIns="0" rIns="0" bIns="0" numCol="1" spcCol="0" anchor="t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+mn-lt"/>
              </a:rPr>
              <a:t>MP 1: Forankring</a:t>
            </a:r>
          </a:p>
          <a:p>
            <a:pPr marL="0" marR="0" lvl="1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+mn-lt"/>
              </a:rPr>
              <a:t> mandat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95453069-795A-63D2-931A-AAEFD67C1F55}"/>
              </a:ext>
            </a:extLst>
          </p:cNvPr>
          <p:cNvSpPr>
            <a:spLocks noGrp="1"/>
          </p:cNvSpPr>
          <p:nvPr/>
        </p:nvSpPr>
        <p:spPr bwMode="auto">
          <a:xfrm>
            <a:off x="10099750" y="5028232"/>
            <a:ext cx="2025499" cy="323544"/>
          </a:xfrm>
          <a:prstGeom prst="rect">
            <a:avLst/>
          </a:prstGeom>
          <a:solidFill>
            <a:srgbClr val="DDF1FF"/>
          </a:solidFill>
        </p:spPr>
        <p:txBody>
          <a:bodyPr wrap="none" lIns="0" tIns="0" rIns="0" bIns="0" numCol="1" spcCol="0" anchor="t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 panose="020B0604020202020204" pitchFamily="34" charset="0"/>
              </a:rPr>
              <a:t>MP 3: </a:t>
            </a: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 panose="020B0604020202020204" pitchFamily="34" charset="0"/>
              </a:rPr>
              <a:t>Informer/oppslutning om resultatet av </a:t>
            </a:r>
          </a:p>
          <a:p>
            <a:pPr marL="0" marR="0" lvl="1" indent="0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 panose="020B0604020202020204" pitchFamily="34" charset="0"/>
              </a:rPr>
              <a:t>arbeidet hos alle interessenter</a:t>
            </a:r>
          </a:p>
        </p:txBody>
      </p:sp>
      <p:cxnSp>
        <p:nvCxnSpPr>
          <p:cNvPr id="40" name="Straight Connector 157">
            <a:extLst>
              <a:ext uri="{FF2B5EF4-FFF2-40B4-BE49-F238E27FC236}">
                <a16:creationId xmlns:a16="http://schemas.microsoft.com/office/drawing/2014/main" id="{1F36A7D0-F782-7B1F-A1FC-67918D3DFF7F}"/>
              </a:ext>
            </a:extLst>
          </p:cNvPr>
          <p:cNvCxnSpPr>
            <a:cxnSpLocks/>
          </p:cNvCxnSpPr>
          <p:nvPr/>
        </p:nvCxnSpPr>
        <p:spPr bwMode="auto">
          <a:xfrm>
            <a:off x="8790472" y="1366071"/>
            <a:ext cx="76922" cy="5276178"/>
          </a:xfrm>
          <a:prstGeom prst="line">
            <a:avLst/>
          </a:prstGeom>
          <a:noFill/>
          <a:ln w="3175" cap="flat" cmpd="sng" algn="ctr">
            <a:solidFill>
              <a:srgbClr val="000000"/>
            </a:solidFill>
            <a:prstDash val="dash"/>
            <a:headEnd type="none"/>
            <a:tailEnd type="none"/>
          </a:ln>
          <a:effectLst/>
        </p:spPr>
      </p:cxn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B0AA46D9-70BB-CE94-78E3-D4F963098730}"/>
              </a:ext>
            </a:extLst>
          </p:cNvPr>
          <p:cNvSpPr>
            <a:spLocks noGrp="1"/>
          </p:cNvSpPr>
          <p:nvPr/>
        </p:nvSpPr>
        <p:spPr bwMode="gray">
          <a:xfrm>
            <a:off x="7723012" y="934620"/>
            <a:ext cx="2242336" cy="218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</a:ln>
        </p:spPr>
        <p:txBody>
          <a:bodyPr wrap="none" lIns="0" tIns="23813" rIns="0" bIns="23813" numCol="1" spcCol="0" anchor="ctr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2027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Rectangle 129">
            <a:extLst>
              <a:ext uri="{FF2B5EF4-FFF2-40B4-BE49-F238E27FC236}">
                <a16:creationId xmlns:a16="http://schemas.microsoft.com/office/drawing/2014/main" id="{C77E7C1E-753C-3D21-B98A-3581BDDDA6A0}"/>
              </a:ext>
            </a:extLst>
          </p:cNvPr>
          <p:cNvSpPr/>
          <p:nvPr/>
        </p:nvSpPr>
        <p:spPr bwMode="gray">
          <a:xfrm>
            <a:off x="4576355" y="5453422"/>
            <a:ext cx="1006594" cy="396813"/>
          </a:xfrm>
          <a:prstGeom prst="rect">
            <a:avLst/>
          </a:prstGeom>
          <a:solidFill>
            <a:srgbClr val="72C7E7"/>
          </a:solidFill>
          <a:ln w="19050" cap="flat" cmpd="sng" algn="ctr">
            <a:solidFill>
              <a:srgbClr val="72C7E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Orientering/forankring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Asfalt utvalget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00" kern="0" dirty="0">
                <a:highlight>
                  <a:srgbClr val="FFFF00"/>
                </a:highlight>
                <a:latin typeface="Arial"/>
              </a:rPr>
              <a:t>15.juni 2026</a:t>
            </a:r>
            <a:endParaRPr kumimoji="0" lang="nb-NO" sz="600" b="0" i="0" u="none" strike="noStrike" kern="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129">
            <a:extLst>
              <a:ext uri="{FF2B5EF4-FFF2-40B4-BE49-F238E27FC236}">
                <a16:creationId xmlns:a16="http://schemas.microsoft.com/office/drawing/2014/main" id="{1B488D96-EC05-40EB-0409-E311F4BAB2AC}"/>
              </a:ext>
            </a:extLst>
          </p:cNvPr>
          <p:cNvSpPr/>
          <p:nvPr/>
        </p:nvSpPr>
        <p:spPr bwMode="gray">
          <a:xfrm>
            <a:off x="6713073" y="4999530"/>
            <a:ext cx="1006594" cy="396813"/>
          </a:xfrm>
          <a:prstGeom prst="rect">
            <a:avLst/>
          </a:prstGeom>
          <a:solidFill>
            <a:srgbClr val="72C7E7"/>
          </a:solidFill>
          <a:ln w="19050" cap="flat" cmpd="sng" algn="ctr">
            <a:solidFill>
              <a:srgbClr val="72C7E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Orientering/forankring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Asfalt utvalget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00" kern="0" dirty="0">
                <a:highlight>
                  <a:srgbClr val="FFFF00"/>
                </a:highlight>
                <a:latin typeface="Arial"/>
              </a:rPr>
              <a:t>12.nov. 2026</a:t>
            </a:r>
            <a:endParaRPr kumimoji="0" lang="nb-NO" sz="600" b="0" i="0" u="none" strike="noStrike" kern="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Rectangle 129">
            <a:extLst>
              <a:ext uri="{FF2B5EF4-FFF2-40B4-BE49-F238E27FC236}">
                <a16:creationId xmlns:a16="http://schemas.microsoft.com/office/drawing/2014/main" id="{8B7F094C-3EB6-69B2-CF37-DE6CFEF9380E}"/>
              </a:ext>
            </a:extLst>
          </p:cNvPr>
          <p:cNvSpPr/>
          <p:nvPr/>
        </p:nvSpPr>
        <p:spPr bwMode="gray">
          <a:xfrm>
            <a:off x="5655016" y="4994215"/>
            <a:ext cx="1006594" cy="396813"/>
          </a:xfrm>
          <a:prstGeom prst="rect">
            <a:avLst/>
          </a:prstGeom>
          <a:solidFill>
            <a:srgbClr val="72C7E7"/>
          </a:solidFill>
          <a:ln w="19050" cap="flat" cmpd="sng" algn="ctr">
            <a:solidFill>
              <a:srgbClr val="72C7E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Orientering/forankring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Nettverk fylkene/SVV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00" kern="0" dirty="0">
                <a:highlight>
                  <a:srgbClr val="FFFF00"/>
                </a:highlight>
                <a:latin typeface="Arial"/>
              </a:rPr>
              <a:t>?</a:t>
            </a:r>
            <a:endParaRPr kumimoji="0" lang="nb-NO" sz="600" b="0" i="0" u="none" strike="noStrike" kern="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5C22928B-9FC1-F818-50BE-CE8798854A1D}"/>
              </a:ext>
            </a:extLst>
          </p:cNvPr>
          <p:cNvSpPr>
            <a:spLocks noGrp="1"/>
          </p:cNvSpPr>
          <p:nvPr/>
        </p:nvSpPr>
        <p:spPr bwMode="auto">
          <a:xfrm>
            <a:off x="8806057" y="1148445"/>
            <a:ext cx="1167632" cy="230188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rgbClr val="000000"/>
            </a:solidFill>
          </a:ln>
        </p:spPr>
        <p:txBody>
          <a:bodyPr wrap="none" lIns="0" tIns="23813" rIns="0" bIns="23813" numCol="1" spcCol="0" anchor="ctr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b-NO" sz="1200" dirty="0">
                <a:solidFill>
                  <a:prstClr val="black"/>
                </a:solidFill>
                <a:latin typeface="Arial"/>
                <a:sym typeface="+mn-lt"/>
              </a:rPr>
              <a:t>2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+mn-lt"/>
              </a:rPr>
              <a:t>. kvartal</a:t>
            </a:r>
          </a:p>
        </p:txBody>
      </p:sp>
      <p:sp>
        <p:nvSpPr>
          <p:cNvPr id="84" name="Rectangle 129">
            <a:extLst>
              <a:ext uri="{FF2B5EF4-FFF2-40B4-BE49-F238E27FC236}">
                <a16:creationId xmlns:a16="http://schemas.microsoft.com/office/drawing/2014/main" id="{8FF03B0D-2761-1FDB-7CF8-031FFE9260C4}"/>
              </a:ext>
            </a:extLst>
          </p:cNvPr>
          <p:cNvSpPr/>
          <p:nvPr/>
        </p:nvSpPr>
        <p:spPr bwMode="gray">
          <a:xfrm>
            <a:off x="6713073" y="5434421"/>
            <a:ext cx="1006594" cy="396813"/>
          </a:xfrm>
          <a:prstGeom prst="rect">
            <a:avLst/>
          </a:prstGeom>
          <a:solidFill>
            <a:srgbClr val="72C7E7"/>
          </a:solidFill>
          <a:ln w="19050" cap="flat" cmpd="sng" algn="ctr">
            <a:solidFill>
              <a:srgbClr val="72C7E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Orientering/forankring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Nettverk fylkene/SVV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600" kern="0" dirty="0">
                <a:highlight>
                  <a:srgbClr val="FFFF00"/>
                </a:highlight>
                <a:latin typeface="Arial"/>
              </a:rPr>
              <a:t>?</a:t>
            </a:r>
            <a:endParaRPr kumimoji="0" lang="nb-NO" sz="600" b="0" i="0" u="none" strike="noStrike" kern="0" cap="none" spc="0" normalizeH="0" baseline="0" noProof="0" dirty="0">
              <a:ln>
                <a:noFill/>
              </a:ln>
              <a:effectLst/>
              <a:highlight>
                <a:srgbClr val="FFFF00"/>
              </a:highligh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667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6D64D7E-E076-03E4-8A0F-81E7809FC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119" y="287298"/>
            <a:ext cx="7201369" cy="416550"/>
          </a:xfrm>
        </p:spPr>
        <p:txBody>
          <a:bodyPr>
            <a:normAutofit fontScale="90000"/>
          </a:bodyPr>
          <a:lstStyle/>
          <a:p>
            <a:pPr algn="l"/>
            <a:r>
              <a:rPr lang="nb-NO" dirty="0"/>
              <a:t>Fremdriftsplan: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5484325-258B-ABB6-2275-C184A0093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69802"/>
            <a:ext cx="9309399" cy="5809992"/>
          </a:xfrm>
          <a:prstGeom prst="rect">
            <a:avLst/>
          </a:prstGeom>
        </p:spPr>
      </p:pic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CF9DE180-5F4E-71A5-CF3C-D7B3CAFCC6A6}"/>
              </a:ext>
            </a:extLst>
          </p:cNvPr>
          <p:cNvSpPr>
            <a:spLocks noGrp="1"/>
          </p:cNvSpPr>
          <p:nvPr/>
        </p:nvSpPr>
        <p:spPr bwMode="auto">
          <a:xfrm>
            <a:off x="10068195" y="4776372"/>
            <a:ext cx="1023229" cy="173633"/>
          </a:xfrm>
          <a:prstGeom prst="rect">
            <a:avLst/>
          </a:prstGeom>
          <a:solidFill>
            <a:srgbClr val="DDF1FF"/>
          </a:solidFill>
        </p:spPr>
        <p:txBody>
          <a:bodyPr wrap="none" lIns="0" tIns="0" rIns="0" bIns="0" numCol="1" spcCol="0" anchor="t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+mn-lt"/>
              </a:rPr>
              <a:t>MP 2: </a:t>
            </a: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+mn-lt"/>
              </a:rPr>
              <a:t>Leveranse 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94F543DA-AF69-DDBA-D482-E71CF49A4DF2}"/>
              </a:ext>
            </a:extLst>
          </p:cNvPr>
          <p:cNvSpPr>
            <a:spLocks noGrp="1"/>
          </p:cNvSpPr>
          <p:nvPr/>
        </p:nvSpPr>
        <p:spPr bwMode="auto">
          <a:xfrm>
            <a:off x="10068195" y="5430003"/>
            <a:ext cx="971572" cy="304800"/>
          </a:xfrm>
          <a:prstGeom prst="rect">
            <a:avLst/>
          </a:prstGeom>
          <a:solidFill>
            <a:srgbClr val="DDF1FF"/>
          </a:solidFill>
        </p:spPr>
        <p:txBody>
          <a:bodyPr wrap="none" lIns="0" tIns="0" rIns="0" bIns="0" numCol="1" spcCol="0" anchor="t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 panose="020B0604020202020204" pitchFamily="34" charset="0"/>
              </a:rPr>
              <a:t>MP 4: </a:t>
            </a: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 panose="020B0604020202020204" pitchFamily="34" charset="0"/>
              </a:rPr>
              <a:t>Forankring av </a:t>
            </a:r>
          </a:p>
          <a:p>
            <a:pPr marL="0" marR="0" lvl="1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 panose="020B0604020202020204" pitchFamily="34" charset="0"/>
              </a:rPr>
              <a:t>ny praksis</a:t>
            </a:r>
          </a:p>
          <a:p>
            <a:pPr marL="0" marR="0" lvl="1" indent="0" algn="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C7685EB-FA6C-9B0A-2290-C5A66C82D17B}"/>
              </a:ext>
            </a:extLst>
          </p:cNvPr>
          <p:cNvSpPr>
            <a:spLocks noGrp="1"/>
          </p:cNvSpPr>
          <p:nvPr/>
        </p:nvSpPr>
        <p:spPr bwMode="auto">
          <a:xfrm>
            <a:off x="10057640" y="5028232"/>
            <a:ext cx="2025499" cy="323544"/>
          </a:xfrm>
          <a:prstGeom prst="rect">
            <a:avLst/>
          </a:prstGeom>
          <a:solidFill>
            <a:srgbClr val="DDF1FF"/>
          </a:solidFill>
        </p:spPr>
        <p:txBody>
          <a:bodyPr wrap="none" lIns="0" tIns="0" rIns="0" bIns="0" numCol="1" spcCol="0" anchor="t" anchorCtr="0">
            <a:noAutofit/>
          </a:bodyPr>
          <a:lstStyle>
            <a:lvl1pPr marL="358775" indent="-358775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defRPr lang="en-US" sz="14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90500" indent="-190500" algn="l" defTabSz="957263" rtl="0" eaLnBrk="1" fontAlgn="base" hangingPunct="1">
              <a:lnSpc>
                <a:spcPct val="106000"/>
              </a:lnSpc>
              <a:spcBef>
                <a:spcPts val="1350"/>
              </a:spcBef>
              <a:spcAft>
                <a:spcPct val="0"/>
              </a:spcAft>
              <a:buFont typeface="Arial" charset="0"/>
              <a:buChar char="•"/>
              <a:defRPr lang="en-US" sz="14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2pPr>
            <a:lvl3pPr marL="373063" indent="-182563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3pPr>
            <a:lvl4pPr marL="565150" indent="-190500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4pPr>
            <a:lvl5pPr marL="744538" indent="-179388" algn="l" defTabSz="957263" rtl="0" eaLnBrk="1" fontAlgn="base" hangingPunct="1">
              <a:lnSpc>
                <a:spcPct val="106000"/>
              </a:lnSpc>
              <a:spcBef>
                <a:spcPts val="575"/>
              </a:spcBef>
              <a:spcAft>
                <a:spcPct val="0"/>
              </a:spcAft>
              <a:buFont typeface="Arial" charset="0"/>
              <a:buChar char="‒"/>
              <a:defRPr lang="en-GB" sz="1200" kern="12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5pPr>
            <a:lvl6pPr marL="84160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50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014702" indent="-173096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177353" indent="-162651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•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348956" indent="-171605" algn="l" defTabSz="859512" rtl="0" eaLnBrk="1" latinLnBrk="0" hangingPunct="1">
              <a:spcBef>
                <a:spcPts val="0"/>
              </a:spcBef>
              <a:spcAft>
                <a:spcPts val="282"/>
              </a:spcAft>
              <a:buFont typeface="Arial" pitchFamily="34" charset="0"/>
              <a:buChar char="‒"/>
              <a:defRPr sz="13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 panose="020B0604020202020204" pitchFamily="34" charset="0"/>
              </a:rPr>
              <a:t>MP 3: </a:t>
            </a: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 panose="020B0604020202020204" pitchFamily="34" charset="0"/>
              </a:rPr>
              <a:t>Informer/oppslutning om resultatet av </a:t>
            </a:r>
          </a:p>
          <a:p>
            <a:pPr marL="0" marR="0" lvl="1" indent="0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 panose="020B0604020202020204" pitchFamily="34" charset="0"/>
              </a:rPr>
              <a:t>arbeidet hos alle interessenter</a:t>
            </a:r>
          </a:p>
        </p:txBody>
      </p:sp>
    </p:spTree>
    <p:extLst>
      <p:ext uri="{BB962C8B-B14F-4D97-AF65-F5344CB8AC3E}">
        <p14:creationId xmlns:p14="http://schemas.microsoft.com/office/powerpoint/2010/main" val="1221870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2826D-D75A-C8F6-DB81-9C91B053F9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433A855D-A41F-6279-3D8E-3CA570875570}"/>
              </a:ext>
            </a:extLst>
          </p:cNvPr>
          <p:cNvSpPr txBox="1"/>
          <p:nvPr/>
        </p:nvSpPr>
        <p:spPr>
          <a:xfrm>
            <a:off x="5494244" y="2011260"/>
            <a:ext cx="8942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Partner</a:t>
            </a:r>
          </a:p>
        </p:txBody>
      </p:sp>
      <p:sp>
        <p:nvSpPr>
          <p:cNvPr id="13" name="Tittel 9">
            <a:extLst>
              <a:ext uri="{FF2B5EF4-FFF2-40B4-BE49-F238E27FC236}">
                <a16:creationId xmlns:a16="http://schemas.microsoft.com/office/drawing/2014/main" id="{8134AF08-75D9-19D6-592D-C1A36683A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42" y="1889496"/>
            <a:ext cx="7028640" cy="1137235"/>
          </a:xfrm>
        </p:spPr>
        <p:txBody>
          <a:bodyPr>
            <a:normAutofit fontScale="90000"/>
          </a:bodyPr>
          <a:lstStyle/>
          <a:p>
            <a:r>
              <a:rPr lang="nb-NO" sz="4900"/>
              <a:t>Uttesting!</a:t>
            </a:r>
            <a:br>
              <a:rPr lang="nb-NO"/>
            </a:br>
            <a:br>
              <a:rPr lang="nb-NO"/>
            </a:br>
            <a:r>
              <a:rPr lang="nb-NO"/>
              <a:t>Praksisfelleskap</a:t>
            </a:r>
            <a:br>
              <a:rPr lang="nb-NO"/>
            </a:br>
            <a:br>
              <a:rPr lang="nb-NO"/>
            </a:br>
            <a:r>
              <a:rPr lang="nb-NO"/>
              <a:t>v/ Geir Karlsen</a:t>
            </a:r>
            <a:br>
              <a:rPr lang="nb-NO"/>
            </a:br>
            <a:r>
              <a:rPr lang="nb-NO"/>
              <a:t>SINTEF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86EF54D-DED1-37A2-8820-4A1AE27DE4F8}"/>
              </a:ext>
            </a:extLst>
          </p:cNvPr>
          <p:cNvSpPr txBox="1"/>
          <p:nvPr/>
        </p:nvSpPr>
        <p:spPr>
          <a:xfrm>
            <a:off x="10314410" y="2517766"/>
            <a:ext cx="89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LuP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pådriver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5DFD2E6-27CF-5113-FC86-49AE1F7DE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021" y="330199"/>
            <a:ext cx="7345851" cy="437513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DB00AB2D-17E7-564D-4107-8AD7A131BD8B}"/>
              </a:ext>
            </a:extLst>
          </p:cNvPr>
          <p:cNvSpPr/>
          <p:nvPr/>
        </p:nvSpPr>
        <p:spPr>
          <a:xfrm>
            <a:off x="0" y="0"/>
            <a:ext cx="1219120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0D05B9EA-1943-82F8-5077-55CCDAF34810}"/>
              </a:ext>
            </a:extLst>
          </p:cNvPr>
          <p:cNvSpPr txBox="1">
            <a:spLocks/>
          </p:cNvSpPr>
          <p:nvPr/>
        </p:nvSpPr>
        <p:spPr>
          <a:xfrm>
            <a:off x="1676400" y="288420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>
                <a:solidFill>
                  <a:schemeClr val="bg1"/>
                </a:solidFill>
              </a:rPr>
              <a:t>Kommunikasjonslinjer for å sørge for forankring av arbeidet</a:t>
            </a:r>
          </a:p>
          <a:p>
            <a:pPr lvl="0"/>
            <a:endParaRPr kumimoji="0" lang="nb-NO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isse Works Bold"/>
              <a:ea typeface="+mj-ea"/>
              <a:cs typeface="+mj-cs"/>
            </a:endParaRPr>
          </a:p>
          <a:p>
            <a:pPr lvl="0"/>
            <a:r>
              <a:rPr lang="nb-NO" b="1" dirty="0">
                <a:solidFill>
                  <a:schemeClr val="bg1"/>
                </a:solidFill>
                <a:latin typeface="Suisse Works Bold"/>
              </a:rPr>
              <a:t>HVORDAN?</a:t>
            </a:r>
            <a:endParaRPr kumimoji="0" lang="nb-NO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uisse Works Bol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16052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97728A-220B-01B7-8C30-46B685968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>
            <a:extLst>
              <a:ext uri="{FF2B5EF4-FFF2-40B4-BE49-F238E27FC236}">
                <a16:creationId xmlns:a16="http://schemas.microsoft.com/office/drawing/2014/main" id="{D5E8FB57-F650-70DE-28EC-28B315ED613C}"/>
              </a:ext>
            </a:extLst>
          </p:cNvPr>
          <p:cNvSpPr txBox="1"/>
          <p:nvPr/>
        </p:nvSpPr>
        <p:spPr>
          <a:xfrm>
            <a:off x="5494244" y="2011260"/>
            <a:ext cx="8942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Partner</a:t>
            </a:r>
          </a:p>
        </p:txBody>
      </p:sp>
      <p:sp>
        <p:nvSpPr>
          <p:cNvPr id="13" name="Tittel 9">
            <a:extLst>
              <a:ext uri="{FF2B5EF4-FFF2-40B4-BE49-F238E27FC236}">
                <a16:creationId xmlns:a16="http://schemas.microsoft.com/office/drawing/2014/main" id="{7FC3792C-17BF-3FC5-4F37-E0641444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42" y="1889496"/>
            <a:ext cx="7028640" cy="1137235"/>
          </a:xfrm>
        </p:spPr>
        <p:txBody>
          <a:bodyPr>
            <a:normAutofit fontScale="90000"/>
          </a:bodyPr>
          <a:lstStyle/>
          <a:p>
            <a:r>
              <a:rPr lang="nb-NO" sz="4900"/>
              <a:t>Uttesting!</a:t>
            </a:r>
            <a:br>
              <a:rPr lang="nb-NO"/>
            </a:br>
            <a:br>
              <a:rPr lang="nb-NO"/>
            </a:br>
            <a:r>
              <a:rPr lang="nb-NO"/>
              <a:t>Praksisfelleskap</a:t>
            </a:r>
            <a:br>
              <a:rPr lang="nb-NO"/>
            </a:br>
            <a:br>
              <a:rPr lang="nb-NO"/>
            </a:br>
            <a:r>
              <a:rPr lang="nb-NO"/>
              <a:t>v/ Geir Karlsen</a:t>
            </a:r>
            <a:br>
              <a:rPr lang="nb-NO"/>
            </a:br>
            <a:r>
              <a:rPr lang="nb-NO"/>
              <a:t>SINTEF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88BAA4E-73EA-C642-C661-8490ACCD8A45}"/>
              </a:ext>
            </a:extLst>
          </p:cNvPr>
          <p:cNvSpPr txBox="1"/>
          <p:nvPr/>
        </p:nvSpPr>
        <p:spPr>
          <a:xfrm>
            <a:off x="10314410" y="2517766"/>
            <a:ext cx="894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LuP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sis Grotesque"/>
                <a:ea typeface="+mn-ea"/>
                <a:cs typeface="+mn-cs"/>
              </a:rPr>
              <a:t>pådriver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15350ED-C21B-1867-E1E2-3A00CB8D1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0021" y="330199"/>
            <a:ext cx="7345851" cy="4375135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92BFF891-4054-19AA-117D-CC61212E0B36}"/>
              </a:ext>
            </a:extLst>
          </p:cNvPr>
          <p:cNvSpPr/>
          <p:nvPr/>
        </p:nvSpPr>
        <p:spPr>
          <a:xfrm>
            <a:off x="0" y="0"/>
            <a:ext cx="1219120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"/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sis Grotesque"/>
              <a:ea typeface="+mn-ea"/>
              <a:cs typeface="+mn-cs"/>
            </a:endParaRP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7705A56E-1BE6-A80D-89C7-66AFE54BFB72}"/>
              </a:ext>
            </a:extLst>
          </p:cNvPr>
          <p:cNvSpPr txBox="1">
            <a:spLocks/>
          </p:cNvSpPr>
          <p:nvPr/>
        </p:nvSpPr>
        <p:spPr>
          <a:xfrm>
            <a:off x="3618836" y="289319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35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isse Works Bold"/>
                <a:ea typeface="+mj-ea"/>
                <a:cs typeface="+mj-cs"/>
              </a:rPr>
              <a:t>FREMDRIFTSPLAN</a:t>
            </a:r>
            <a:endParaRPr kumimoji="0" lang="nb-NO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isse Works Bold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007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C05CB1-A42C-F49E-38AF-B0EB3CF37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19" y="396986"/>
            <a:ext cx="5744311" cy="1137235"/>
          </a:xfrm>
        </p:spPr>
        <p:txBody>
          <a:bodyPr>
            <a:normAutofit fontScale="90000"/>
          </a:bodyPr>
          <a:lstStyle/>
          <a:p>
            <a:r>
              <a:rPr lang="nb-NO" dirty="0"/>
              <a:t>Målet med den nasjonale dialog om asfaltkontrakter 3.sept. 2025</a:t>
            </a:r>
          </a:p>
        </p:txBody>
      </p:sp>
      <p:pic>
        <p:nvPicPr>
          <p:cNvPr id="7" name="Plassholder for bilde 6" descr="Et bilde som inneholder himmel, utendørs, surfing, pil&#10;&#10;Automatisk generert beskrivelse">
            <a:extLst>
              <a:ext uri="{FF2B5EF4-FFF2-40B4-BE49-F238E27FC236}">
                <a16:creationId xmlns:a16="http://schemas.microsoft.com/office/drawing/2014/main" id="{19FBFC61-0974-BBA3-A5C5-2AE5549288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3" r="20323"/>
          <a:stretch>
            <a:fillRect/>
          </a:stretch>
        </p:blipFill>
        <p:spPr/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CE468046-035A-9960-234A-1313EA8EAA70}"/>
              </a:ext>
            </a:extLst>
          </p:cNvPr>
          <p:cNvSpPr txBox="1"/>
          <p:nvPr/>
        </p:nvSpPr>
        <p:spPr>
          <a:xfrm>
            <a:off x="733534" y="1991893"/>
            <a:ext cx="4553809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Vi ønsket å få et bilde av situasjonen «opp på bordet» fra både entreprenørsiden og byggherresiden fra ulike regioner i landet – for så å ta diskusjonen og adressere hva vi i felleskap kan gjøre for å bedre asfaltkontraktene.</a:t>
            </a:r>
          </a:p>
          <a:p>
            <a:endParaRPr lang="nb-NO" dirty="0"/>
          </a:p>
          <a:p>
            <a:r>
              <a:rPr lang="nb-NO" dirty="0"/>
              <a:t>…og at dialogen skulle ende ut i </a:t>
            </a:r>
            <a:r>
              <a:rPr lang="nb-NO" u="sng" dirty="0"/>
              <a:t>konkrete forslag</a:t>
            </a:r>
            <a:r>
              <a:rPr lang="nb-NO" dirty="0"/>
              <a:t> som også adresserer </a:t>
            </a:r>
            <a:r>
              <a:rPr lang="nb-NO" u="sng" dirty="0"/>
              <a:t>hvordan </a:t>
            </a:r>
            <a:r>
              <a:rPr lang="nb-NO" dirty="0"/>
              <a:t>vi skal jobbe videre med innspillene - så de blir satt ut livet - og forbedrer dagens praksis ytterligere.</a:t>
            </a:r>
            <a:endParaRPr lang="nb-NO" dirty="0">
              <a:ea typeface="Calibri"/>
              <a:cs typeface="Calibri"/>
            </a:endParaRPr>
          </a:p>
          <a:p>
            <a:endParaRPr lang="nb-NO" dirty="0"/>
          </a:p>
          <a:p>
            <a:endParaRPr lang="nb-NO" sz="2000" dirty="0">
              <a:solidFill>
                <a:srgbClr val="222222"/>
              </a:solidFill>
            </a:endParaRPr>
          </a:p>
          <a:p>
            <a:endParaRPr lang="nb-NO" sz="2000" dirty="0"/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0E02A8F4-DCB9-E313-19B6-0BB3C1ACCD9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085" b="360"/>
          <a:stretch>
            <a:fillRect/>
          </a:stretch>
        </p:blipFill>
        <p:spPr>
          <a:xfrm>
            <a:off x="-541" y="5611705"/>
            <a:ext cx="6092900" cy="124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60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 hidden="1">
            <a:extLst>
              <a:ext uri="{FF2B5EF4-FFF2-40B4-BE49-F238E27FC236}">
                <a16:creationId xmlns:a16="http://schemas.microsoft.com/office/drawing/2014/main" id="{EEAE0311-3F15-833D-6CBD-FFC4D8594D99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172200"/>
            <a:ext cx="2070100" cy="304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5FE6E4D-0C6B-4018-8BB2-2D0404085236}" type="datetime4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9. januar 2026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8376702-AB12-0B2E-E688-2F572E47A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706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84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DD06E1-6FA7-B80F-8B47-ED6D55567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722"/>
            <a:ext cx="14767201" cy="8253996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C94652F-DBA2-8FF5-7448-B878448223E1}"/>
              </a:ext>
            </a:extLst>
          </p:cNvPr>
          <p:cNvSpPr txBox="1"/>
          <p:nvPr/>
        </p:nvSpPr>
        <p:spPr>
          <a:xfrm>
            <a:off x="538992" y="2921634"/>
            <a:ext cx="89313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TILLIT – gjensidig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Åpenhet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Samarbeid 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Dialog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Respekt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Forutsigbarhet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Klar rolleforståelse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God, direkte kommunikasjon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Fokus kvalitet på begge sider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Risikodeling</a:t>
            </a:r>
          </a:p>
          <a:p>
            <a:endParaRPr lang="nb-NO" sz="2000" b="1" dirty="0">
              <a:solidFill>
                <a:srgbClr val="C00000"/>
              </a:solidFill>
            </a:endParaRPr>
          </a:p>
          <a:p>
            <a:endParaRPr lang="nb-NO" sz="2000" b="1" dirty="0">
              <a:solidFill>
                <a:srgbClr val="C00000"/>
              </a:solidFill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30FA42D-6985-3C7F-1058-9D671968EEF6}"/>
              </a:ext>
            </a:extLst>
          </p:cNvPr>
          <p:cNvSpPr txBox="1"/>
          <p:nvPr/>
        </p:nvSpPr>
        <p:spPr>
          <a:xfrm>
            <a:off x="4227559" y="2921634"/>
            <a:ext cx="8931349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God opplæring ute i felt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Felles forståelse av </a:t>
            </a:r>
            <a:r>
              <a:rPr lang="nb-NO" sz="2000" b="1" dirty="0" err="1">
                <a:solidFill>
                  <a:srgbClr val="C00000"/>
                </a:solidFill>
              </a:rPr>
              <a:t>kontraktskrav</a:t>
            </a:r>
            <a:r>
              <a:rPr lang="nb-NO" sz="2000" b="1" dirty="0">
                <a:solidFill>
                  <a:srgbClr val="C00000"/>
                </a:solidFill>
              </a:rPr>
              <a:t> og endringer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Enklere dokumentasjonskrav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Egenskapskontrakter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Egen kontraktsmal for fylkesveger med lav trafikkmengde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Like kriterier og tydelige kravspesifikasjoner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Levetid utover 5års garanti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Enkle og klare kontrakter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Beslutninger må ikke være personavhengig</a:t>
            </a:r>
          </a:p>
          <a:p>
            <a:r>
              <a:rPr lang="nb-NO" sz="2000" b="1" dirty="0">
                <a:solidFill>
                  <a:srgbClr val="C00000"/>
                </a:solidFill>
              </a:rPr>
              <a:t>Balanse i kontrakt – balanse premiering/sanksjoner</a:t>
            </a:r>
          </a:p>
          <a:p>
            <a:endParaRPr lang="nb-NO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1544F-1BF8-112C-B76A-E78FD7FCC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1883A71-6211-6945-38D5-877239C54D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04" t="4921" b="6667"/>
          <a:stretch>
            <a:fillRect/>
          </a:stretch>
        </p:blipFill>
        <p:spPr>
          <a:xfrm>
            <a:off x="8719457" y="0"/>
            <a:ext cx="3472543" cy="6849282"/>
          </a:xfrm>
          <a:prstGeom prst="rect">
            <a:avLst/>
          </a:prstGeom>
        </p:spPr>
      </p:pic>
      <p:pic>
        <p:nvPicPr>
          <p:cNvPr id="6" name="Grafikk 5" descr="Spørsmål kontur">
            <a:extLst>
              <a:ext uri="{FF2B5EF4-FFF2-40B4-BE49-F238E27FC236}">
                <a16:creationId xmlns:a16="http://schemas.microsoft.com/office/drawing/2014/main" id="{37D0CE9F-A6F3-D163-9B78-805577D51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0"/>
            <a:ext cx="1770887" cy="1666983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9056C20-ADBA-D686-40AF-6DA970C8A9CA}"/>
              </a:ext>
            </a:extLst>
          </p:cNvPr>
          <p:cNvSpPr txBox="1"/>
          <p:nvPr/>
        </p:nvSpPr>
        <p:spPr>
          <a:xfrm>
            <a:off x="1132258" y="3039902"/>
            <a:ext cx="6458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b="1">
                <a:solidFill>
                  <a:srgbClr val="C00000"/>
                </a:solidFill>
              </a:rPr>
              <a:t>Felles for alle  asfaltkontrakter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6E05AA5-E1C0-1283-7779-EFC584DA2886}"/>
              </a:ext>
            </a:extLst>
          </p:cNvPr>
          <p:cNvSpPr txBox="1"/>
          <p:nvPr/>
        </p:nvSpPr>
        <p:spPr>
          <a:xfrm>
            <a:off x="1132258" y="2550717"/>
            <a:ext cx="361767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000" b="1" dirty="0">
                <a:solidFill>
                  <a:srgbClr val="000000"/>
                </a:solidFill>
              </a:rPr>
              <a:t>Innspill til ….</a:t>
            </a:r>
          </a:p>
        </p:txBody>
      </p:sp>
    </p:spTree>
    <p:extLst>
      <p:ext uri="{BB962C8B-B14F-4D97-AF65-F5344CB8AC3E}">
        <p14:creationId xmlns:p14="http://schemas.microsoft.com/office/powerpoint/2010/main" val="702975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F491B-EADC-1046-6059-C15F7FED4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E417BB9B-94BF-1782-AC05-8B1FBDCCEF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04" t="4921" b="6667"/>
          <a:stretch>
            <a:fillRect/>
          </a:stretch>
        </p:blipFill>
        <p:spPr>
          <a:xfrm>
            <a:off x="8719457" y="0"/>
            <a:ext cx="3472543" cy="684928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F9724433-53CF-693E-EEFF-6F4A0AA80D63}"/>
              </a:ext>
            </a:extLst>
          </p:cNvPr>
          <p:cNvSpPr txBox="1">
            <a:spLocks/>
          </p:cNvSpPr>
          <p:nvPr/>
        </p:nvSpPr>
        <p:spPr>
          <a:xfrm>
            <a:off x="1387505" y="1666983"/>
            <a:ext cx="6964218" cy="48100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"/>
                <a:ea typeface="Calibri"/>
                <a:cs typeface="Calibri"/>
              </a:rPr>
              <a:t>  Kvalitet</a:t>
            </a:r>
            <a:endParaRPr lang="nb-NO" sz="2800" b="1" dirty="0">
              <a:solidFill>
                <a:schemeClr val="tx1"/>
              </a:solidFill>
              <a:latin typeface="Basis Grotesque"/>
            </a:endParaRPr>
          </a:p>
          <a:p>
            <a:pPr marL="701675" lvl="2" indent="-233680"/>
            <a:r>
              <a:rPr lang="nb-NO" sz="2400" dirty="0">
                <a:solidFill>
                  <a:schemeClr val="tx1"/>
                </a:solidFill>
                <a:latin typeface="Basis Grotesque"/>
                <a:ea typeface="Calibri"/>
                <a:cs typeface="Calibri"/>
              </a:rPr>
              <a:t>Kompetanse, dokumentasjon, mal og håndbøker, reklamasjoner</a:t>
            </a:r>
          </a:p>
          <a:p>
            <a:pPr marL="234315" lvl="1" indent="0">
              <a:buNone/>
            </a:pPr>
            <a:r>
              <a:rPr lang="nb-NO" sz="2800" b="1" err="1">
                <a:solidFill>
                  <a:schemeClr val="tx1"/>
                </a:solidFill>
                <a:latin typeface="Basis Grotesque"/>
                <a:ea typeface="+mn-lt"/>
                <a:cs typeface="+mn-lt"/>
              </a:rPr>
              <a:t>Proposjonering</a:t>
            </a:r>
            <a:endParaRPr lang="nb-NO" err="1">
              <a:solidFill>
                <a:schemeClr val="tx1"/>
              </a:solidFill>
            </a:endParaRPr>
          </a:p>
          <a:p>
            <a:pPr marL="691515" lvl="1" indent="-457200"/>
            <a:r>
              <a:rPr lang="nb-NO" sz="2400" dirty="0">
                <a:solidFill>
                  <a:schemeClr val="tx1"/>
                </a:solidFill>
                <a:latin typeface="Basis Grotesque"/>
                <a:ea typeface="+mn-lt"/>
                <a:cs typeface="+mn-lt"/>
              </a:rPr>
              <a:t>Optimalisering, </a:t>
            </a:r>
            <a:r>
              <a:rPr lang="nb-NO" sz="2400" dirty="0" err="1">
                <a:solidFill>
                  <a:schemeClr val="tx1"/>
                </a:solidFill>
                <a:latin typeface="Basis Grotesque"/>
                <a:ea typeface="+mn-lt"/>
                <a:cs typeface="+mn-lt"/>
              </a:rPr>
              <a:t>bm</a:t>
            </a:r>
            <a:r>
              <a:rPr lang="nb-NO" sz="2400" dirty="0">
                <a:solidFill>
                  <a:schemeClr val="tx1"/>
                </a:solidFill>
                <a:latin typeface="Basis Grotesque"/>
                <a:ea typeface="+mn-lt"/>
                <a:cs typeface="+mn-lt"/>
              </a:rPr>
              <a:t>-mengde, hulrom, RA</a:t>
            </a:r>
            <a:endParaRPr lang="nb-NO" sz="2400" dirty="0">
              <a:solidFill>
                <a:schemeClr val="tx1"/>
              </a:solidFill>
              <a:latin typeface="Basis Grotesque"/>
            </a:endParaRPr>
          </a:p>
          <a:p>
            <a:pPr marL="234315" lvl="1" indent="0">
              <a:buNone/>
            </a:pPr>
            <a:endParaRPr lang="nb-NO" sz="800" b="1" dirty="0">
              <a:solidFill>
                <a:schemeClr val="tx1"/>
              </a:solidFill>
              <a:latin typeface="Basis Grotesque"/>
            </a:endParaRPr>
          </a:p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"/>
              </a:rPr>
              <a:t>Innsyn</a:t>
            </a:r>
            <a:endParaRPr lang="nb-NO" dirty="0">
              <a:solidFill>
                <a:schemeClr val="tx1"/>
              </a:solidFill>
            </a:endParaRPr>
          </a:p>
          <a:p>
            <a:pPr marL="234315" lvl="1" indent="0">
              <a:buNone/>
            </a:pPr>
            <a:endParaRPr lang="nb-NO" sz="800" b="1" dirty="0">
              <a:solidFill>
                <a:schemeClr val="tx1"/>
              </a:solidFill>
              <a:latin typeface="Basis Grotesque"/>
              <a:ea typeface="Calibri"/>
              <a:cs typeface="Calibri"/>
            </a:endParaRPr>
          </a:p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"/>
                <a:ea typeface="Calibri"/>
                <a:cs typeface="Calibri"/>
              </a:rPr>
              <a:t>Inntakskontroll, arbeidsvarsling</a:t>
            </a:r>
          </a:p>
          <a:p>
            <a:pPr marL="234315" lvl="1" indent="0">
              <a:buNone/>
            </a:pPr>
            <a:endParaRPr lang="nb-NO" sz="800" b="1" dirty="0">
              <a:solidFill>
                <a:schemeClr val="tx1"/>
              </a:solidFill>
              <a:latin typeface="Basis Grotesque"/>
              <a:ea typeface="Calibri"/>
              <a:cs typeface="Calibri"/>
            </a:endParaRPr>
          </a:p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"/>
                <a:ea typeface="Calibri"/>
                <a:cs typeface="Calibri"/>
              </a:rPr>
              <a:t>Konkurransesituasjon</a:t>
            </a:r>
          </a:p>
          <a:p>
            <a:pPr marL="234315" lvl="1" indent="0">
              <a:buNone/>
            </a:pPr>
            <a:endParaRPr lang="nb-NO" sz="800" b="1" dirty="0">
              <a:solidFill>
                <a:schemeClr val="tx1"/>
              </a:solidFill>
              <a:latin typeface="Basis Grotesque"/>
              <a:ea typeface="Calibri"/>
              <a:cs typeface="Calibri"/>
            </a:endParaRPr>
          </a:p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"/>
                <a:ea typeface="Calibri"/>
                <a:cs typeface="Calibri"/>
              </a:rPr>
              <a:t>Biogent, RA, oppfølging, levetid, risiko, for strenge krav</a:t>
            </a:r>
          </a:p>
          <a:p>
            <a:pPr marL="233680" lvl="1" indent="0">
              <a:buNone/>
            </a:pPr>
            <a:endParaRPr lang="nb-NO" sz="2800" b="1" dirty="0">
              <a:solidFill>
                <a:schemeClr val="tx1"/>
              </a:solidFill>
              <a:latin typeface="Basis Grotesque"/>
              <a:ea typeface="Calibri"/>
              <a:cs typeface="Calibri"/>
            </a:endParaRPr>
          </a:p>
          <a:p>
            <a:pPr marL="234315" lvl="1" indent="0">
              <a:buNone/>
            </a:pPr>
            <a:endParaRPr lang="nb-NO" sz="2800" b="1" dirty="0">
              <a:solidFill>
                <a:schemeClr val="tx1"/>
              </a:solidFill>
              <a:latin typeface="Basis Grotesque"/>
              <a:ea typeface="Calibri"/>
              <a:cs typeface="Calibri"/>
            </a:endParaRPr>
          </a:p>
          <a:p>
            <a:pPr marL="233680" indent="-233680"/>
            <a:endParaRPr lang="nb-NO" sz="2800" dirty="0">
              <a:solidFill>
                <a:schemeClr val="tx1"/>
              </a:solidFill>
              <a:latin typeface="Basis Grotesque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2800" dirty="0">
              <a:solidFill>
                <a:schemeClr val="tx1"/>
              </a:solidFill>
              <a:latin typeface="Basis Grotesque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2800" dirty="0">
              <a:solidFill>
                <a:schemeClr val="tx1"/>
              </a:solidFill>
              <a:latin typeface="Basis Grotesque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is Grotesque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k 5" descr="Spørsmål kontur">
            <a:extLst>
              <a:ext uri="{FF2B5EF4-FFF2-40B4-BE49-F238E27FC236}">
                <a16:creationId xmlns:a16="http://schemas.microsoft.com/office/drawing/2014/main" id="{EE54FDFC-18B1-9683-0761-C61754D88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0"/>
            <a:ext cx="1403999" cy="1365946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BE3B7D42-950C-6D09-E964-D390C3F02BA5}"/>
              </a:ext>
            </a:extLst>
          </p:cNvPr>
          <p:cNvSpPr txBox="1"/>
          <p:nvPr/>
        </p:nvSpPr>
        <p:spPr>
          <a:xfrm>
            <a:off x="5102184" y="6276050"/>
            <a:ext cx="361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Felles for alle  asfaltkontrakter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81D760D8-6A4D-783A-136E-E652AC3DE982}"/>
              </a:ext>
            </a:extLst>
          </p:cNvPr>
          <p:cNvSpPr txBox="1"/>
          <p:nvPr/>
        </p:nvSpPr>
        <p:spPr>
          <a:xfrm>
            <a:off x="1423888" y="678643"/>
            <a:ext cx="736182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800" b="1" dirty="0">
                <a:solidFill>
                  <a:srgbClr val="C00000"/>
                </a:solidFill>
                <a:ea typeface="+mn-lt"/>
                <a:cs typeface="+mn-lt"/>
              </a:rPr>
              <a:t>Hva skaper ubalanse i kontraktene i dag? BH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271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B1544F-1BF8-112C-B76A-E78FD7FCC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1883A71-6211-6945-38D5-877239C54D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04" t="4921" b="6667"/>
          <a:stretch>
            <a:fillRect/>
          </a:stretch>
        </p:blipFill>
        <p:spPr>
          <a:xfrm>
            <a:off x="8719457" y="0"/>
            <a:ext cx="3472543" cy="684928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DD6FA78-5B7E-3F30-1AC1-1CF38E356C0B}"/>
              </a:ext>
            </a:extLst>
          </p:cNvPr>
          <p:cNvSpPr txBox="1">
            <a:spLocks/>
          </p:cNvSpPr>
          <p:nvPr/>
        </p:nvSpPr>
        <p:spPr>
          <a:xfrm>
            <a:off x="1387505" y="1666983"/>
            <a:ext cx="6964218" cy="48100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7995" lvl="1" indent="-233680"/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Balansert risiko</a:t>
            </a:r>
            <a:endParaRPr lang="nb-NO" dirty="0">
              <a:solidFill>
                <a:schemeClr val="tx1"/>
              </a:solidFill>
            </a:endParaRPr>
          </a:p>
          <a:p>
            <a:pPr marL="701675" lvl="2" indent="-233680"/>
            <a:r>
              <a:rPr lang="nb-NO" sz="2600" err="1">
                <a:solidFill>
                  <a:schemeClr val="tx1"/>
                </a:solidFill>
              </a:rPr>
              <a:t>Hulromskrav</a:t>
            </a:r>
            <a:r>
              <a:rPr lang="nb-NO" sz="2600" dirty="0">
                <a:solidFill>
                  <a:schemeClr val="tx1"/>
                </a:solidFill>
              </a:rPr>
              <a:t>, georadar, håndtering</a:t>
            </a:r>
          </a:p>
          <a:p>
            <a:pPr marL="467995" lvl="2" indent="0">
              <a:buNone/>
            </a:pPr>
            <a:endParaRPr lang="nb-NO" sz="1000" dirty="0">
              <a:solidFill>
                <a:schemeClr val="tx1"/>
              </a:solidFill>
            </a:endParaRPr>
          </a:p>
          <a:p>
            <a:pPr marL="467995" lvl="1" indent="-233680"/>
            <a:r>
              <a:rPr lang="nb-NO" sz="2800" b="1" dirty="0">
                <a:solidFill>
                  <a:schemeClr val="tx1"/>
                </a:solidFill>
              </a:rPr>
              <a:t>Bestilling </a:t>
            </a:r>
          </a:p>
          <a:p>
            <a:pPr marL="234315" lvl="1" indent="0">
              <a:buNone/>
            </a:pPr>
            <a:endParaRPr lang="nb-NO" sz="1000" b="1" dirty="0">
              <a:solidFill>
                <a:schemeClr val="tx1"/>
              </a:solidFill>
            </a:endParaRPr>
          </a:p>
          <a:p>
            <a:pPr marL="467995" lvl="1" indent="-233680"/>
            <a:r>
              <a:rPr lang="nb-NO" sz="2800" b="1" dirty="0">
                <a:solidFill>
                  <a:schemeClr val="tx1"/>
                </a:solidFill>
              </a:rPr>
              <a:t>Forventning </a:t>
            </a:r>
          </a:p>
          <a:p>
            <a:pPr marL="467995" lvl="1" indent="-233680"/>
            <a:endParaRPr lang="nb-NO" sz="1000" b="1" dirty="0">
              <a:solidFill>
                <a:schemeClr val="tx1"/>
              </a:solidFill>
            </a:endParaRPr>
          </a:p>
          <a:p>
            <a:pPr marL="467995" lvl="1" indent="-233680"/>
            <a:r>
              <a:rPr lang="nb-NO" sz="2800" b="1" dirty="0">
                <a:solidFill>
                  <a:schemeClr val="tx1"/>
                </a:solidFill>
              </a:rPr>
              <a:t>Sikkerhet</a:t>
            </a:r>
          </a:p>
          <a:p>
            <a:pPr marL="467995" lvl="1" indent="-233680"/>
            <a:endParaRPr lang="nb-NO" sz="1000" b="1" dirty="0">
              <a:solidFill>
                <a:schemeClr val="tx1"/>
              </a:solidFill>
            </a:endParaRPr>
          </a:p>
          <a:p>
            <a:pPr marL="467995" lvl="1" indent="-233680"/>
            <a:r>
              <a:rPr lang="nb-NO" sz="2800" b="1" dirty="0">
                <a:solidFill>
                  <a:schemeClr val="tx1"/>
                </a:solidFill>
              </a:rPr>
              <a:t>Forhold bonus/trekk</a:t>
            </a:r>
          </a:p>
          <a:p>
            <a:pPr marL="233680" lvl="1" indent="0">
              <a:buNone/>
            </a:pPr>
            <a:endParaRPr lang="nb-NO" sz="28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nb-NO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233680" indent="-233680">
              <a:buFont typeface="Calibri" panose="020B0604020202020204" pitchFamily="34" charset="0"/>
              <a:buChar char="-"/>
            </a:pPr>
            <a:endParaRPr lang="nb-NO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k 5" descr="Spørsmål kontur">
            <a:extLst>
              <a:ext uri="{FF2B5EF4-FFF2-40B4-BE49-F238E27FC236}">
                <a16:creationId xmlns:a16="http://schemas.microsoft.com/office/drawing/2014/main" id="{37D0CE9F-A6F3-D163-9B78-805577D51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0"/>
            <a:ext cx="1394591" cy="135653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89056C20-ADBA-D686-40AF-6DA970C8A9CA}"/>
              </a:ext>
            </a:extLst>
          </p:cNvPr>
          <p:cNvSpPr txBox="1"/>
          <p:nvPr/>
        </p:nvSpPr>
        <p:spPr>
          <a:xfrm>
            <a:off x="1386258" y="678642"/>
            <a:ext cx="7493527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800" b="1">
                <a:solidFill>
                  <a:srgbClr val="C00000"/>
                </a:solidFill>
                <a:ea typeface="+mn-lt"/>
                <a:cs typeface="+mn-lt"/>
              </a:rPr>
              <a:t>Hva skaper ubalanse i kontraktene i dag? EN</a:t>
            </a:r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AC112D8F-182A-8FC9-2B35-787A1D9EED59}"/>
              </a:ext>
            </a:extLst>
          </p:cNvPr>
          <p:cNvSpPr txBox="1"/>
          <p:nvPr/>
        </p:nvSpPr>
        <p:spPr>
          <a:xfrm>
            <a:off x="5102184" y="6276050"/>
            <a:ext cx="361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Felles for alle  asfaltkontrakter</a:t>
            </a:r>
          </a:p>
        </p:txBody>
      </p:sp>
    </p:spTree>
    <p:extLst>
      <p:ext uri="{BB962C8B-B14F-4D97-AF65-F5344CB8AC3E}">
        <p14:creationId xmlns:p14="http://schemas.microsoft.com/office/powerpoint/2010/main" val="225223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443A4-20B6-81CC-9EEE-1DEB3F422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A2B4B6B5-E2F3-691B-E00F-14D7E4CC9D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804" t="4921" b="6667"/>
          <a:stretch>
            <a:fillRect/>
          </a:stretch>
        </p:blipFill>
        <p:spPr>
          <a:xfrm>
            <a:off x="8719457" y="0"/>
            <a:ext cx="3472543" cy="6849282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D1436D1-8026-4C78-BA51-45F299D90C23}"/>
              </a:ext>
            </a:extLst>
          </p:cNvPr>
          <p:cNvSpPr txBox="1">
            <a:spLocks/>
          </p:cNvSpPr>
          <p:nvPr/>
        </p:nvSpPr>
        <p:spPr>
          <a:xfrm>
            <a:off x="1227579" y="1469427"/>
            <a:ext cx="6964218" cy="481001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34000" indent="-234000" algn="l" defTabSz="91435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68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02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36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70000" indent="-234000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7215" lvl="1" indent="-342900"/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Tillit, ærlighet</a:t>
            </a:r>
            <a:endParaRPr lang="nb-NO" dirty="0">
              <a:solidFill>
                <a:schemeClr val="tx1"/>
              </a:solidFill>
            </a:endParaRPr>
          </a:p>
          <a:p>
            <a:pPr marL="810895" lvl="2" indent="-342900"/>
            <a:r>
              <a:rPr lang="nb-NO" sz="2800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Tilliten verdig</a:t>
            </a:r>
          </a:p>
          <a:p>
            <a:pPr marL="810895" lvl="2" indent="-342900"/>
            <a:endParaRPr lang="nb-NO" sz="800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577215" lvl="1" indent="-342900"/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Dokumentasjonsmengde</a:t>
            </a:r>
          </a:p>
          <a:p>
            <a:pPr marL="810895" lvl="2" indent="-342900"/>
            <a:r>
              <a:rPr lang="nb-NO" sz="2800" err="1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HMSReg</a:t>
            </a:r>
            <a:endParaRPr lang="nb-NO" sz="280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810895" lvl="2" indent="-342900"/>
            <a:r>
              <a:rPr lang="nb-NO" sz="2800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LPS</a:t>
            </a:r>
          </a:p>
          <a:p>
            <a:pPr marL="810895" lvl="2" indent="-342900"/>
            <a:endParaRPr lang="nb-NO" sz="800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577215" lvl="1" indent="-342900"/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Gode, tydelige, felles kontrakter</a:t>
            </a:r>
          </a:p>
          <a:p>
            <a:pPr marL="577215" lvl="1" indent="-342900"/>
            <a:endParaRPr lang="nb-NO" sz="800" b="1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577215" lvl="1" indent="-342900"/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Balansert risiko</a:t>
            </a:r>
          </a:p>
          <a:p>
            <a:pPr marL="577215" lvl="1" indent="-342900"/>
            <a:endParaRPr lang="nb-NO" sz="800" b="1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577215" lvl="1" indent="-342900"/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Kompetanse </a:t>
            </a:r>
          </a:p>
          <a:p>
            <a:pPr marL="577215" lvl="1" indent="-342900"/>
            <a:endParaRPr lang="nb-NO" sz="800" b="1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577215" lvl="1" indent="-342900"/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Felles forståelse, samme mål</a:t>
            </a:r>
          </a:p>
          <a:p>
            <a:pPr marL="577215" lvl="1" indent="-342900"/>
            <a:endParaRPr lang="nb-NO" sz="2800" b="1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234315" lvl="1" indent="0">
              <a:buNone/>
            </a:pPr>
            <a:r>
              <a:rPr lang="nb-NO" sz="2800" b="1" dirty="0">
                <a:solidFill>
                  <a:schemeClr val="tx1"/>
                </a:solidFill>
                <a:latin typeface="Basis Grotesque Pro"/>
                <a:ea typeface="Calibri"/>
                <a:cs typeface="Calibri"/>
              </a:rPr>
              <a:t> </a:t>
            </a:r>
          </a:p>
          <a:p>
            <a:pPr marL="234315" lvl="1" indent="0">
              <a:buNone/>
            </a:pPr>
            <a:endParaRPr lang="nb-NO" sz="2800" b="1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234315" lvl="1" indent="0">
              <a:buNone/>
            </a:pPr>
            <a:r>
              <a:rPr lang="nb-NO" sz="2800" b="1" dirty="0">
                <a:solidFill>
                  <a:srgbClr val="C00000"/>
                </a:solidFill>
                <a:latin typeface="Basis Grotesque Pro"/>
                <a:ea typeface="Calibri"/>
                <a:cs typeface="Calibri"/>
              </a:rPr>
              <a:t> </a:t>
            </a:r>
            <a:endParaRPr lang="nb-NO" sz="2800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nb-NO" sz="2800" dirty="0">
              <a:solidFill>
                <a:schemeClr val="tx1"/>
              </a:solidFill>
              <a:latin typeface="Basis Grotesque Pro"/>
              <a:ea typeface="Calibri"/>
              <a:cs typeface="Calibri"/>
            </a:endParaRPr>
          </a:p>
          <a:p>
            <a:pPr marL="233680" indent="-233680">
              <a:buFont typeface="Calibri" panose="020B0604020202020204" pitchFamily="34" charset="0"/>
              <a:buChar char="-"/>
            </a:pPr>
            <a:endParaRPr lang="nb-NO" sz="2800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2800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nb-NO" sz="2800" dirty="0">
              <a:solidFill>
                <a:schemeClr val="tx1"/>
              </a:solidFill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sis Grotesque Pro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fikk 5" descr="Spørsmål kontur">
            <a:extLst>
              <a:ext uri="{FF2B5EF4-FFF2-40B4-BE49-F238E27FC236}">
                <a16:creationId xmlns:a16="http://schemas.microsoft.com/office/drawing/2014/main" id="{C66CA3A5-C2B9-44DF-D049-3C0C5ECA4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0" y="0"/>
            <a:ext cx="1149999" cy="107431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D6A7838C-7F16-9007-2AB9-7D67257D343A}"/>
              </a:ext>
            </a:extLst>
          </p:cNvPr>
          <p:cNvSpPr txBox="1"/>
          <p:nvPr/>
        </p:nvSpPr>
        <p:spPr>
          <a:xfrm>
            <a:off x="1358036" y="245902"/>
            <a:ext cx="736182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400" b="1" dirty="0">
                <a:solidFill>
                  <a:srgbClr val="C00000"/>
                </a:solidFill>
                <a:ea typeface="+mn-lt"/>
                <a:cs typeface="+mn-lt"/>
              </a:rPr>
              <a:t>Finn ut i felleskap hvilke utfordringene det er viktigst, og mulig for begge parter, å gjøre noe med!</a:t>
            </a:r>
            <a:endParaRPr lang="nb-NO" sz="2400" dirty="0">
              <a:solidFill>
                <a:srgbClr val="C00000"/>
              </a:solidFill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98D6FB9-8025-FB03-474D-5156A180414C}"/>
              </a:ext>
            </a:extLst>
          </p:cNvPr>
          <p:cNvSpPr txBox="1"/>
          <p:nvPr/>
        </p:nvSpPr>
        <p:spPr>
          <a:xfrm>
            <a:off x="5102184" y="6276050"/>
            <a:ext cx="3617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>
                <a:solidFill>
                  <a:srgbClr val="C00000"/>
                </a:solidFill>
              </a:rPr>
              <a:t>Felles for alle  asfaltkontrakter</a:t>
            </a:r>
          </a:p>
        </p:txBody>
      </p:sp>
    </p:spTree>
    <p:extLst>
      <p:ext uri="{BB962C8B-B14F-4D97-AF65-F5344CB8AC3E}">
        <p14:creationId xmlns:p14="http://schemas.microsoft.com/office/powerpoint/2010/main" val="47662361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Innovative anskaffelser">
      <a:dk1>
        <a:sysClr val="windowText" lastClr="000000"/>
      </a:dk1>
      <a:lt1>
        <a:sysClr val="window" lastClr="FFFFFF"/>
      </a:lt1>
      <a:dk2>
        <a:srgbClr val="444444"/>
      </a:dk2>
      <a:lt2>
        <a:srgbClr val="E7E6E6"/>
      </a:lt2>
      <a:accent1>
        <a:srgbClr val="7C17FF"/>
      </a:accent1>
      <a:accent2>
        <a:srgbClr val="444444"/>
      </a:accent2>
      <a:accent3>
        <a:srgbClr val="878787"/>
      </a:accent3>
      <a:accent4>
        <a:srgbClr val="93959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novasjon anskaffelser">
      <a:majorFont>
        <a:latin typeface="Suisse Works Bold"/>
        <a:ea typeface=""/>
        <a:cs typeface=""/>
      </a:majorFont>
      <a:minorFont>
        <a:latin typeface="Basis Grotesq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Innovative Anskaffelser mal" id="{2250C68A-0255-46DE-96B0-CC9CBB21620E}" vid="{EC22CCC2-1980-4C07-8AFB-C80520C24C29}"/>
    </a:ext>
  </a:extLst>
</a:theme>
</file>

<file path=ppt/theme/theme2.xml><?xml version="1.0" encoding="utf-8"?>
<a:theme xmlns:a="http://schemas.openxmlformats.org/drawingml/2006/main" name="Nye veier lys">
  <a:themeElements>
    <a:clrScheme name="Office">
      <a:dk1>
        <a:sysClr val="windowText" lastClr="000000"/>
      </a:dk1>
      <a:lt1>
        <a:sysClr val="window" lastClr="FFFFFF"/>
      </a:lt1>
      <a:dk2>
        <a:srgbClr val="589199"/>
      </a:dk2>
      <a:lt2>
        <a:srgbClr val="E7E6E6"/>
      </a:lt2>
      <a:accent1>
        <a:srgbClr val="4A7C82"/>
      </a:accent1>
      <a:accent2>
        <a:srgbClr val="F6433B"/>
      </a:accent2>
      <a:accent3>
        <a:srgbClr val="83AFB4"/>
      </a:accent3>
      <a:accent4>
        <a:srgbClr val="7D7D7D"/>
      </a:accent4>
      <a:accent5>
        <a:srgbClr val="00A3B9"/>
      </a:accent5>
      <a:accent6>
        <a:srgbClr val="F5938E"/>
      </a:accent6>
      <a:hlink>
        <a:srgbClr val="0563C1"/>
      </a:hlink>
      <a:folHlink>
        <a:srgbClr val="954F72"/>
      </a:folHlink>
    </a:clrScheme>
    <a:fontScheme name="Egendefinert 38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e veier Lys versjon sept 2023" id="{CBC10405-D66E-4E95-A9E4-2EFA33B0367D}" vid="{A112B2F9-E55D-44DA-89AA-E15EA98668EC}"/>
    </a:ext>
  </a:extLst>
</a:theme>
</file>

<file path=ppt/theme/theme3.xml><?xml version="1.0" encoding="utf-8"?>
<a:theme xmlns:a="http://schemas.openxmlformats.org/drawingml/2006/main" name="1_Utan logo">
  <a:themeElements>
    <a:clrScheme name="MRFK profilfargar 202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686"/>
      </a:accent1>
      <a:accent2>
        <a:srgbClr val="007FBA"/>
      </a:accent2>
      <a:accent3>
        <a:srgbClr val="C3D600"/>
      </a:accent3>
      <a:accent4>
        <a:srgbClr val="0D6569"/>
      </a:accent4>
      <a:accent5>
        <a:srgbClr val="EE807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 mal 2022 MRFK" id="{8C162AD7-F30F-8E43-BBA2-69F7ED4F0934}" vid="{D335A73B-2E6D-F046-954E-BE09308648F6}"/>
    </a:ext>
  </a:extLst>
</a:theme>
</file>

<file path=ppt/theme/theme4.xml><?xml version="1.0" encoding="utf-8"?>
<a:theme xmlns:a="http://schemas.openxmlformats.org/drawingml/2006/main" name="2_Office-tema">
  <a:themeElements>
    <a:clrScheme name="Innovative anskaffelser">
      <a:dk1>
        <a:sysClr val="windowText" lastClr="000000"/>
      </a:dk1>
      <a:lt1>
        <a:sysClr val="window" lastClr="FFFFFF"/>
      </a:lt1>
      <a:dk2>
        <a:srgbClr val="444444"/>
      </a:dk2>
      <a:lt2>
        <a:srgbClr val="E7E6E6"/>
      </a:lt2>
      <a:accent1>
        <a:srgbClr val="7C17FF"/>
      </a:accent1>
      <a:accent2>
        <a:srgbClr val="444444"/>
      </a:accent2>
      <a:accent3>
        <a:srgbClr val="878787"/>
      </a:accent3>
      <a:accent4>
        <a:srgbClr val="939598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novasjon anskaffelser">
      <a:majorFont>
        <a:latin typeface="Suisse Works Bold"/>
        <a:ea typeface=""/>
        <a:cs typeface=""/>
      </a:majorFont>
      <a:minorFont>
        <a:latin typeface="Basis Grotesq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Innovative Anskaffelser mal" id="{2250C68A-0255-46DE-96B0-CC9CBB21620E}" vid="{EC22CCC2-1980-4C07-8AFB-C80520C24C29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9119b49b-2cc3-444e-b755-8692f4554da6" ContentTypeId="0x0101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E7DF7673893B40BF8577E6E22086F8" ma:contentTypeVersion="5" ma:contentTypeDescription="Opprett et nytt dokument." ma:contentTypeScope="" ma:versionID="a77eab41cf1ac905ae1927983c829f32">
  <xsd:schema xmlns:xsd="http://www.w3.org/2001/XMLSchema" xmlns:xs="http://www.w3.org/2001/XMLSchema" xmlns:p="http://schemas.microsoft.com/office/2006/metadata/properties" xmlns:ns2="db775f0c-5305-488d-9489-7cc2864adabb" targetNamespace="http://schemas.microsoft.com/office/2006/metadata/properties" ma:root="true" ma:fieldsID="e14a72d52139edde8dc9e66f7ccbcb8d" ns2:_="">
    <xsd:import namespace="db775f0c-5305-488d-9489-7cc2864ad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775f0c-5305-488d-9489-7cc2864ada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96D1B7-307E-435C-8B6D-76A7D5302CFD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D330B31-0F93-48B5-8B46-A730038B0C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0E83A2-25BB-40EE-86B5-8DFC74649DEF}">
  <ds:schemaRefs>
    <ds:schemaRef ds:uri="db775f0c-5305-488d-9489-7cc2864adabb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760C0152-729C-424C-9BDC-2EB863A2B995}"/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1142</Words>
  <Application>Microsoft Office PowerPoint</Application>
  <PresentationFormat>Widescreen</PresentationFormat>
  <Paragraphs>302</Paragraphs>
  <Slides>23</Slides>
  <Notes>21</Notes>
  <HiddenSlides>0</HiddenSlides>
  <MMClips>0</MMClips>
  <ScaleCrop>false</ScaleCrop>
  <HeadingPairs>
    <vt:vector size="6" baseType="variant">
      <vt:variant>
        <vt:lpstr>Brukte skrifter</vt:lpstr>
      </vt:variant>
      <vt:variant>
        <vt:i4>13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23</vt:i4>
      </vt:variant>
    </vt:vector>
  </HeadingPairs>
  <TitlesOfParts>
    <vt:vector size="41" baseType="lpstr">
      <vt:lpstr>Aptos</vt:lpstr>
      <vt:lpstr>Aptos Display</vt:lpstr>
      <vt:lpstr>Arial</vt:lpstr>
      <vt:lpstr>Basis Grotesque</vt:lpstr>
      <vt:lpstr>Basis Grotesque Medium</vt:lpstr>
      <vt:lpstr>Basis Grotesque Pro</vt:lpstr>
      <vt:lpstr>Calibri</vt:lpstr>
      <vt:lpstr>Corbel</vt:lpstr>
      <vt:lpstr>Open Sans</vt:lpstr>
      <vt:lpstr>Open Sans Light</vt:lpstr>
      <vt:lpstr>Poppins</vt:lpstr>
      <vt:lpstr>Poppins SemiBold</vt:lpstr>
      <vt:lpstr>Suisse Works Bold</vt:lpstr>
      <vt:lpstr>1_Office-tema</vt:lpstr>
      <vt:lpstr>Nye veier lys</vt:lpstr>
      <vt:lpstr>1_Utan logo</vt:lpstr>
      <vt:lpstr>2_Office-tema</vt:lpstr>
      <vt:lpstr>Office-tema</vt:lpstr>
      <vt:lpstr> Oppstartsmøte arbeidsgrupper Asfalt; Kontrakt/miljø/rekruttering </vt:lpstr>
      <vt:lpstr> AGENDA:  * Velkommen og bakgrunn for møtet v/ Cecilie, LUP * Organisering av videre arbeid * Mandat for arbeidsgruppene * Kommunikasjonslinjer for å sørge for forankring av arbeidet * Fremdriftsplan  </vt:lpstr>
      <vt:lpstr>Målet med den nasjonale dialog om asfaltkontrakter 3.sept. 2025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RELASJONS- KONTRAKT</vt:lpstr>
      <vt:lpstr>Uttesting!  Praksisfelleskap  v/ Geir Karlsen SINTEF</vt:lpstr>
      <vt:lpstr>Uttesting!  Praksisfelleskap  v/ Geir Karlsen SINTEF</vt:lpstr>
      <vt:lpstr>MAL - mandat arbeidsgruppe:</vt:lpstr>
      <vt:lpstr>MAL - fremdriftsplan:</vt:lpstr>
      <vt:lpstr>Fremdriftsplan:</vt:lpstr>
      <vt:lpstr>Uttesting!  Praksisfelleskap  v/ Geir Karlsen SINTEF</vt:lpstr>
      <vt:lpstr>Uttesting!  Praksisfelleskap  v/ Geir Karlsen SINTEF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Ida Skaaret Laustsen</dc:creator>
  <cp:lastModifiedBy>Cecilie Møller Endresen</cp:lastModifiedBy>
  <cp:revision>1028</cp:revision>
  <cp:lastPrinted>2026-01-07T08:53:57Z</cp:lastPrinted>
  <dcterms:created xsi:type="dcterms:W3CDTF">2022-06-20T10:55:36Z</dcterms:created>
  <dcterms:modified xsi:type="dcterms:W3CDTF">2026-01-09T10:51:44Z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0x0101003BE7DF7673893B40BF8577E6E22086F8</vt:lpwstr>
  </property>
  <property fmtid="{D5CDD505-2E9C-101B-9397-08002B2CF9AE}" pid="3" name="MediaServiceImageTags">
    <vt:lpwstr/>
  </property>
  <property fmtid="{D5CDD505-2E9C-101B-9397-08002B2CF9AE}" pid="4" name="MSIP_Label_5cf16e47-2ef9-4232-918d-e60afd9f4a96_Enabled">
    <vt:lpwstr>true</vt:lpwstr>
  </property>
  <property fmtid="{D5CDD505-2E9C-101B-9397-08002B2CF9AE}" pid="5" name="MSIP_Label_5cf16e47-2ef9-4232-918d-e60afd9f4a96_SetDate">
    <vt:lpwstr>2025-10-30T14:28:46Z</vt:lpwstr>
  </property>
  <property fmtid="{D5CDD505-2E9C-101B-9397-08002B2CF9AE}" pid="6" name="MSIP_Label_5cf16e47-2ef9-4232-918d-e60afd9f4a96_Method">
    <vt:lpwstr>Privileged</vt:lpwstr>
  </property>
  <property fmtid="{D5CDD505-2E9C-101B-9397-08002B2CF9AE}" pid="7" name="MSIP_Label_5cf16e47-2ef9-4232-918d-e60afd9f4a96_Name">
    <vt:lpwstr>Intern</vt:lpwstr>
  </property>
  <property fmtid="{D5CDD505-2E9C-101B-9397-08002B2CF9AE}" pid="8" name="MSIP_Label_5cf16e47-2ef9-4232-918d-e60afd9f4a96_SiteId">
    <vt:lpwstr>38856954-ed55-49f7-8bdd-738ffbbfd390</vt:lpwstr>
  </property>
  <property fmtid="{D5CDD505-2E9C-101B-9397-08002B2CF9AE}" pid="9" name="MSIP_Label_5cf16e47-2ef9-4232-918d-e60afd9f4a96_ActionId">
    <vt:lpwstr>45a93b74-7e98-48cc-8d88-09eb9b45a672</vt:lpwstr>
  </property>
  <property fmtid="{D5CDD505-2E9C-101B-9397-08002B2CF9AE}" pid="10" name="MSIP_Label_5cf16e47-2ef9-4232-918d-e60afd9f4a96_ContentBits">
    <vt:lpwstr>0</vt:lpwstr>
  </property>
  <property fmtid="{D5CDD505-2E9C-101B-9397-08002B2CF9AE}" pid="11" name="MSIP_Label_5cf16e47-2ef9-4232-918d-e60afd9f4a96_Tag">
    <vt:lpwstr>10, 0, 1, 1</vt:lpwstr>
  </property>
</Properties>
</file>