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7"/>
  </p:notesMasterIdLst>
  <p:sldIdLst>
    <p:sldId id="2147483135" r:id="rId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AB6D90-F542-4E72-9339-81B09DF7A779}" v="14" dt="2025-05-22T15:31:47.3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ie Møller Endresen" userId="a9d0652d-1b8c-4910-ab48-dd08ae76edf4" providerId="ADAL" clId="{5FAB6D90-F542-4E72-9339-81B09DF7A779}"/>
    <pc:docChg chg="modSld">
      <pc:chgData name="Cecilie Møller Endresen" userId="a9d0652d-1b8c-4910-ab48-dd08ae76edf4" providerId="ADAL" clId="{5FAB6D90-F542-4E72-9339-81B09DF7A779}" dt="2025-05-22T15:31:47.371" v="13" actId="20577"/>
      <pc:docMkLst>
        <pc:docMk/>
      </pc:docMkLst>
      <pc:sldChg chg="modSp">
        <pc:chgData name="Cecilie Møller Endresen" userId="a9d0652d-1b8c-4910-ab48-dd08ae76edf4" providerId="ADAL" clId="{5FAB6D90-F542-4E72-9339-81B09DF7A779}" dt="2025-05-22T15:31:47.371" v="13" actId="20577"/>
        <pc:sldMkLst>
          <pc:docMk/>
          <pc:sldMk cId="1930001589" sldId="2147483135"/>
        </pc:sldMkLst>
        <pc:spChg chg="mod">
          <ac:chgData name="Cecilie Møller Endresen" userId="a9d0652d-1b8c-4910-ab48-dd08ae76edf4" providerId="ADAL" clId="{5FAB6D90-F542-4E72-9339-81B09DF7A779}" dt="2025-05-22T15:31:47.371" v="13" actId="20577"/>
          <ac:spMkLst>
            <pc:docMk/>
            <pc:sldMk cId="1930001589" sldId="2147483135"/>
            <ac:spMk id="52" creationId="{EE8F6991-A3AF-D171-BCA6-37B242CCDDF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00EB1-5CB5-407C-BAA2-C70D4680C0D9}" type="datetimeFigureOut">
              <a:rPr lang="nb-NO" smtClean="0"/>
              <a:t>14.10.2025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93D1B-2022-40F5-B60F-5D90E659B57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277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23358-97B0-73AB-AF96-F2DF75E79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76A5026C-3FFC-F835-251E-D4516BEF63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869ECA28-AEBE-FD95-22DB-2879A0D0A9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6D5D3B1-60CD-605A-7B07-F2563319A9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96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23E6F-CDBD-4A8F-A0C9-41459C88380F}" type="slidenum"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596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86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14. oktober 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796291" y="6171591"/>
            <a:ext cx="7443537" cy="306039"/>
          </a:xfrm>
        </p:spPr>
        <p:txBody>
          <a:bodyPr/>
          <a:lstStyle>
            <a:lvl1pPr>
              <a:defRPr sz="1500"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52" y="0"/>
            <a:ext cx="5840348" cy="68580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40C45241-FC65-9E61-5809-07B4690B77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6" y="529228"/>
            <a:ext cx="1740212" cy="54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1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847" y="570600"/>
            <a:ext cx="4932153" cy="62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17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495315" y="3463634"/>
            <a:ext cx="7201369" cy="1620203"/>
          </a:xfrm>
        </p:spPr>
        <p:txBody>
          <a:bodyPr anchor="t">
            <a:normAutofit/>
          </a:bodyPr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5312851" y="1908239"/>
            <a:ext cx="1566298" cy="1242156"/>
          </a:xfrm>
          <a:blipFill>
            <a:blip r:embed="rId2"/>
            <a:stretch>
              <a:fillRect/>
            </a:stretch>
          </a:blipFill>
        </p:spPr>
        <p:txBody>
          <a:bodyPr tIns="180000">
            <a:normAutofit/>
          </a:bodyPr>
          <a:lstStyle>
            <a:lvl1pPr marL="0" indent="0" algn="ctr">
              <a:buNone/>
              <a:defRPr sz="1200">
                <a:solidFill>
                  <a:schemeClr val="dk2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198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/m f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582" y="569963"/>
            <a:ext cx="4591418" cy="628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91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40274" y="439992"/>
            <a:ext cx="3960753" cy="113723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6092358" y="0"/>
            <a:ext cx="6099642" cy="6858000"/>
          </a:xfrm>
          <a:solidFill>
            <a:schemeClr val="bg2"/>
          </a:solidFill>
        </p:spPr>
        <p:txBody>
          <a:bodyPr tIns="3600000" anchor="t" anchorCtr="1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1440274" y="1890237"/>
            <a:ext cx="3960753" cy="360045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0934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123833" y="0"/>
            <a:ext cx="12315833" cy="6858000"/>
          </a:xfrm>
          <a:solidFill>
            <a:schemeClr val="bg2"/>
          </a:solidFill>
        </p:spPr>
        <p:txBody>
          <a:bodyPr tIns="3600000" anchor="t" anchorCtr="1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3019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40274" y="439992"/>
            <a:ext cx="9316771" cy="113723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440275" y="1890237"/>
            <a:ext cx="4500855" cy="36004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56190" y="1890237"/>
            <a:ext cx="4500855" cy="36004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4499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40274" y="1890237"/>
            <a:ext cx="4500855" cy="630079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latin typeface="Basis Grotesque Medium" panose="02000603030000020004" pitchFamily="50" charset="0"/>
              </a:defRPr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440274" y="2520315"/>
            <a:ext cx="4500855" cy="29703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56190" y="1890237"/>
            <a:ext cx="4500855" cy="630079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latin typeface="Basis Grotesque Medium" panose="02000603030000020004" pitchFamily="50" charset="0"/>
              </a:defRPr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256190" y="2520315"/>
            <a:ext cx="4500855" cy="29703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440274" y="439992"/>
            <a:ext cx="9316771" cy="113723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3936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4295658" y="5922741"/>
            <a:ext cx="3600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">
                <a:solidFill>
                  <a:schemeClr val="accent1"/>
                </a:solidFill>
              </a:rPr>
              <a:t>innovativeanskaffelser.no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FADD65-F585-4A49-0038-406FBEF73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773" y="2824344"/>
            <a:ext cx="3167555" cy="98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31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ning med ei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1CA49B-A46F-645B-DA28-1D7548EBC5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773" y="2824344"/>
            <a:ext cx="3167555" cy="986906"/>
          </a:xfrm>
          <a:prstGeom prst="rect">
            <a:avLst/>
          </a:prstGeom>
        </p:spPr>
      </p:pic>
      <p:sp>
        <p:nvSpPr>
          <p:cNvPr id="21" name="TekstSylinder 6">
            <a:extLst>
              <a:ext uri="{FF2B5EF4-FFF2-40B4-BE49-F238E27FC236}">
                <a16:creationId xmlns:a16="http://schemas.microsoft.com/office/drawing/2014/main" id="{3F531F7D-562B-1458-D1AD-7002BE94654F}"/>
              </a:ext>
            </a:extLst>
          </p:cNvPr>
          <p:cNvSpPr txBox="1"/>
          <p:nvPr userDrawn="1"/>
        </p:nvSpPr>
        <p:spPr>
          <a:xfrm>
            <a:off x="504096" y="6200630"/>
            <a:ext cx="3600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500">
                <a:solidFill>
                  <a:schemeClr val="accent1"/>
                </a:solidFill>
              </a:rPr>
              <a:t>innovativeanskaffelser.no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F702ABD6-3B41-4D76-2BA0-F8E79B072D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99125" y="6139992"/>
            <a:ext cx="2720714" cy="42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64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ning med grå ei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1CA49B-A46F-645B-DA28-1D7548EBC5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773" y="2824344"/>
            <a:ext cx="3167555" cy="986906"/>
          </a:xfrm>
          <a:prstGeom prst="rect">
            <a:avLst/>
          </a:prstGeom>
        </p:spPr>
      </p:pic>
      <p:sp>
        <p:nvSpPr>
          <p:cNvPr id="21" name="TekstSylinder 6">
            <a:extLst>
              <a:ext uri="{FF2B5EF4-FFF2-40B4-BE49-F238E27FC236}">
                <a16:creationId xmlns:a16="http://schemas.microsoft.com/office/drawing/2014/main" id="{3F531F7D-562B-1458-D1AD-7002BE94654F}"/>
              </a:ext>
            </a:extLst>
          </p:cNvPr>
          <p:cNvSpPr txBox="1"/>
          <p:nvPr userDrawn="1"/>
        </p:nvSpPr>
        <p:spPr>
          <a:xfrm>
            <a:off x="504096" y="6200630"/>
            <a:ext cx="3600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500">
                <a:solidFill>
                  <a:schemeClr val="accent1"/>
                </a:solidFill>
              </a:rPr>
              <a:t>innovativeanskaffelser.no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09303070-2DB5-CA8B-12C6-E87E52CE2D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67190" y="6098896"/>
            <a:ext cx="2720714" cy="42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1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1 med ei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14. oktober 2025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52" y="0"/>
            <a:ext cx="5840348" cy="68580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2CC2416-5854-EA78-A02F-730F17B23D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6" y="529228"/>
            <a:ext cx="1740212" cy="542193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1DBBA4BF-C061-0BC8-D5F8-10515599BB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02451" y="6093827"/>
            <a:ext cx="2720714" cy="42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60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362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07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1 med grå ei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14. oktober 2025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52" y="0"/>
            <a:ext cx="5840348" cy="68580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2CC2416-5854-EA78-A02F-730F17B23D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6" y="529228"/>
            <a:ext cx="1740212" cy="542193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E87D29A5-8A01-4425-3AA3-A31F25BE8B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02451" y="6093827"/>
            <a:ext cx="2720714" cy="42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71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14. oktober 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796291" y="6171591"/>
            <a:ext cx="7443537" cy="306039"/>
          </a:xfrm>
        </p:spPr>
        <p:txBody>
          <a:bodyPr/>
          <a:lstStyle>
            <a:lvl1pPr>
              <a:defRPr sz="1500"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748" y="0"/>
            <a:ext cx="5834252" cy="68580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17F57EA-B6EF-B82D-5489-B226849D1F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6" y="529228"/>
            <a:ext cx="1740212" cy="54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23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14. oktober 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796291" y="6171591"/>
            <a:ext cx="7443537" cy="306039"/>
          </a:xfrm>
        </p:spPr>
        <p:txBody>
          <a:bodyPr/>
          <a:lstStyle>
            <a:lvl1pPr>
              <a:defRPr sz="1500"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469" y="0"/>
            <a:ext cx="6547531" cy="68580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6DC816F8-A972-D983-5603-6464429CDE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6" y="529228"/>
            <a:ext cx="1740212" cy="54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02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/m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media 8"/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180000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Velg boksen og sett inn video fra menyen </a:t>
            </a:r>
            <a:br>
              <a:rPr lang="nb-NO"/>
            </a:br>
            <a:r>
              <a:rPr lang="nb-NO"/>
              <a:t>«sett inn/</a:t>
            </a:r>
            <a:r>
              <a:rPr lang="nb-NO" err="1"/>
              <a:t>insert</a:t>
            </a:r>
            <a:r>
              <a:rPr lang="nb-NO"/>
              <a:t>» - «Video»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14. oktober 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796291" y="6171591"/>
            <a:ext cx="7443537" cy="306039"/>
          </a:xfrm>
        </p:spPr>
        <p:txBody>
          <a:bodyPr/>
          <a:lstStyle>
            <a:lvl1pPr>
              <a:defRPr sz="1500"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800794A-5139-3C66-E38D-C2B62BAEF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6" y="529228"/>
            <a:ext cx="1740212" cy="54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0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video med ei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media 8"/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180000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Velg boksen og sett inn video fra menyen </a:t>
            </a:r>
            <a:br>
              <a:rPr lang="nb-NO"/>
            </a:br>
            <a:r>
              <a:rPr lang="nb-NO"/>
              <a:t>«sett inn/</a:t>
            </a:r>
            <a:r>
              <a:rPr lang="nb-NO" err="1"/>
              <a:t>insert</a:t>
            </a:r>
            <a:r>
              <a:rPr lang="nb-NO"/>
              <a:t>» - «Video»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14. oktober 2025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8105A3F-4C09-4062-586E-2A8D39182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6" y="529228"/>
            <a:ext cx="1740212" cy="542193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32E20616-5DFD-978F-90F0-E34F360A24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02451" y="6114375"/>
            <a:ext cx="2720714" cy="42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21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video med grå ei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media 8"/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180000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Velg boksen og sett inn video fra menyen </a:t>
            </a:r>
            <a:br>
              <a:rPr lang="nb-NO"/>
            </a:br>
            <a:r>
              <a:rPr lang="nb-NO"/>
              <a:t>«sett inn/</a:t>
            </a:r>
            <a:r>
              <a:rPr lang="nb-NO" err="1"/>
              <a:t>insert</a:t>
            </a:r>
            <a:r>
              <a:rPr lang="nb-NO"/>
              <a:t>» - «Video»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14. oktober 2025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8105A3F-4C09-4062-586E-2A8D39182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6" y="529228"/>
            <a:ext cx="1740212" cy="542193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39A518F4-DA8E-9FCC-AB2A-6D1C98BD12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02451" y="6093827"/>
            <a:ext cx="2720714" cy="42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45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iv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960753" y="2231518"/>
            <a:ext cx="6481232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60753" y="4247770"/>
            <a:ext cx="6481232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dk1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14. oktober 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796291" y="6171591"/>
            <a:ext cx="7443537" cy="306039"/>
          </a:xfrm>
        </p:spPr>
        <p:txBody>
          <a:bodyPr/>
          <a:lstStyle>
            <a:lvl1pPr>
              <a:defRPr sz="1500"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371" y="570600"/>
            <a:ext cx="9163629" cy="62874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D13BC05-0A7F-AC13-024C-BD181D6499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6" y="3429000"/>
            <a:ext cx="1740212" cy="54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8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440275" y="439992"/>
            <a:ext cx="5581061" cy="113723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 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40274" y="1890237"/>
            <a:ext cx="5581061" cy="36004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04096" y="6210777"/>
            <a:ext cx="1620308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03A2DB4E-71D0-4E8F-98FA-0209E05823F3}" type="datetime4">
              <a:rPr lang="nb-NO" smtClean="0"/>
              <a:t>14. oktober 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74233" y="6210777"/>
            <a:ext cx="7443537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44988" y="6210777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580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sldNum="0" hdr="0" ftr="0"/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4000" indent="-234000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68000" indent="-234000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02000" indent="-234000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36000" indent="-234000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70000" indent="-234000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2FD1F-333E-88C6-B2A4-71F0975A0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5">
            <a:extLst>
              <a:ext uri="{FF2B5EF4-FFF2-40B4-BE49-F238E27FC236}">
                <a16:creationId xmlns:a16="http://schemas.microsoft.com/office/drawing/2014/main" id="{3BA32FE3-273C-A5A2-E8E0-4D8FB00E067E}"/>
              </a:ext>
            </a:extLst>
          </p:cNvPr>
          <p:cNvSpPr txBox="1">
            <a:spLocks/>
          </p:cNvSpPr>
          <p:nvPr/>
        </p:nvSpPr>
        <p:spPr>
          <a:xfrm>
            <a:off x="142371" y="758963"/>
            <a:ext cx="8124983" cy="1483987"/>
          </a:xfrm>
          <a:prstGeom prst="rect">
            <a:avLst/>
          </a:prstGeom>
        </p:spPr>
        <p:txBody>
          <a:bodyPr lIns="91440" tIns="45720" rIns="91440" bIns="45720" anchor="t">
            <a:normAutofit fontScale="85000" lnSpcReduction="20000"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3200" b="0" i="0" u="none" strike="noStrike" kern="1200" cap="none" spc="0" normalizeH="0" baseline="0" noProof="0" dirty="0">
              <a:ln>
                <a:noFill/>
              </a:ln>
              <a:solidFill>
                <a:srgbClr val="7C17FF"/>
              </a:solidFill>
              <a:effectLst/>
              <a:uLnTx/>
              <a:uFillTx/>
              <a:latin typeface="Suisse Works Bold"/>
              <a:ea typeface="+mj-ea"/>
              <a:cs typeface="+mj-cs"/>
            </a:endParaRP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3200" b="0" i="0" u="none" strike="noStrike" kern="1200" cap="none" spc="0" normalizeH="0" baseline="0" noProof="0" dirty="0">
              <a:ln>
                <a:noFill/>
              </a:ln>
              <a:solidFill>
                <a:srgbClr val="7C17FF"/>
              </a:solidFill>
              <a:effectLst/>
              <a:uLnTx/>
              <a:uFillTx/>
              <a:latin typeface="Suisse Works Bold"/>
              <a:ea typeface="+mj-ea"/>
              <a:cs typeface="+mj-cs"/>
            </a:endParaRP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100" b="0" i="0" u="none" strike="noStrike" kern="1200" cap="none" spc="0" normalizeH="0" baseline="0" noProof="0" dirty="0">
              <a:ln>
                <a:noFill/>
              </a:ln>
              <a:solidFill>
                <a:srgbClr val="7C17FF"/>
              </a:solidFill>
              <a:effectLst/>
              <a:uLnTx/>
              <a:uFillTx/>
              <a:latin typeface="Suisse Works Bold"/>
              <a:ea typeface="+mj-ea"/>
              <a:cs typeface="+mj-cs"/>
            </a:endParaRP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100" b="0" i="0" u="none" strike="noStrike" kern="1200" cap="none" spc="0" normalizeH="0" baseline="0" noProof="0" dirty="0">
                <a:ln>
                  <a:noFill/>
                </a:ln>
                <a:solidFill>
                  <a:srgbClr val="7C17FF"/>
                </a:solidFill>
                <a:effectLst/>
                <a:uLnTx/>
                <a:uFillTx/>
                <a:latin typeface="Suisse Works Bold"/>
                <a:ea typeface="+mj-ea"/>
                <a:cs typeface="+mj-cs"/>
              </a:rPr>
              <a:t>Sammen om store busskontrakter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A201DFC-F575-656F-1751-3CAF3F947067}"/>
              </a:ext>
            </a:extLst>
          </p:cNvPr>
          <p:cNvSpPr txBox="1"/>
          <p:nvPr/>
        </p:nvSpPr>
        <p:spPr>
          <a:xfrm>
            <a:off x="5762456" y="4597597"/>
            <a:ext cx="15555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 Medium" panose="02000603030000020004" pitchFamily="50" charset="0"/>
                <a:ea typeface="+mn-ea"/>
                <a:cs typeface="+mn-cs"/>
              </a:rPr>
              <a:t>Etablere en arbeidsgruppe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 Medium" panose="02000603030000020004" pitchFamily="50" charset="0"/>
                <a:ea typeface="+mn-ea"/>
                <a:cs typeface="+mn-cs"/>
              </a:rPr>
              <a:t>m/prosjektleder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Basis Grotesque Medium" panose="02000603030000020004" pitchFamily="50" charset="0"/>
              <a:ea typeface="+mn-ea"/>
              <a:cs typeface="+mn-cs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 Medium" panose="02000603030000020004" pitchFamily="50" charset="0"/>
                <a:ea typeface="+mn-ea"/>
                <a:cs typeface="+mn-cs"/>
              </a:rPr>
              <a:t>Utarbeide</a:t>
            </a:r>
            <a:r>
              <a:rPr kumimoji="0" lang="nb-NO" sz="11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 Medium" panose="02000603030000020004" pitchFamily="50" charset="0"/>
                <a:ea typeface="+mn-ea"/>
                <a:cs typeface="+mn-cs"/>
              </a:rPr>
              <a:t> MANDAT </a:t>
            </a: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 Medium" panose="02000603030000020004" pitchFamily="50" charset="0"/>
                <a:ea typeface="+mn-ea"/>
                <a:cs typeface="+mn-cs"/>
              </a:rPr>
              <a:t>for videre arbeid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Basis Grotesque Medium" panose="02000603030000020004" pitchFamily="50" charset="0"/>
              <a:ea typeface="+mn-ea"/>
              <a:cs typeface="+mn-cs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 Medium" panose="02000603030000020004" pitchFamily="50" charset="0"/>
                <a:ea typeface="+mn-ea"/>
                <a:cs typeface="+mn-cs"/>
              </a:rPr>
              <a:t>Plan for org. av arbeidet og  info./kom. underveis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FD5E6ED-6A77-5A0C-2A32-839477F41508}"/>
              </a:ext>
            </a:extLst>
          </p:cNvPr>
          <p:cNvSpPr txBox="1"/>
          <p:nvPr/>
        </p:nvSpPr>
        <p:spPr>
          <a:xfrm>
            <a:off x="2573666" y="4659366"/>
            <a:ext cx="18539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 Medium" panose="02000603030000020004" pitchFamily="50" charset="0"/>
                <a:ea typeface="+mn-ea"/>
                <a:cs typeface="+mn-cs"/>
              </a:rPr>
              <a:t>A</a:t>
            </a:r>
            <a:r>
              <a:rPr kumimoji="0" lang="nb-NO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 Medium" panose="02000603030000020004" pitchFamily="50" charset="0"/>
                <a:ea typeface="+mn-ea"/>
                <a:cs typeface="+mn-cs"/>
              </a:rPr>
              <a:t>vsjekk</a:t>
            </a:r>
            <a: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 Medium" panose="02000603030000020004" pitchFamily="50" charset="0"/>
                <a:ea typeface="+mn-ea"/>
                <a:cs typeface="+mn-cs"/>
              </a:rPr>
              <a:t>/forankring med alle behovseiere om e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 Medium" panose="02000603030000020004" pitchFamily="50" charset="0"/>
                <a:ea typeface="+mn-ea"/>
                <a:cs typeface="+mn-cs"/>
              </a:rPr>
              <a:t>nighet om fokus på standardisering store busskontrakter?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Basis Grotesque Medium" panose="02000603030000020004" pitchFamily="50" charset="0"/>
              <a:ea typeface="+mn-ea"/>
              <a:cs typeface="+mn-cs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Basis Grotesque Medium" panose="02000603030000020004" pitchFamily="50" charset="0"/>
              <a:ea typeface="+mn-ea"/>
              <a:cs typeface="+mn-cs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 Medium" panose="02000603030000020004" pitchFamily="50" charset="0"/>
                <a:ea typeface="+mn-ea"/>
                <a:cs typeface="+mn-cs"/>
              </a:rPr>
              <a:t>Om svaret er JA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Basis Grotesque Medium" panose="02000603030000020004" pitchFamily="50" charset="0"/>
              <a:ea typeface="+mn-ea"/>
              <a:cs typeface="+mn-cs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Basis Grotesque Medium" panose="02000603030000020004" pitchFamily="50" charset="0"/>
              <a:ea typeface="+mn-ea"/>
              <a:cs typeface="+mn-cs"/>
            </a:endParaRP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08476B8E-A440-F5AF-3FAB-FB192847DB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61"/>
          <a:stretch/>
        </p:blipFill>
        <p:spPr>
          <a:xfrm>
            <a:off x="99452" y="3223331"/>
            <a:ext cx="2521284" cy="1323423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D6AA14BF-46FF-3DBB-FEB5-73E76BAA08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2" r="61212"/>
          <a:stretch/>
        </p:blipFill>
        <p:spPr>
          <a:xfrm>
            <a:off x="2548725" y="3231496"/>
            <a:ext cx="1563759" cy="1305532"/>
          </a:xfrm>
          <a:prstGeom prst="rect">
            <a:avLst/>
          </a:prstGeom>
        </p:spPr>
      </p:pic>
      <p:sp>
        <p:nvSpPr>
          <p:cNvPr id="28" name="TekstSylinder 27">
            <a:extLst>
              <a:ext uri="{FF2B5EF4-FFF2-40B4-BE49-F238E27FC236}">
                <a16:creationId xmlns:a16="http://schemas.microsoft.com/office/drawing/2014/main" id="{49D7D8C8-C457-96B6-252F-05F6314F212D}"/>
              </a:ext>
            </a:extLst>
          </p:cNvPr>
          <p:cNvSpPr txBox="1"/>
          <p:nvPr/>
        </p:nvSpPr>
        <p:spPr>
          <a:xfrm>
            <a:off x="9177583" y="4546709"/>
            <a:ext cx="1185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 Medium" panose="02000603030000020004" pitchFamily="50" charset="0"/>
                <a:ea typeface="+mn-ea"/>
                <a:cs typeface="+mn-cs"/>
              </a:rPr>
              <a:t>FOREDLE og bearbeide </a:t>
            </a: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 Medium" panose="02000603030000020004" pitchFamily="50" charset="0"/>
                <a:ea typeface="+mn-ea"/>
                <a:cs typeface="+mn-cs"/>
              </a:rPr>
              <a:t>info. fra markedet ++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75A4E346-8318-8E12-8079-56D660B12987}"/>
              </a:ext>
            </a:extLst>
          </p:cNvPr>
          <p:cNvSpPr txBox="1"/>
          <p:nvPr/>
        </p:nvSpPr>
        <p:spPr>
          <a:xfrm>
            <a:off x="10594445" y="4800155"/>
            <a:ext cx="121275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 Medium" panose="02000603030000020004" pitchFamily="50" charset="0"/>
                <a:ea typeface="+mn-ea"/>
                <a:cs typeface="+mn-cs"/>
              </a:rPr>
              <a:t>Benytte kravene i egne anskaffelser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Basis Grotesque Medium" panose="02000603030000020004" pitchFamily="50" charset="0"/>
              <a:ea typeface="+mn-ea"/>
              <a:cs typeface="+mn-cs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 Medium" panose="02000603030000020004" pitchFamily="50" charset="0"/>
                <a:ea typeface="+mn-ea"/>
                <a:cs typeface="+mn-cs"/>
              </a:rPr>
              <a:t>Hver og en behovseier; når det er aktuelt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D3EE6DF4-3A11-AD78-905E-830D3AF2910D}"/>
              </a:ext>
            </a:extLst>
          </p:cNvPr>
          <p:cNvSpPr txBox="1"/>
          <p:nvPr/>
        </p:nvSpPr>
        <p:spPr>
          <a:xfrm>
            <a:off x="7517741" y="4633695"/>
            <a:ext cx="1399753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 Medium" panose="02000603030000020004" pitchFamily="50" charset="0"/>
                <a:ea typeface="+mn-ea"/>
                <a:cs typeface="+mn-cs"/>
              </a:rPr>
              <a:t>Utarbeider f</a:t>
            </a:r>
            <a:r>
              <a:rPr kumimoji="0" lang="nb-NO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 Medium" panose="02000603030000020004" pitchFamily="50" charset="0"/>
                <a:ea typeface="+mn-ea"/>
                <a:cs typeface="+mn-cs"/>
              </a:rPr>
              <a:t>erdig</a:t>
            </a:r>
            <a: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 Medium" panose="02000603030000020004" pitchFamily="50" charset="0"/>
                <a:ea typeface="+mn-ea"/>
                <a:cs typeface="+mn-cs"/>
              </a:rPr>
              <a:t> versjon 1.0 standard </a:t>
            </a:r>
            <a:r>
              <a:rPr kumimoji="0" lang="nb-NO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 Medium" panose="02000603030000020004" pitchFamily="50" charset="0"/>
                <a:ea typeface="+mn-ea"/>
                <a:cs typeface="+mn-cs"/>
              </a:rPr>
              <a:t>kravspek</a:t>
            </a:r>
            <a: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 Medium" panose="02000603030000020004" pitchFamily="50" charset="0"/>
                <a:ea typeface="+mn-ea"/>
                <a:cs typeface="+mn-cs"/>
              </a:rPr>
              <a:t>. busskontrakt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Basis Grotesque Medium" panose="02000603030000020004" pitchFamily="50" charset="0"/>
              <a:ea typeface="+mn-ea"/>
              <a:cs typeface="+mn-cs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Basis Grotesque Medium" panose="02000603030000020004" pitchFamily="50" charset="0"/>
              <a:ea typeface="+mn-ea"/>
              <a:cs typeface="+mn-cs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 Medium" panose="02000603030000020004" pitchFamily="50" charset="0"/>
                <a:ea typeface="+mn-ea"/>
                <a:cs typeface="+mn-cs"/>
              </a:rPr>
              <a:t>Avsjekk</a:t>
            </a:r>
            <a: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 Medium" panose="02000603030000020004" pitchFamily="50" charset="0"/>
                <a:ea typeface="+mn-ea"/>
                <a:cs typeface="+mn-cs"/>
              </a:rPr>
              <a:t>; DIALOG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 Medium"/>
                <a:ea typeface="+mn-ea"/>
                <a:cs typeface="+mn-cs"/>
              </a:rPr>
              <a:t>med markedet</a:t>
            </a:r>
            <a:endParaRPr kumimoji="0" lang="nb-NO" sz="1000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Basis Grotesque Medium" panose="02000603030000020004" pitchFamily="50" charset="0"/>
              <a:ea typeface="+mn-ea"/>
              <a:cs typeface="+mn-cs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asis Grotesque Medium" panose="02000603030000020004" pitchFamily="50" charset="0"/>
              <a:ea typeface="+mn-ea"/>
              <a:cs typeface="+mn-cs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7EEC62F9-F517-2936-3460-7367516F6F1D}"/>
              </a:ext>
            </a:extLst>
          </p:cNvPr>
          <p:cNvSpPr txBox="1"/>
          <p:nvPr/>
        </p:nvSpPr>
        <p:spPr>
          <a:xfrm>
            <a:off x="1364462" y="4640607"/>
            <a:ext cx="1307915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 Medium" panose="02000603030000020004" pitchFamily="50" charset="0"/>
                <a:ea typeface="+mn-ea"/>
                <a:cs typeface="+mn-cs"/>
              </a:rPr>
              <a:t>Oppsummering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 Medium" panose="02000603030000020004" pitchFamily="50" charset="0"/>
                <a:ea typeface="+mn-ea"/>
                <a:cs typeface="+mn-cs"/>
              </a:rPr>
              <a:t>WS BEHOV  </a:t>
            </a: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 Medium" panose="02000603030000020004" pitchFamily="50" charset="0"/>
                <a:ea typeface="+mn-ea"/>
                <a:cs typeface="+mn-cs"/>
              </a:rPr>
              <a:t>sendes ut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 Medium" panose="02000603030000020004" pitchFamily="50" charset="0"/>
                <a:ea typeface="+mn-ea"/>
                <a:cs typeface="+mn-cs"/>
              </a:rPr>
              <a:t>mai 2025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7986F8A-06A3-0928-14F6-0C932105B4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344" b="54524"/>
          <a:stretch/>
        </p:blipFill>
        <p:spPr>
          <a:xfrm>
            <a:off x="2210158" y="348965"/>
            <a:ext cx="2792319" cy="888752"/>
          </a:xfrm>
          <a:prstGeom prst="rect">
            <a:avLst/>
          </a:prstGeom>
        </p:spPr>
      </p:pic>
      <p:sp>
        <p:nvSpPr>
          <p:cNvPr id="41" name="Ellipse 40">
            <a:extLst>
              <a:ext uri="{FF2B5EF4-FFF2-40B4-BE49-F238E27FC236}">
                <a16:creationId xmlns:a16="http://schemas.microsoft.com/office/drawing/2014/main" id="{3A135E64-618B-E217-9EBC-5C20BAEC5034}"/>
              </a:ext>
            </a:extLst>
          </p:cNvPr>
          <p:cNvSpPr/>
          <p:nvPr/>
        </p:nvSpPr>
        <p:spPr>
          <a:xfrm>
            <a:off x="37385" y="3333386"/>
            <a:ext cx="1440065" cy="1213323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is Grotesque"/>
              <a:ea typeface="+mn-ea"/>
              <a:cs typeface="+mn-cs"/>
            </a:endParaRPr>
          </a:p>
        </p:txBody>
      </p:sp>
      <p:pic>
        <p:nvPicPr>
          <p:cNvPr id="6" name="Bilde 5" descr="Et bilde som inneholder tekst, Font, logo, Grafikk&#10;&#10;KI-generert innhold kan være feil.">
            <a:extLst>
              <a:ext uri="{FF2B5EF4-FFF2-40B4-BE49-F238E27FC236}">
                <a16:creationId xmlns:a16="http://schemas.microsoft.com/office/drawing/2014/main" id="{67765E64-8079-9489-42BA-1A8ED9117A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264" y="103038"/>
            <a:ext cx="1143000" cy="11715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6A0B67A-682D-AA0C-86C6-00ADD8638DB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7993" r="26305"/>
          <a:stretch/>
        </p:blipFill>
        <p:spPr>
          <a:xfrm>
            <a:off x="9829743" y="129970"/>
            <a:ext cx="2054608" cy="2068138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4A592F51-D0B4-02C2-00FF-EF98621B17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2" r="61212"/>
          <a:stretch/>
        </p:blipFill>
        <p:spPr>
          <a:xfrm>
            <a:off x="4112484" y="3231495"/>
            <a:ext cx="1563759" cy="1305532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1951A7EB-43C4-6857-FA6E-F8975B378C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2" r="61212"/>
          <a:stretch/>
        </p:blipFill>
        <p:spPr>
          <a:xfrm>
            <a:off x="5647671" y="3229109"/>
            <a:ext cx="1563759" cy="1305532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1B612CB6-52B4-0C55-C866-C4270CC283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2" r="61212"/>
          <a:stretch/>
        </p:blipFill>
        <p:spPr>
          <a:xfrm>
            <a:off x="7207509" y="3224983"/>
            <a:ext cx="1563759" cy="1305532"/>
          </a:xfrm>
          <a:prstGeom prst="rect">
            <a:avLst/>
          </a:prstGeom>
        </p:spPr>
      </p:pic>
      <p:pic>
        <p:nvPicPr>
          <p:cNvPr id="39" name="Bilde 38">
            <a:extLst>
              <a:ext uri="{FF2B5EF4-FFF2-40B4-BE49-F238E27FC236}">
                <a16:creationId xmlns:a16="http://schemas.microsoft.com/office/drawing/2014/main" id="{0DA3ECE2-1A65-EEC2-F630-793857EE5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2" r="61212"/>
          <a:stretch/>
        </p:blipFill>
        <p:spPr>
          <a:xfrm>
            <a:off x="8748638" y="3224894"/>
            <a:ext cx="1563759" cy="1305532"/>
          </a:xfrm>
          <a:prstGeom prst="rect">
            <a:avLst/>
          </a:prstGeom>
        </p:spPr>
      </p:pic>
      <p:sp>
        <p:nvSpPr>
          <p:cNvPr id="49" name="TekstSylinder 48">
            <a:extLst>
              <a:ext uri="{FF2B5EF4-FFF2-40B4-BE49-F238E27FC236}">
                <a16:creationId xmlns:a16="http://schemas.microsoft.com/office/drawing/2014/main" id="{CEC35F14-621E-A615-8CC7-D9C1AB9A3AC9}"/>
              </a:ext>
            </a:extLst>
          </p:cNvPr>
          <p:cNvSpPr txBox="1"/>
          <p:nvPr/>
        </p:nvSpPr>
        <p:spPr>
          <a:xfrm>
            <a:off x="9109264" y="5774793"/>
            <a:ext cx="1498801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 Medium" panose="02000603030000020004" pitchFamily="50" charset="0"/>
                <a:ea typeface="+mn-ea"/>
                <a:cs typeface="+mn-cs"/>
              </a:rPr>
              <a:t>UTKAST versjon 2.0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Basis Grotesque Medium" panose="02000603030000020004" pitchFamily="50" charset="0"/>
              <a:ea typeface="+mn-ea"/>
              <a:cs typeface="+mn-cs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 Medium" panose="02000603030000020004" pitchFamily="50" charset="0"/>
                <a:ea typeface="+mn-ea"/>
                <a:cs typeface="+mn-cs"/>
              </a:rPr>
              <a:t>Justeres og forankres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 Medium" panose="02000603030000020004" pitchFamily="50" charset="0"/>
                <a:ea typeface="+mn-ea"/>
                <a:cs typeface="+mn-cs"/>
              </a:rPr>
              <a:t>med alle behovseiere</a:t>
            </a:r>
          </a:p>
        </p:txBody>
      </p:sp>
      <p:pic>
        <p:nvPicPr>
          <p:cNvPr id="50" name="Bilde 49">
            <a:extLst>
              <a:ext uri="{FF2B5EF4-FFF2-40B4-BE49-F238E27FC236}">
                <a16:creationId xmlns:a16="http://schemas.microsoft.com/office/drawing/2014/main" id="{A6C3AA97-D0DF-D8BE-6B03-731161C159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2" r="61212"/>
          <a:stretch/>
        </p:blipFill>
        <p:spPr>
          <a:xfrm>
            <a:off x="10285846" y="3223331"/>
            <a:ext cx="1563759" cy="1305532"/>
          </a:xfrm>
          <a:prstGeom prst="rect">
            <a:avLst/>
          </a:prstGeom>
        </p:spPr>
      </p:pic>
      <p:cxnSp>
        <p:nvCxnSpPr>
          <p:cNvPr id="51" name="Rett pilkobling 50">
            <a:extLst>
              <a:ext uri="{FF2B5EF4-FFF2-40B4-BE49-F238E27FC236}">
                <a16:creationId xmlns:a16="http://schemas.microsoft.com/office/drawing/2014/main" id="{641EF614-CFF9-C523-D89C-4022809F496F}"/>
              </a:ext>
            </a:extLst>
          </p:cNvPr>
          <p:cNvCxnSpPr>
            <a:cxnSpLocks/>
          </p:cNvCxnSpPr>
          <p:nvPr/>
        </p:nvCxnSpPr>
        <p:spPr>
          <a:xfrm>
            <a:off x="9584690" y="5324892"/>
            <a:ext cx="0" cy="416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kstSylinder 51">
            <a:extLst>
              <a:ext uri="{FF2B5EF4-FFF2-40B4-BE49-F238E27FC236}">
                <a16:creationId xmlns:a16="http://schemas.microsoft.com/office/drawing/2014/main" id="{EE8F6991-A3AF-D171-BCA6-37B242CCDDFE}"/>
              </a:ext>
            </a:extLst>
          </p:cNvPr>
          <p:cNvSpPr txBox="1"/>
          <p:nvPr/>
        </p:nvSpPr>
        <p:spPr>
          <a:xfrm>
            <a:off x="4263653" y="4640751"/>
            <a:ext cx="1498803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 Medium" panose="02000603030000020004" pitchFamily="50" charset="0"/>
                <a:ea typeface="+mn-ea"/>
                <a:cs typeface="+mn-cs"/>
              </a:rPr>
              <a:t>Evt. en enkel </a:t>
            </a:r>
            <a:r>
              <a:rPr kumimoji="0" lang="nb-NO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 Medium" panose="02000603030000020004" pitchFamily="50" charset="0"/>
                <a:ea typeface="+mn-ea"/>
                <a:cs typeface="+mn-cs"/>
              </a:rPr>
              <a:t>avsjekk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 Medium" panose="02000603030000020004" pitchFamily="50" charset="0"/>
                <a:ea typeface="+mn-ea"/>
                <a:cs typeface="+mn-cs"/>
              </a:rPr>
              <a:t>/dialog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 Medium" panose="02000603030000020004" pitchFamily="50" charset="0"/>
                <a:ea typeface="+mn-ea"/>
                <a:cs typeface="+mn-cs"/>
              </a:rPr>
              <a:t>m/markedet i forkant av arbeidet?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Basis Grotesque Medium" panose="02000603030000020004" pitchFamily="50" charset="0"/>
              <a:ea typeface="+mn-ea"/>
              <a:cs typeface="+mn-cs"/>
            </a:endParaRP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E2BD6A1F-BC8A-47F8-954B-D76ABD66690A}"/>
              </a:ext>
            </a:extLst>
          </p:cNvPr>
          <p:cNvSpPr/>
          <p:nvPr/>
        </p:nvSpPr>
        <p:spPr>
          <a:xfrm>
            <a:off x="10408037" y="4653164"/>
            <a:ext cx="1485204" cy="156648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is Grotesque"/>
              <a:ea typeface="+mn-ea"/>
              <a:cs typeface="+mn-cs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18EF4962-8F39-D9D8-38E1-D1C0350E44E2}"/>
              </a:ext>
            </a:extLst>
          </p:cNvPr>
          <p:cNvSpPr txBox="1"/>
          <p:nvPr/>
        </p:nvSpPr>
        <p:spPr>
          <a:xfrm>
            <a:off x="142371" y="3555326"/>
            <a:ext cx="1307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 Medium" panose="02000603030000020004" pitchFamily="50" charset="0"/>
                <a:ea typeface="+mn-ea"/>
                <a:cs typeface="+mn-cs"/>
              </a:rPr>
              <a:t>Oppstartsmøte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 Medium" panose="02000603030000020004" pitchFamily="50" charset="0"/>
                <a:ea typeface="+mn-ea"/>
                <a:cs typeface="+mn-cs"/>
              </a:rPr>
              <a:t>/ WS BEHOV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 Medium" panose="02000603030000020004" pitchFamily="50" charset="0"/>
                <a:ea typeface="+mn-ea"/>
                <a:cs typeface="+mn-cs"/>
              </a:rPr>
              <a:t>Mob.kontrakter</a:t>
            </a:r>
            <a:endParaRPr kumimoji="0" lang="nb-NO" sz="1100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Basis Grotesque Medium" panose="02000603030000020004" pitchFamily="50" charset="0"/>
              <a:ea typeface="+mn-ea"/>
              <a:cs typeface="+mn-cs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 Medium" panose="02000603030000020004" pitchFamily="50" charset="0"/>
                <a:ea typeface="+mn-ea"/>
                <a:cs typeface="+mn-cs"/>
              </a:rPr>
              <a:t>25.mars 2025</a:t>
            </a:r>
          </a:p>
        </p:txBody>
      </p:sp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00F289A7-172F-5A28-0937-608F8B82819C}"/>
              </a:ext>
            </a:extLst>
          </p:cNvPr>
          <p:cNvCxnSpPr>
            <a:cxnSpLocks/>
          </p:cNvCxnSpPr>
          <p:nvPr/>
        </p:nvCxnSpPr>
        <p:spPr>
          <a:xfrm>
            <a:off x="3815769" y="5879149"/>
            <a:ext cx="18319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pilkobling 18">
            <a:extLst>
              <a:ext uri="{FF2B5EF4-FFF2-40B4-BE49-F238E27FC236}">
                <a16:creationId xmlns:a16="http://schemas.microsoft.com/office/drawing/2014/main" id="{EB8D7A0E-9877-E341-6D01-87FE7E9B4EB8}"/>
              </a:ext>
            </a:extLst>
          </p:cNvPr>
          <p:cNvCxnSpPr>
            <a:cxnSpLocks/>
          </p:cNvCxnSpPr>
          <p:nvPr/>
        </p:nvCxnSpPr>
        <p:spPr>
          <a:xfrm>
            <a:off x="8013905" y="5316150"/>
            <a:ext cx="0" cy="280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00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8" grpId="0"/>
      <p:bldP spid="29" grpId="0"/>
      <p:bldP spid="12" grpId="0"/>
      <p:bldP spid="18" grpId="0"/>
      <p:bldP spid="49" grpId="0"/>
      <p:bldP spid="52" grpId="0"/>
      <p:bldP spid="55" grpId="0" animBg="1"/>
    </p:bldLst>
  </p:timing>
</p:sld>
</file>

<file path=ppt/theme/theme1.xml><?xml version="1.0" encoding="utf-8"?>
<a:theme xmlns:a="http://schemas.openxmlformats.org/drawingml/2006/main" name="1_Office-tema">
  <a:themeElements>
    <a:clrScheme name="Innovative anskaffelser">
      <a:dk1>
        <a:sysClr val="windowText" lastClr="000000"/>
      </a:dk1>
      <a:lt1>
        <a:sysClr val="window" lastClr="FFFFFF"/>
      </a:lt1>
      <a:dk2>
        <a:srgbClr val="444444"/>
      </a:dk2>
      <a:lt2>
        <a:srgbClr val="E7E6E6"/>
      </a:lt2>
      <a:accent1>
        <a:srgbClr val="7C17FF"/>
      </a:accent1>
      <a:accent2>
        <a:srgbClr val="444444"/>
      </a:accent2>
      <a:accent3>
        <a:srgbClr val="878787"/>
      </a:accent3>
      <a:accent4>
        <a:srgbClr val="939598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novasjon anskaffelser">
      <a:majorFont>
        <a:latin typeface="Suisse Works Bold"/>
        <a:ea typeface=""/>
        <a:cs typeface=""/>
      </a:majorFont>
      <a:minorFont>
        <a:latin typeface="Basis Grotesq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Innovative Anskaffelser mal" id="{2250C68A-0255-46DE-96B0-CC9CBB21620E}" vid="{EC22CCC2-1980-4C07-8AFB-C80520C24C2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9119b49b-2cc3-444e-b755-8692f4554da6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f618350c-2a85-41af-a2fa-8c7b1c690083" xsi:nil="true"/>
    <lcf76f155ced4ddcb4097134ff3c332f xmlns="f618350c-2a85-41af-a2fa-8c7b1c690083">
      <Terms xmlns="http://schemas.microsoft.com/office/infopath/2007/PartnerControls"/>
    </lcf76f155ced4ddcb4097134ff3c332f>
    <TaxCatchAll xmlns="749ab8b6-ff35-4a4f-9f18-9cef83ce6420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DBBD73E6FDFAC45ADCFAEA1EBDD8F2B" ma:contentTypeVersion="21" ma:contentTypeDescription="Opprett et nytt dokument." ma:contentTypeScope="" ma:versionID="559fb32cdd74450b2a16da7645ca43a5">
  <xsd:schema xmlns:xsd="http://www.w3.org/2001/XMLSchema" xmlns:xs="http://www.w3.org/2001/XMLSchema" xmlns:p="http://schemas.microsoft.com/office/2006/metadata/properties" xmlns:ns2="bd3b2477-909e-4f43-8683-a5760b10f11c" xmlns:ns3="f618350c-2a85-41af-a2fa-8c7b1c690083" xmlns:ns4="749ab8b6-ff35-4a4f-9f18-9cef83ce6420" targetNamespace="http://schemas.microsoft.com/office/2006/metadata/properties" ma:root="true" ma:fieldsID="ab77e0a89ec5dc261a51aa55f8cdc1fd" ns2:_="" ns3:_="" ns4:_="">
    <xsd:import namespace="bd3b2477-909e-4f43-8683-a5760b10f11c"/>
    <xsd:import namespace="f618350c-2a85-41af-a2fa-8c7b1c690083"/>
    <xsd:import namespace="749ab8b6-ff35-4a4f-9f18-9cef83ce642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_Flow_SignoffStatu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3b2477-909e-4f43-8683-a5760b10f1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Sist delt etter bru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Sist delt etter klokkeslett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8350c-2a85-41af-a2fa-8c7b1c6900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ildemerkelapper" ma:readOnly="false" ma:fieldId="{5cf76f15-5ced-4ddc-b409-7134ff3c332f}" ma:taxonomyMulti="true" ma:sspId="9119b49b-2cc3-444e-b755-8692f4554d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6" nillable="true" ma:displayName="Godkjenningsstatus" ma:internalName="Godkjenningsstatus">
      <xsd:simpleType>
        <xsd:restriction base="dms:Text"/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9ab8b6-ff35-4a4f-9f18-9cef83ce6420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db05bca4-4173-426e-b117-658e4f3c89d2}" ma:internalName="TaxCatchAll" ma:showField="CatchAllData" ma:web="bd3b2477-909e-4f43-8683-a5760b10f1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CD30F9-A4DF-4A1E-A663-64D742B9EA0A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28407918-C90E-4E2F-BB35-9698006CF9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9C1803-01FF-4597-B299-8F6E6909A7C0}">
  <ds:schemaRefs>
    <ds:schemaRef ds:uri="http://schemas.microsoft.com/office/2006/metadata/properties"/>
    <ds:schemaRef ds:uri="http://schemas.microsoft.com/office/infopath/2007/PartnerControls"/>
    <ds:schemaRef ds:uri="f618350c-2a85-41af-a2fa-8c7b1c690083"/>
    <ds:schemaRef ds:uri="749ab8b6-ff35-4a4f-9f18-9cef83ce6420"/>
  </ds:schemaRefs>
</ds:datastoreItem>
</file>

<file path=customXml/itemProps4.xml><?xml version="1.0" encoding="utf-8"?>
<ds:datastoreItem xmlns:ds="http://schemas.openxmlformats.org/officeDocument/2006/customXml" ds:itemID="{73A2A9BC-FAC8-4F3C-96B6-D785E0790F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3b2477-909e-4f43-8683-a5760b10f11c"/>
    <ds:schemaRef ds:uri="f618350c-2a85-41af-a2fa-8c7b1c690083"/>
    <ds:schemaRef ds:uri="749ab8b6-ff35-4a4f-9f18-9cef83ce64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124</Words>
  <Application>Microsoft Office PowerPoint</Application>
  <PresentationFormat>Widescreen</PresentationFormat>
  <Paragraphs>37</Paragraphs>
  <Slides>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8" baseType="lpstr">
      <vt:lpstr>Aptos</vt:lpstr>
      <vt:lpstr>Arial</vt:lpstr>
      <vt:lpstr>Basis Grotesque</vt:lpstr>
      <vt:lpstr>Basis Grotesque Medium</vt:lpstr>
      <vt:lpstr>Calibri</vt:lpstr>
      <vt:lpstr>Suisse Works Bold</vt:lpstr>
      <vt:lpstr>1_Office-tema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Cecilie Møller Endresen</dc:creator>
  <cp:lastModifiedBy>Cecilie Møller Endresen</cp:lastModifiedBy>
  <cp:revision>2</cp:revision>
  <dcterms:created xsi:type="dcterms:W3CDTF">2025-05-22T14:03:57Z</dcterms:created>
  <dcterms:modified xsi:type="dcterms:W3CDTF">2025-10-14T13:07:13Z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0x010100CDBBD73E6FDFAC45ADCFAEA1EBDD8F2B</vt:lpwstr>
  </property>
  <property fmtid="{D5CDD505-2E9C-101B-9397-08002B2CF9AE}" pid="3" name="MediaServiceImageTags">
    <vt:lpwstr/>
  </property>
</Properties>
</file>