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5"/>
  </p:sldMasterIdLst>
  <p:notesMasterIdLst>
    <p:notesMasterId r:id="rId1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x="18288000" cy="10287000"/>
  <p:notesSz cx="6858000" cy="9144000"/>
  <p:embeddedFontLst>
    <p:embeddedFont>
      <p:font typeface="Arimo Bold" panose="020B0604020202020204" charset="0"/>
      <p:regular r:id="rId16"/>
    </p:embeddedFont>
    <p:embeddedFont>
      <p:font typeface="Bio Rhyme Expanded Ultra-Bold" panose="020B0604020202020204" charset="0"/>
      <p:regular r:id="rId17"/>
    </p:embeddedFont>
    <p:embeddedFont>
      <p:font typeface="Montserrat" panose="00000500000000000000" pitchFamily="2" charset="0"/>
      <p:regular r:id="rId18"/>
    </p:embeddedFont>
    <p:embeddedFont>
      <p:font typeface="Open Sans" panose="020B0606030504020204" pitchFamily="34" charset="0"/>
      <p:regular r:id="rId19"/>
    </p:embeddedFont>
    <p:embeddedFont>
      <p:font typeface="Open Sans Bold" panose="020B0604020202020204" charset="0"/>
      <p:regular r:id="rId20"/>
    </p:embeddedFont>
    <p:embeddedFont>
      <p:font typeface="Source Sans Pro 1" panose="020B0604020202020204" charset="0"/>
      <p:regular r:id="rId21"/>
    </p:embeddedFont>
    <p:embeddedFont>
      <p:font typeface="Source Sans Pro 2" panose="020B0604020202020204" charset="0"/>
      <p:regular r:id="rId22"/>
    </p:embeddedFont>
    <p:embeddedFont>
      <p:font typeface="Source Sans Pro 3" panose="020B0604020202020204" charset="0"/>
      <p:regular r:id="rId23"/>
    </p:embeddedFont>
    <p:embeddedFont>
      <p:font typeface="Source Sans Pro 3 Bold" panose="020B0604020202020204" charset="0"/>
      <p:regular r:id="rId24"/>
    </p:embeddedFont>
    <p:embeddedFont>
      <p:font typeface="Source Serif Pro" panose="020F0502020204030204" pitchFamily="18" charset="0"/>
      <p:regular r:id="rId25"/>
    </p:embeddedFont>
    <p:embeddedFont>
      <p:font typeface="Source Serif Pro Bold" panose="020B0604020202020204" charset="0"/>
      <p:regular r:id="rId26"/>
    </p:embeddedFont>
    <p:embeddedFont>
      <p:font typeface="TT Trailers Bold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customXml" Target="../customXml/item3.xml"/><Relationship Id="rId21" Type="http://schemas.openxmlformats.org/officeDocument/2006/relationships/font" Target="fonts/font6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customXml" Target="../customXml/item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13.06.2025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‹#›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18" Type="http://schemas.openxmlformats.org/officeDocument/2006/relationships/image" Target="../media/image41.svg"/><Relationship Id="rId26" Type="http://schemas.openxmlformats.org/officeDocument/2006/relationships/image" Target="../media/image3.png"/><Relationship Id="rId3" Type="http://schemas.openxmlformats.org/officeDocument/2006/relationships/image" Target="../media/image26.svg"/><Relationship Id="rId21" Type="http://schemas.openxmlformats.org/officeDocument/2006/relationships/image" Target="../media/image44.png"/><Relationship Id="rId7" Type="http://schemas.openxmlformats.org/officeDocument/2006/relationships/image" Target="../media/image30.svg"/><Relationship Id="rId12" Type="http://schemas.openxmlformats.org/officeDocument/2006/relationships/image" Target="../media/image35.svg"/><Relationship Id="rId17" Type="http://schemas.openxmlformats.org/officeDocument/2006/relationships/image" Target="../media/image40.png"/><Relationship Id="rId25" Type="http://schemas.openxmlformats.org/officeDocument/2006/relationships/image" Target="../media/image48.png"/><Relationship Id="rId2" Type="http://schemas.openxmlformats.org/officeDocument/2006/relationships/image" Target="../media/image25.png"/><Relationship Id="rId16" Type="http://schemas.openxmlformats.org/officeDocument/2006/relationships/image" Target="../media/image39.png"/><Relationship Id="rId20" Type="http://schemas.openxmlformats.org/officeDocument/2006/relationships/image" Target="../media/image4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24" Type="http://schemas.openxmlformats.org/officeDocument/2006/relationships/image" Target="../media/image47.png"/><Relationship Id="rId5" Type="http://schemas.openxmlformats.org/officeDocument/2006/relationships/image" Target="../media/image28.svg"/><Relationship Id="rId15" Type="http://schemas.openxmlformats.org/officeDocument/2006/relationships/image" Target="../media/image38.svg"/><Relationship Id="rId23" Type="http://schemas.openxmlformats.org/officeDocument/2006/relationships/image" Target="../media/image46.svg"/><Relationship Id="rId10" Type="http://schemas.openxmlformats.org/officeDocument/2006/relationships/image" Target="../media/image33.png"/><Relationship Id="rId19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Relationship Id="rId14" Type="http://schemas.openxmlformats.org/officeDocument/2006/relationships/image" Target="../media/image37.png"/><Relationship Id="rId22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donorbyggene.vercel.app" TargetMode="Externa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 rot="-5400000">
            <a:off x="-480375" y="8783719"/>
            <a:ext cx="1969812" cy="596912"/>
          </a:xfrm>
          <a:custGeom>
            <a:avLst/>
            <a:gdLst/>
            <a:ahLst/>
            <a:cxnLst/>
            <a:rect l="l" t="t" r="r" b="b"/>
            <a:pathLst>
              <a:path w="1969812" h="5969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4" name="Group 4"/>
          <p:cNvGrpSpPr/>
          <p:nvPr/>
        </p:nvGrpSpPr>
        <p:grpSpPr>
          <a:xfrm>
            <a:off x="226362" y="8097269"/>
            <a:ext cx="576625" cy="1816058"/>
            <a:chOff x="0" y="0"/>
            <a:chExt cx="768834" cy="2421411"/>
          </a:xfrm>
        </p:grpSpPr>
        <p:sp>
          <p:nvSpPr>
            <p:cNvPr id="5" name="TextBox 5"/>
            <p:cNvSpPr txBox="1"/>
            <p:nvPr/>
          </p:nvSpPr>
          <p:spPr>
            <a:xfrm rot="-5400000">
              <a:off x="-534870" y="623066"/>
              <a:ext cx="1646802" cy="400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10"/>
                </a:lnSpc>
                <a:spcBef>
                  <a:spcPct val="0"/>
                </a:spcBef>
              </a:pPr>
              <a:r>
                <a:rPr lang="en-US" sz="1925">
                  <a:solidFill>
                    <a:srgbClr val="FFFFF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 rot="-5400000">
              <a:off x="-190932" y="801243"/>
              <a:ext cx="1454081" cy="262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55"/>
                </a:lnSpc>
                <a:spcBef>
                  <a:spcPct val="0"/>
                </a:spcBef>
              </a:pPr>
              <a:r>
                <a:rPr lang="en-US" sz="129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id="7" name="Freeform 7"/>
            <p:cNvSpPr/>
            <p:nvPr/>
          </p:nvSpPr>
          <p:spPr>
            <a:xfrm rot="-5400000">
              <a:off x="-6459" y="1646118"/>
              <a:ext cx="781752" cy="768834"/>
            </a:xfrm>
            <a:custGeom>
              <a:avLst/>
              <a:gdLst/>
              <a:ahLst/>
              <a:cxnLst/>
              <a:rect l="l" t="t" r="r" b="b"/>
              <a:pathLst>
                <a:path w="781752" h="768834">
                  <a:moveTo>
                    <a:pt x="0" y="0"/>
                  </a:moveTo>
                  <a:lnTo>
                    <a:pt x="781752" y="0"/>
                  </a:lnTo>
                  <a:lnTo>
                    <a:pt x="781752" y="768834"/>
                  </a:lnTo>
                  <a:lnTo>
                    <a:pt x="0" y="76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225672" b="-584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698808" y="4311968"/>
            <a:ext cx="16589192" cy="5760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19"/>
              </a:lnSpc>
            </a:pPr>
            <a:endParaRPr/>
          </a:p>
          <a:p>
            <a:pPr algn="l">
              <a:lnSpc>
                <a:spcPts val="4319"/>
              </a:lnSpc>
            </a:pPr>
            <a:endParaRPr/>
          </a:p>
          <a:p>
            <a:pPr algn="l">
              <a:lnSpc>
                <a:spcPts val="9720"/>
              </a:lnSpc>
            </a:pPr>
            <a:r>
              <a:rPr lang="en-US" sz="9000" b="1">
                <a:solidFill>
                  <a:srgbClr val="FFFFFF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Piom</a:t>
            </a:r>
          </a:p>
          <a:p>
            <a:pPr algn="l">
              <a:lnSpc>
                <a:spcPts val="6480"/>
              </a:lnSpc>
            </a:pPr>
            <a:r>
              <a:rPr lang="en-US" sz="6000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Ombrukshall for byggevarer</a:t>
            </a:r>
          </a:p>
          <a:p>
            <a:pPr algn="l">
              <a:lnSpc>
                <a:spcPts val="4319"/>
              </a:lnSpc>
            </a:pPr>
            <a:endParaRPr lang="en-US" sz="6000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  <a:p>
            <a:pPr algn="l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Hanne Wetland</a:t>
            </a:r>
          </a:p>
          <a:p>
            <a:pPr algn="l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hanne@buildinginnovation.no</a:t>
            </a:r>
          </a:p>
          <a:p>
            <a:pPr algn="l">
              <a:lnSpc>
                <a:spcPts val="7559"/>
              </a:lnSpc>
            </a:pPr>
            <a:endParaRPr lang="en-US" sz="3999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4409"/>
            <a:ext cx="18288000" cy="10232591"/>
          </a:xfrm>
          <a:custGeom>
            <a:avLst/>
            <a:gdLst/>
            <a:ahLst/>
            <a:cxnLst/>
            <a:rect l="l" t="t" r="r" b="b"/>
            <a:pathLst>
              <a:path w="18288000" h="10232591">
                <a:moveTo>
                  <a:pt x="0" y="0"/>
                </a:moveTo>
                <a:lnTo>
                  <a:pt x="18288000" y="0"/>
                </a:lnTo>
                <a:lnTo>
                  <a:pt x="18288000" y="10232591"/>
                </a:lnTo>
                <a:lnTo>
                  <a:pt x="0" y="102325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76"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3" name="Group 3"/>
          <p:cNvGrpSpPr/>
          <p:nvPr/>
        </p:nvGrpSpPr>
        <p:grpSpPr>
          <a:xfrm rot="2119053">
            <a:off x="7470407" y="4549309"/>
            <a:ext cx="445740" cy="162305"/>
            <a:chOff x="0" y="0"/>
            <a:chExt cx="812800" cy="29596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295961"/>
            </a:xfrm>
            <a:custGeom>
              <a:avLst/>
              <a:gdLst/>
              <a:ahLst/>
              <a:cxnLst/>
              <a:rect l="l" t="t" r="r" b="b"/>
              <a:pathLst>
                <a:path w="812800" h="295961">
                  <a:moveTo>
                    <a:pt x="0" y="0"/>
                  </a:moveTo>
                  <a:lnTo>
                    <a:pt x="812800" y="0"/>
                  </a:lnTo>
                  <a:lnTo>
                    <a:pt x="812800" y="295961"/>
                  </a:lnTo>
                  <a:lnTo>
                    <a:pt x="0" y="295961"/>
                  </a:ln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5" name="AutoShape 5"/>
          <p:cNvSpPr/>
          <p:nvPr/>
        </p:nvSpPr>
        <p:spPr>
          <a:xfrm flipH="1">
            <a:off x="8407397" y="992626"/>
            <a:ext cx="8095544" cy="3536122"/>
          </a:xfrm>
          <a:prstGeom prst="line">
            <a:avLst/>
          </a:prstGeom>
          <a:ln w="647700" cap="rnd">
            <a:solidFill>
              <a:srgbClr val="FFFFFF"/>
            </a:solidFill>
            <a:prstDash val="solid"/>
            <a:headEnd type="none" w="sm" len="sm"/>
            <a:tailEnd type="triangle" w="lg" len="med"/>
          </a:ln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09050" cy="10287000"/>
            <a:chOff x="0" y="0"/>
            <a:chExt cx="13454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5438" cy="13716000"/>
            </a:xfrm>
            <a:custGeom>
              <a:avLst/>
              <a:gdLst/>
              <a:ahLst/>
              <a:cxnLst/>
              <a:rect l="l" t="t" r="r" b="b"/>
              <a:pathLst>
                <a:path w="1345438" h="13716000">
                  <a:moveTo>
                    <a:pt x="0" y="0"/>
                  </a:moveTo>
                  <a:lnTo>
                    <a:pt x="1345438" y="0"/>
                  </a:lnTo>
                  <a:lnTo>
                    <a:pt x="134543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-480375" y="8783719"/>
            <a:ext cx="1969812" cy="596912"/>
          </a:xfrm>
          <a:custGeom>
            <a:avLst/>
            <a:gdLst/>
            <a:ahLst/>
            <a:cxnLst/>
            <a:rect l="l" t="t" r="r" b="b"/>
            <a:pathLst>
              <a:path w="1969812" h="5969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6" name="Freeform 6"/>
          <p:cNvSpPr/>
          <p:nvPr/>
        </p:nvSpPr>
        <p:spPr>
          <a:xfrm>
            <a:off x="4770445" y="6679404"/>
            <a:ext cx="951730" cy="1042992"/>
          </a:xfrm>
          <a:custGeom>
            <a:avLst/>
            <a:gdLst/>
            <a:ahLst/>
            <a:cxnLst/>
            <a:rect l="l" t="t" r="r" b="b"/>
            <a:pathLst>
              <a:path w="951730" h="1042992">
                <a:moveTo>
                  <a:pt x="0" y="0"/>
                </a:moveTo>
                <a:lnTo>
                  <a:pt x="951731" y="0"/>
                </a:lnTo>
                <a:lnTo>
                  <a:pt x="951731" y="1042992"/>
                </a:lnTo>
                <a:lnTo>
                  <a:pt x="0" y="10429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7" name="Freeform 7"/>
          <p:cNvSpPr/>
          <p:nvPr/>
        </p:nvSpPr>
        <p:spPr>
          <a:xfrm>
            <a:off x="7097519" y="4145044"/>
            <a:ext cx="912436" cy="847425"/>
          </a:xfrm>
          <a:custGeom>
            <a:avLst/>
            <a:gdLst/>
            <a:ahLst/>
            <a:cxnLst/>
            <a:rect l="l" t="t" r="r" b="b"/>
            <a:pathLst>
              <a:path w="912436" h="847425">
                <a:moveTo>
                  <a:pt x="0" y="0"/>
                </a:moveTo>
                <a:lnTo>
                  <a:pt x="912436" y="0"/>
                </a:lnTo>
                <a:lnTo>
                  <a:pt x="912436" y="847425"/>
                </a:lnTo>
                <a:lnTo>
                  <a:pt x="0" y="8474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" name="Freeform 8"/>
          <p:cNvSpPr/>
          <p:nvPr/>
        </p:nvSpPr>
        <p:spPr>
          <a:xfrm>
            <a:off x="6641301" y="6527356"/>
            <a:ext cx="1824872" cy="1347087"/>
          </a:xfrm>
          <a:custGeom>
            <a:avLst/>
            <a:gdLst/>
            <a:ahLst/>
            <a:cxnLst/>
            <a:rect l="l" t="t" r="r" b="b"/>
            <a:pathLst>
              <a:path w="1824872" h="1347087">
                <a:moveTo>
                  <a:pt x="0" y="0"/>
                </a:moveTo>
                <a:lnTo>
                  <a:pt x="1824872" y="0"/>
                </a:lnTo>
                <a:lnTo>
                  <a:pt x="1824872" y="1347088"/>
                </a:lnTo>
                <a:lnTo>
                  <a:pt x="0" y="134708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9" name="Freeform 9"/>
          <p:cNvSpPr/>
          <p:nvPr/>
        </p:nvSpPr>
        <p:spPr>
          <a:xfrm>
            <a:off x="8718808" y="6375309"/>
            <a:ext cx="1470205" cy="1085279"/>
          </a:xfrm>
          <a:custGeom>
            <a:avLst/>
            <a:gdLst/>
            <a:ahLst/>
            <a:cxnLst/>
            <a:rect l="l" t="t" r="r" b="b"/>
            <a:pathLst>
              <a:path w="1470205" h="1085279">
                <a:moveTo>
                  <a:pt x="0" y="0"/>
                </a:moveTo>
                <a:lnTo>
                  <a:pt x="1470205" y="0"/>
                </a:lnTo>
                <a:lnTo>
                  <a:pt x="1470205" y="1085279"/>
                </a:lnTo>
                <a:lnTo>
                  <a:pt x="0" y="108527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0" name="Freeform 10"/>
          <p:cNvSpPr/>
          <p:nvPr/>
        </p:nvSpPr>
        <p:spPr>
          <a:xfrm>
            <a:off x="9144000" y="6966277"/>
            <a:ext cx="661140" cy="988621"/>
          </a:xfrm>
          <a:custGeom>
            <a:avLst/>
            <a:gdLst/>
            <a:ahLst/>
            <a:cxnLst/>
            <a:rect l="l" t="t" r="r" b="b"/>
            <a:pathLst>
              <a:path w="661140" h="988621">
                <a:moveTo>
                  <a:pt x="0" y="0"/>
                </a:moveTo>
                <a:lnTo>
                  <a:pt x="661140" y="0"/>
                </a:lnTo>
                <a:lnTo>
                  <a:pt x="661140" y="988621"/>
                </a:lnTo>
                <a:lnTo>
                  <a:pt x="0" y="98862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1" name="Freeform 11"/>
          <p:cNvSpPr/>
          <p:nvPr/>
        </p:nvSpPr>
        <p:spPr>
          <a:xfrm>
            <a:off x="5736486" y="6172715"/>
            <a:ext cx="890505" cy="1013377"/>
          </a:xfrm>
          <a:custGeom>
            <a:avLst/>
            <a:gdLst/>
            <a:ahLst/>
            <a:cxnLst/>
            <a:rect l="l" t="t" r="r" b="b"/>
            <a:pathLst>
              <a:path w="890505" h="1013377">
                <a:moveTo>
                  <a:pt x="0" y="0"/>
                </a:moveTo>
                <a:lnTo>
                  <a:pt x="890505" y="0"/>
                </a:lnTo>
                <a:lnTo>
                  <a:pt x="890505" y="1013377"/>
                </a:lnTo>
                <a:lnTo>
                  <a:pt x="0" y="1013377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2" name="Freeform 12"/>
          <p:cNvSpPr/>
          <p:nvPr/>
        </p:nvSpPr>
        <p:spPr>
          <a:xfrm>
            <a:off x="3800332" y="6375309"/>
            <a:ext cx="951064" cy="933231"/>
          </a:xfrm>
          <a:custGeom>
            <a:avLst/>
            <a:gdLst/>
            <a:ahLst/>
            <a:cxnLst/>
            <a:rect l="l" t="t" r="r" b="b"/>
            <a:pathLst>
              <a:path w="951064" h="933231">
                <a:moveTo>
                  <a:pt x="0" y="0"/>
                </a:moveTo>
                <a:lnTo>
                  <a:pt x="951063" y="0"/>
                </a:lnTo>
                <a:lnTo>
                  <a:pt x="951063" y="933231"/>
                </a:lnTo>
                <a:lnTo>
                  <a:pt x="0" y="933231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3" name="Freeform 13"/>
          <p:cNvSpPr/>
          <p:nvPr/>
        </p:nvSpPr>
        <p:spPr>
          <a:xfrm>
            <a:off x="8797940" y="7319368"/>
            <a:ext cx="655971" cy="643398"/>
          </a:xfrm>
          <a:custGeom>
            <a:avLst/>
            <a:gdLst/>
            <a:ahLst/>
            <a:cxnLst/>
            <a:rect l="l" t="t" r="r" b="b"/>
            <a:pathLst>
              <a:path w="655971" h="643398">
                <a:moveTo>
                  <a:pt x="0" y="0"/>
                </a:moveTo>
                <a:lnTo>
                  <a:pt x="655971" y="0"/>
                </a:lnTo>
                <a:lnTo>
                  <a:pt x="655971" y="643398"/>
                </a:lnTo>
                <a:lnTo>
                  <a:pt x="0" y="64339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14" name="TextBox 14"/>
          <p:cNvSpPr txBox="1"/>
          <p:nvPr/>
        </p:nvSpPr>
        <p:spPr>
          <a:xfrm rot="98937">
            <a:off x="906228" y="3821796"/>
            <a:ext cx="2997345" cy="1373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34"/>
              </a:lnSpc>
            </a:pPr>
            <a:r>
              <a:rPr lang="en-US" sz="12578" b="1" spc="-251">
                <a:solidFill>
                  <a:srgbClr val="00B0F0"/>
                </a:solidFill>
                <a:latin typeface="TT Trailers Bold"/>
                <a:ea typeface="TT Trailers Bold"/>
                <a:cs typeface="TT Trailers Bold"/>
                <a:sym typeface="TT Trailers Bold"/>
              </a:rPr>
              <a:t>PIOM</a:t>
            </a:r>
          </a:p>
        </p:txBody>
      </p:sp>
      <p:sp>
        <p:nvSpPr>
          <p:cNvPr id="15" name="TextBox 15"/>
          <p:cNvSpPr txBox="1"/>
          <p:nvPr/>
        </p:nvSpPr>
        <p:spPr>
          <a:xfrm rot="-585876">
            <a:off x="2589981" y="3193499"/>
            <a:ext cx="3588694" cy="3715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330"/>
              </a:lnSpc>
            </a:pPr>
            <a:r>
              <a:rPr lang="en-US" sz="1565" b="1" spc="-31">
                <a:solidFill>
                  <a:srgbClr val="000000"/>
                </a:solidFill>
                <a:latin typeface="Bio Rhyme Expanded Ultra-Bold"/>
                <a:ea typeface="Bio Rhyme Expanded Ultra-Bold"/>
                <a:cs typeface="Bio Rhyme Expanded Ultra-Bold"/>
                <a:sym typeface="Bio Rhyme Expanded Ultra-Bold"/>
              </a:rPr>
              <a:t>OMBRUKSHALL</a:t>
            </a:r>
          </a:p>
          <a:p>
            <a:pPr algn="l">
              <a:lnSpc>
                <a:spcPts val="1675"/>
              </a:lnSpc>
            </a:pPr>
            <a:r>
              <a:rPr lang="en-US" sz="1565" b="1" spc="-31">
                <a:solidFill>
                  <a:srgbClr val="000000"/>
                </a:solidFill>
                <a:latin typeface="Bio Rhyme Expanded Ultra-Bold"/>
                <a:ea typeface="Bio Rhyme Expanded Ultra-Bold"/>
                <a:cs typeface="Bio Rhyme Expanded Ultra-Bold"/>
                <a:sym typeface="Bio Rhyme Expanded Ultra-Bold"/>
              </a:rPr>
              <a:t>FOR BYGGEVARER</a:t>
            </a:r>
          </a:p>
        </p:txBody>
      </p:sp>
      <p:grpSp>
        <p:nvGrpSpPr>
          <p:cNvPr id="16" name="Group 16"/>
          <p:cNvGrpSpPr/>
          <p:nvPr/>
        </p:nvGrpSpPr>
        <p:grpSpPr>
          <a:xfrm rot="859376">
            <a:off x="14484922" y="258000"/>
            <a:ext cx="3592102" cy="359210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18" name="TextBox 18"/>
          <p:cNvSpPr txBox="1"/>
          <p:nvPr/>
        </p:nvSpPr>
        <p:spPr>
          <a:xfrm rot="859376">
            <a:off x="15058782" y="987251"/>
            <a:ext cx="2444382" cy="213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1B78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1000kvm</a:t>
            </a:r>
          </a:p>
          <a:p>
            <a:pPr algn="ctr">
              <a:lnSpc>
                <a:spcPts val="4200"/>
              </a:lnSpc>
            </a:pPr>
            <a:r>
              <a:rPr lang="en-US" sz="3500">
                <a:solidFill>
                  <a:srgbClr val="001B78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Et viktig,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500">
                <a:solidFill>
                  <a:srgbClr val="001B78"/>
                </a:solidFill>
                <a:latin typeface="Source Sans Pro 2"/>
                <a:ea typeface="Source Sans Pro 2"/>
                <a:cs typeface="Source Sans Pro 2"/>
                <a:sym typeface="Source Sans Pro 2"/>
              </a:rPr>
              <a:t>og hyggelig sted.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009050" cy="10287000"/>
            <a:chOff x="0" y="0"/>
            <a:chExt cx="13454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45438" cy="13716000"/>
            </a:xfrm>
            <a:custGeom>
              <a:avLst/>
              <a:gdLst/>
              <a:ahLst/>
              <a:cxnLst/>
              <a:rect l="l" t="t" r="r" b="b"/>
              <a:pathLst>
                <a:path w="1345438" h="13716000">
                  <a:moveTo>
                    <a:pt x="0" y="0"/>
                  </a:moveTo>
                  <a:lnTo>
                    <a:pt x="1345438" y="0"/>
                  </a:lnTo>
                  <a:lnTo>
                    <a:pt x="1345438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nb-NO"/>
            </a:p>
          </p:txBody>
        </p:sp>
      </p:grpSp>
      <p:sp>
        <p:nvSpPr>
          <p:cNvPr id="4" name="Freeform 4"/>
          <p:cNvSpPr/>
          <p:nvPr/>
        </p:nvSpPr>
        <p:spPr>
          <a:xfrm rot="-5400000">
            <a:off x="-480375" y="8783719"/>
            <a:ext cx="1969812" cy="596912"/>
          </a:xfrm>
          <a:custGeom>
            <a:avLst/>
            <a:gdLst/>
            <a:ahLst/>
            <a:cxnLst/>
            <a:rect l="l" t="t" r="r" b="b"/>
            <a:pathLst>
              <a:path w="1969812" h="5969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31575" y="760074"/>
            <a:ext cx="15224850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>
                <a:solidFill>
                  <a:srgbClr val="000000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1000kvm med sjel</a:t>
            </a:r>
          </a:p>
        </p:txBody>
      </p:sp>
      <p:grpSp>
        <p:nvGrpSpPr>
          <p:cNvPr id="3" name="Group 3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id="4" name="TextBox 4"/>
            <p:cNvSpPr txBox="1"/>
            <p:nvPr/>
          </p:nvSpPr>
          <p:spPr>
            <a:xfrm>
              <a:off x="871014" y="110709"/>
              <a:ext cx="1828840" cy="434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867131" y="442307"/>
              <a:ext cx="1614815" cy="300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824915" cy="864667"/>
            </a:xfrm>
            <a:custGeom>
              <a:avLst/>
              <a:gdLst/>
              <a:ahLst/>
              <a:cxnLst/>
              <a:rect l="l" t="t" r="r" b="b"/>
              <a:pathLst>
                <a:path w="824915" h="864667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4409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0644" y="890213"/>
            <a:ext cx="13068448" cy="1013727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E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31575" y="760074"/>
            <a:ext cx="15224850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>
                <a:solidFill>
                  <a:srgbClr val="000000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Mål for prosjektet.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531575" y="2659162"/>
            <a:ext cx="13554545" cy="6934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Hovedmål = få igang sirkulærøkonomien.</a:t>
            </a: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Etablere en økonomisk bærekraftig forretningssmodell som er uavhengig av tilskudd. Dvs </a:t>
            </a:r>
            <a:r>
              <a:rPr lang="en-US" sz="35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Tilbud og Etterspørsel</a:t>
            </a: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Etablere en videre fysisk infrastruktur for ombrukshaller og -løsninger i regionen.</a:t>
            </a:r>
          </a:p>
          <a:p>
            <a:pPr algn="l">
              <a:lnSpc>
                <a:spcPts val="4200"/>
              </a:lnSpc>
            </a:pPr>
            <a:endParaRPr lang="en-US" sz="35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algn="l">
              <a:lnSpc>
                <a:spcPts val="4200"/>
              </a:lnSpc>
            </a:pPr>
            <a:r>
              <a:rPr lang="en-US" sz="35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Delmål = nå mange</a:t>
            </a: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Mobilisere </a:t>
            </a:r>
            <a:r>
              <a:rPr lang="en-US" sz="3500" u="sng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flest mulig</a:t>
            </a: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eiendomsselskap og entreprenører til å selge og kjøpe byggevarer til Piom.</a:t>
            </a: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Sikre at flest mulig enkeltindivider fra BAE-næringen besøker Piom fysisk.</a:t>
            </a:r>
          </a:p>
          <a:p>
            <a:pPr marL="755651" lvl="1" indent="-377825" algn="l">
              <a:lnSpc>
                <a:spcPts val="42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Kontinuerlig dialog med bransjen for adopsjon og utvikling av tilbud og veien videre.</a:t>
            </a:r>
          </a:p>
        </p:txBody>
      </p:sp>
      <p:grpSp>
        <p:nvGrpSpPr>
          <p:cNvPr id="4" name="Group 4"/>
          <p:cNvGrpSpPr/>
          <p:nvPr/>
        </p:nvGrpSpPr>
        <p:grpSpPr>
          <a:xfrm rot="-5400000">
            <a:off x="-507920" y="8681358"/>
            <a:ext cx="2024891" cy="648501"/>
            <a:chOff x="0" y="0"/>
            <a:chExt cx="2699854" cy="864667"/>
          </a:xfrm>
        </p:grpSpPr>
        <p:sp>
          <p:nvSpPr>
            <p:cNvPr id="5" name="TextBox 5"/>
            <p:cNvSpPr txBox="1"/>
            <p:nvPr/>
          </p:nvSpPr>
          <p:spPr>
            <a:xfrm>
              <a:off x="871014" y="110709"/>
              <a:ext cx="1828840" cy="4343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566"/>
                </a:lnSpc>
                <a:spcBef>
                  <a:spcPct val="0"/>
                </a:spcBef>
              </a:pPr>
              <a:r>
                <a:rPr lang="en-US" sz="2138">
                  <a:solidFill>
                    <a:srgbClr val="002DB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67131" y="442307"/>
              <a:ext cx="1614815" cy="30097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727"/>
                </a:lnSpc>
                <a:spcBef>
                  <a:spcPct val="0"/>
                </a:spcBef>
              </a:pPr>
              <a:r>
                <a:rPr lang="en-US" sz="1439">
                  <a:solidFill>
                    <a:srgbClr val="002DB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824915" cy="864667"/>
            </a:xfrm>
            <a:custGeom>
              <a:avLst/>
              <a:gdLst/>
              <a:ahLst/>
              <a:cxnLst/>
              <a:rect l="l" t="t" r="r" b="b"/>
              <a:pathLst>
                <a:path w="824915" h="864667">
                  <a:moveTo>
                    <a:pt x="0" y="0"/>
                  </a:moveTo>
                  <a:lnTo>
                    <a:pt x="824915" y="0"/>
                  </a:lnTo>
                  <a:lnTo>
                    <a:pt x="824915" y="864667"/>
                  </a:lnTo>
                  <a:lnTo>
                    <a:pt x="0" y="864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r="-244098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D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08311" y="2278474"/>
            <a:ext cx="1867518" cy="7414530"/>
            <a:chOff x="0" y="0"/>
            <a:chExt cx="566548" cy="224934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66548" cy="2249344"/>
            </a:xfrm>
            <a:custGeom>
              <a:avLst/>
              <a:gdLst/>
              <a:ahLst/>
              <a:cxnLst/>
              <a:rect l="l" t="t" r="r" b="b"/>
              <a:pathLst>
                <a:path w="566548" h="2249344">
                  <a:moveTo>
                    <a:pt x="0" y="0"/>
                  </a:moveTo>
                  <a:lnTo>
                    <a:pt x="566548" y="0"/>
                  </a:lnTo>
                  <a:lnTo>
                    <a:pt x="566548" y="2249344"/>
                  </a:lnTo>
                  <a:lnTo>
                    <a:pt x="0" y="2249344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66548" cy="2287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675829" y="2278474"/>
            <a:ext cx="1867518" cy="3796094"/>
            <a:chOff x="0" y="0"/>
            <a:chExt cx="566548" cy="115162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66548" cy="1151620"/>
            </a:xfrm>
            <a:custGeom>
              <a:avLst/>
              <a:gdLst/>
              <a:ahLst/>
              <a:cxnLst/>
              <a:rect l="l" t="t" r="r" b="b"/>
              <a:pathLst>
                <a:path w="566548" h="1151620">
                  <a:moveTo>
                    <a:pt x="0" y="0"/>
                  </a:moveTo>
                  <a:lnTo>
                    <a:pt x="566548" y="0"/>
                  </a:lnTo>
                  <a:lnTo>
                    <a:pt x="566548" y="1151620"/>
                  </a:lnTo>
                  <a:lnTo>
                    <a:pt x="0" y="1151620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66548" cy="1189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543347" y="2278474"/>
            <a:ext cx="3735036" cy="3796094"/>
            <a:chOff x="0" y="0"/>
            <a:chExt cx="1133097" cy="115162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33097" cy="1151620"/>
            </a:xfrm>
            <a:custGeom>
              <a:avLst/>
              <a:gdLst/>
              <a:ahLst/>
              <a:cxnLst/>
              <a:rect l="l" t="t" r="r" b="b"/>
              <a:pathLst>
                <a:path w="1133097" h="1151620">
                  <a:moveTo>
                    <a:pt x="0" y="0"/>
                  </a:moveTo>
                  <a:lnTo>
                    <a:pt x="1133097" y="0"/>
                  </a:lnTo>
                  <a:lnTo>
                    <a:pt x="1133097" y="1151620"/>
                  </a:lnTo>
                  <a:lnTo>
                    <a:pt x="0" y="1151620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33097" cy="1189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78383" y="2278474"/>
            <a:ext cx="7470071" cy="3796094"/>
            <a:chOff x="0" y="0"/>
            <a:chExt cx="2266194" cy="115162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66193" cy="1151620"/>
            </a:xfrm>
            <a:custGeom>
              <a:avLst/>
              <a:gdLst/>
              <a:ahLst/>
              <a:cxnLst/>
              <a:rect l="l" t="t" r="r" b="b"/>
              <a:pathLst>
                <a:path w="2266193" h="1151620">
                  <a:moveTo>
                    <a:pt x="0" y="0"/>
                  </a:moveTo>
                  <a:lnTo>
                    <a:pt x="2266193" y="0"/>
                  </a:lnTo>
                  <a:lnTo>
                    <a:pt x="2266193" y="1151620"/>
                  </a:lnTo>
                  <a:lnTo>
                    <a:pt x="0" y="1151620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66194" cy="11897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675829" y="6074569"/>
            <a:ext cx="1867518" cy="3618435"/>
            <a:chOff x="0" y="0"/>
            <a:chExt cx="566548" cy="10977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66548" cy="1097724"/>
            </a:xfrm>
            <a:custGeom>
              <a:avLst/>
              <a:gdLst/>
              <a:ahLst/>
              <a:cxnLst/>
              <a:rect l="l" t="t" r="r" b="b"/>
              <a:pathLst>
                <a:path w="566548" h="1097724">
                  <a:moveTo>
                    <a:pt x="0" y="0"/>
                  </a:moveTo>
                  <a:lnTo>
                    <a:pt x="566548" y="0"/>
                  </a:lnTo>
                  <a:lnTo>
                    <a:pt x="566548" y="1097724"/>
                  </a:lnTo>
                  <a:lnTo>
                    <a:pt x="0" y="1097724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66548" cy="1135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543347" y="6074569"/>
            <a:ext cx="3735036" cy="3618435"/>
            <a:chOff x="0" y="0"/>
            <a:chExt cx="1133097" cy="109772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133097" cy="1097724"/>
            </a:xfrm>
            <a:custGeom>
              <a:avLst/>
              <a:gdLst/>
              <a:ahLst/>
              <a:cxnLst/>
              <a:rect l="l" t="t" r="r" b="b"/>
              <a:pathLst>
                <a:path w="1133097" h="1097724">
                  <a:moveTo>
                    <a:pt x="0" y="0"/>
                  </a:moveTo>
                  <a:lnTo>
                    <a:pt x="1133097" y="0"/>
                  </a:lnTo>
                  <a:lnTo>
                    <a:pt x="1133097" y="1097724"/>
                  </a:lnTo>
                  <a:lnTo>
                    <a:pt x="0" y="1097724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1133097" cy="1135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78383" y="6074569"/>
            <a:ext cx="7470071" cy="3618435"/>
            <a:chOff x="0" y="0"/>
            <a:chExt cx="2266194" cy="109772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66193" cy="1097724"/>
            </a:xfrm>
            <a:custGeom>
              <a:avLst/>
              <a:gdLst/>
              <a:ahLst/>
              <a:cxnLst/>
              <a:rect l="l" t="t" r="r" b="b"/>
              <a:pathLst>
                <a:path w="2266193" h="1097724">
                  <a:moveTo>
                    <a:pt x="0" y="0"/>
                  </a:moveTo>
                  <a:lnTo>
                    <a:pt x="2266193" y="0"/>
                  </a:lnTo>
                  <a:lnTo>
                    <a:pt x="2266193" y="1097724"/>
                  </a:lnTo>
                  <a:lnTo>
                    <a:pt x="0" y="1097724"/>
                  </a:lnTo>
                  <a:close/>
                </a:path>
              </a:pathLst>
            </a:custGeom>
            <a:solidFill>
              <a:srgbClr val="E4EBE8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266194" cy="11358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869283" y="6955647"/>
            <a:ext cx="705559" cy="433037"/>
          </a:xfrm>
          <a:custGeom>
            <a:avLst/>
            <a:gdLst/>
            <a:ahLst/>
            <a:cxnLst/>
            <a:rect l="l" t="t" r="r" b="b"/>
            <a:pathLst>
              <a:path w="705559" h="433037">
                <a:moveTo>
                  <a:pt x="0" y="0"/>
                </a:moveTo>
                <a:lnTo>
                  <a:pt x="705559" y="0"/>
                </a:lnTo>
                <a:lnTo>
                  <a:pt x="705559" y="433037"/>
                </a:lnTo>
                <a:lnTo>
                  <a:pt x="0" y="4330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24" name="Freeform 24"/>
          <p:cNvSpPr/>
          <p:nvPr/>
        </p:nvSpPr>
        <p:spPr>
          <a:xfrm>
            <a:off x="5689776" y="6961190"/>
            <a:ext cx="705559" cy="433037"/>
          </a:xfrm>
          <a:custGeom>
            <a:avLst/>
            <a:gdLst/>
            <a:ahLst/>
            <a:cxnLst/>
            <a:rect l="l" t="t" r="r" b="b"/>
            <a:pathLst>
              <a:path w="705559" h="433037">
                <a:moveTo>
                  <a:pt x="0" y="0"/>
                </a:moveTo>
                <a:lnTo>
                  <a:pt x="705559" y="0"/>
                </a:lnTo>
                <a:lnTo>
                  <a:pt x="705559" y="433036"/>
                </a:lnTo>
                <a:lnTo>
                  <a:pt x="0" y="4330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25" name="Group 25"/>
          <p:cNvGrpSpPr/>
          <p:nvPr/>
        </p:nvGrpSpPr>
        <p:grpSpPr>
          <a:xfrm>
            <a:off x="3043005" y="5561899"/>
            <a:ext cx="1398130" cy="858103"/>
            <a:chOff x="0" y="0"/>
            <a:chExt cx="1864174" cy="1144137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864174" cy="1144137"/>
            </a:xfrm>
            <a:custGeom>
              <a:avLst/>
              <a:gdLst/>
              <a:ahLst/>
              <a:cxnLst/>
              <a:rect l="l" t="t" r="r" b="b"/>
              <a:pathLst>
                <a:path w="1864174" h="1144137">
                  <a:moveTo>
                    <a:pt x="0" y="0"/>
                  </a:moveTo>
                  <a:lnTo>
                    <a:pt x="1864174" y="0"/>
                  </a:lnTo>
                  <a:lnTo>
                    <a:pt x="1864174" y="1144137"/>
                  </a:lnTo>
                  <a:lnTo>
                    <a:pt x="0" y="11441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230998" y="366927"/>
              <a:ext cx="572252" cy="188887"/>
              <a:chOff x="0" y="0"/>
              <a:chExt cx="261014" cy="8615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261014" cy="86155"/>
              </a:xfrm>
              <a:custGeom>
                <a:avLst/>
                <a:gdLst/>
                <a:ahLst/>
                <a:cxnLst/>
                <a:rect l="l" t="t" r="r" b="b"/>
                <a:pathLst>
                  <a:path w="261014" h="86155">
                    <a:moveTo>
                      <a:pt x="0" y="0"/>
                    </a:moveTo>
                    <a:lnTo>
                      <a:pt x="261014" y="0"/>
                    </a:lnTo>
                    <a:lnTo>
                      <a:pt x="261014" y="86155"/>
                    </a:lnTo>
                    <a:lnTo>
                      <a:pt x="0" y="86155"/>
                    </a:lnTo>
                    <a:close/>
                  </a:path>
                </a:pathLst>
              </a:custGeom>
              <a:solidFill>
                <a:srgbClr val="296B98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38100"/>
                <a:ext cx="261014" cy="1242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30" name="TextBox 30"/>
            <p:cNvSpPr txBox="1"/>
            <p:nvPr/>
          </p:nvSpPr>
          <p:spPr>
            <a:xfrm>
              <a:off x="358082" y="394322"/>
              <a:ext cx="305421" cy="1436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31"/>
                </a:lnSpc>
                <a:spcBef>
                  <a:spcPct val="0"/>
                </a:spcBef>
              </a:pPr>
              <a:r>
                <a:rPr lang="en-US" sz="770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PIOM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6768216" y="7008665"/>
            <a:ext cx="485862" cy="377151"/>
            <a:chOff x="0" y="0"/>
            <a:chExt cx="647817" cy="502868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47817" cy="502868"/>
            </a:xfrm>
            <a:custGeom>
              <a:avLst/>
              <a:gdLst/>
              <a:ahLst/>
              <a:cxnLst/>
              <a:rect l="l" t="t" r="r" b="b"/>
              <a:pathLst>
                <a:path w="647817" h="502868">
                  <a:moveTo>
                    <a:pt x="0" y="0"/>
                  </a:moveTo>
                  <a:lnTo>
                    <a:pt x="647817" y="0"/>
                  </a:lnTo>
                  <a:lnTo>
                    <a:pt x="647817" y="502868"/>
                  </a:lnTo>
                  <a:lnTo>
                    <a:pt x="0" y="502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33" name="Group 33"/>
            <p:cNvGrpSpPr/>
            <p:nvPr/>
          </p:nvGrpSpPr>
          <p:grpSpPr>
            <a:xfrm>
              <a:off x="130675" y="13340"/>
              <a:ext cx="386466" cy="71470"/>
              <a:chOff x="0" y="0"/>
              <a:chExt cx="185735" cy="3434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85735" cy="34348"/>
              </a:xfrm>
              <a:custGeom>
                <a:avLst/>
                <a:gdLst/>
                <a:ahLst/>
                <a:cxnLst/>
                <a:rect l="l" t="t" r="r" b="b"/>
                <a:pathLst>
                  <a:path w="185735" h="34348">
                    <a:moveTo>
                      <a:pt x="0" y="0"/>
                    </a:moveTo>
                    <a:lnTo>
                      <a:pt x="185735" y="0"/>
                    </a:lnTo>
                    <a:lnTo>
                      <a:pt x="185735" y="34348"/>
                    </a:lnTo>
                    <a:lnTo>
                      <a:pt x="0" y="34348"/>
                    </a:lnTo>
                    <a:close/>
                  </a:path>
                </a:pathLst>
              </a:custGeom>
              <a:solidFill>
                <a:srgbClr val="C8E199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38100"/>
                <a:ext cx="185735" cy="7244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6" name="TextBox 36"/>
            <p:cNvSpPr txBox="1"/>
            <p:nvPr/>
          </p:nvSpPr>
          <p:spPr>
            <a:xfrm>
              <a:off x="267102" y="18560"/>
              <a:ext cx="113613" cy="81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"/>
                </a:lnSpc>
                <a:spcBef>
                  <a:spcPct val="0"/>
                </a:spcBef>
              </a:pPr>
              <a:r>
                <a:rPr lang="en-US" sz="402" b="1">
                  <a:solidFill>
                    <a:srgbClr val="000000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VVS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7325598" y="6982176"/>
            <a:ext cx="428589" cy="428589"/>
            <a:chOff x="0" y="0"/>
            <a:chExt cx="571452" cy="57145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571452" cy="571452"/>
            </a:xfrm>
            <a:custGeom>
              <a:avLst/>
              <a:gdLst/>
              <a:ahLst/>
              <a:cxnLst/>
              <a:rect l="l" t="t" r="r" b="b"/>
              <a:pathLst>
                <a:path w="571452" h="571452">
                  <a:moveTo>
                    <a:pt x="0" y="0"/>
                  </a:moveTo>
                  <a:lnTo>
                    <a:pt x="571452" y="0"/>
                  </a:lnTo>
                  <a:lnTo>
                    <a:pt x="571452" y="571452"/>
                  </a:lnTo>
                  <a:lnTo>
                    <a:pt x="0" y="5714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39" name="Group 39"/>
            <p:cNvGrpSpPr/>
            <p:nvPr/>
          </p:nvGrpSpPr>
          <p:grpSpPr>
            <a:xfrm>
              <a:off x="69069" y="169532"/>
              <a:ext cx="436001" cy="80934"/>
              <a:chOff x="0" y="0"/>
              <a:chExt cx="210351" cy="39047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210351" cy="39047"/>
              </a:xfrm>
              <a:custGeom>
                <a:avLst/>
                <a:gdLst/>
                <a:ahLst/>
                <a:cxnLst/>
                <a:rect l="l" t="t" r="r" b="b"/>
                <a:pathLst>
                  <a:path w="210351" h="39047">
                    <a:moveTo>
                      <a:pt x="0" y="0"/>
                    </a:moveTo>
                    <a:lnTo>
                      <a:pt x="210351" y="0"/>
                    </a:lnTo>
                    <a:lnTo>
                      <a:pt x="210351" y="39047"/>
                    </a:lnTo>
                    <a:lnTo>
                      <a:pt x="0" y="39047"/>
                    </a:lnTo>
                    <a:close/>
                  </a:path>
                </a:pathLst>
              </a:custGeom>
              <a:solidFill>
                <a:srgbClr val="CE5940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1" name="TextBox 41"/>
              <p:cNvSpPr txBox="1"/>
              <p:nvPr/>
            </p:nvSpPr>
            <p:spPr>
              <a:xfrm>
                <a:off x="0" y="-38100"/>
                <a:ext cx="210351" cy="77147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TextBox 42"/>
            <p:cNvSpPr txBox="1"/>
            <p:nvPr/>
          </p:nvSpPr>
          <p:spPr>
            <a:xfrm>
              <a:off x="161989" y="169532"/>
              <a:ext cx="247474" cy="809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2"/>
                </a:lnSpc>
                <a:spcBef>
                  <a:spcPct val="0"/>
                </a:spcBef>
              </a:pPr>
              <a:r>
                <a:rPr lang="en-US" sz="400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Trevirke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7845149" y="6997349"/>
            <a:ext cx="397913" cy="413416"/>
            <a:chOff x="0" y="0"/>
            <a:chExt cx="530550" cy="551221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30550" cy="551221"/>
            </a:xfrm>
            <a:custGeom>
              <a:avLst/>
              <a:gdLst/>
              <a:ahLst/>
              <a:cxnLst/>
              <a:rect l="l" t="t" r="r" b="b"/>
              <a:pathLst>
                <a:path w="530550" h="551221">
                  <a:moveTo>
                    <a:pt x="0" y="0"/>
                  </a:moveTo>
                  <a:lnTo>
                    <a:pt x="530550" y="0"/>
                  </a:lnTo>
                  <a:lnTo>
                    <a:pt x="530550" y="551221"/>
                  </a:lnTo>
                  <a:lnTo>
                    <a:pt x="0" y="551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45" name="Group 45"/>
            <p:cNvGrpSpPr/>
            <p:nvPr/>
          </p:nvGrpSpPr>
          <p:grpSpPr>
            <a:xfrm>
              <a:off x="174607" y="114107"/>
              <a:ext cx="340638" cy="92030"/>
              <a:chOff x="0" y="0"/>
              <a:chExt cx="163710" cy="44229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163710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63710" h="44229">
                    <a:moveTo>
                      <a:pt x="0" y="0"/>
                    </a:moveTo>
                    <a:lnTo>
                      <a:pt x="163710" y="0"/>
                    </a:lnTo>
                    <a:lnTo>
                      <a:pt x="163710" y="44229"/>
                    </a:lnTo>
                    <a:lnTo>
                      <a:pt x="0" y="44229"/>
                    </a:lnTo>
                    <a:close/>
                  </a:path>
                </a:pathLst>
              </a:custGeom>
              <a:solidFill>
                <a:srgbClr val="D38D3A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0" y="-38100"/>
                <a:ext cx="163710" cy="823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265275" y="104087"/>
              <a:ext cx="137184" cy="81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4"/>
                </a:lnSpc>
                <a:spcBef>
                  <a:spcPct val="0"/>
                </a:spcBef>
              </a:pPr>
              <a:r>
                <a:rPr lang="en-US" sz="402" b="1">
                  <a:solidFill>
                    <a:srgbClr val="000000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Gulv</a:t>
              </a:r>
            </a:p>
          </p:txBody>
        </p:sp>
      </p:grpSp>
      <p:grpSp>
        <p:nvGrpSpPr>
          <p:cNvPr id="49" name="Group 49"/>
          <p:cNvGrpSpPr/>
          <p:nvPr/>
        </p:nvGrpSpPr>
        <p:grpSpPr>
          <a:xfrm>
            <a:off x="8615178" y="6841392"/>
            <a:ext cx="1471419" cy="661546"/>
            <a:chOff x="0" y="0"/>
            <a:chExt cx="1961892" cy="882062"/>
          </a:xfrm>
        </p:grpSpPr>
        <p:sp>
          <p:nvSpPr>
            <p:cNvPr id="50" name="Freeform 50"/>
            <p:cNvSpPr/>
            <p:nvPr/>
          </p:nvSpPr>
          <p:spPr>
            <a:xfrm>
              <a:off x="0" y="0"/>
              <a:ext cx="1543708" cy="762206"/>
            </a:xfrm>
            <a:custGeom>
              <a:avLst/>
              <a:gdLst/>
              <a:ahLst/>
              <a:cxnLst/>
              <a:rect l="l" t="t" r="r" b="b"/>
              <a:pathLst>
                <a:path w="1543708" h="762206">
                  <a:moveTo>
                    <a:pt x="0" y="0"/>
                  </a:moveTo>
                  <a:lnTo>
                    <a:pt x="1543708" y="0"/>
                  </a:lnTo>
                  <a:lnTo>
                    <a:pt x="1543708" y="762206"/>
                  </a:lnTo>
                  <a:lnTo>
                    <a:pt x="0" y="762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sp>
          <p:nvSpPr>
            <p:cNvPr id="51" name="Freeform 51"/>
            <p:cNvSpPr/>
            <p:nvPr/>
          </p:nvSpPr>
          <p:spPr>
            <a:xfrm>
              <a:off x="1356849" y="253446"/>
              <a:ext cx="605043" cy="628616"/>
            </a:xfrm>
            <a:custGeom>
              <a:avLst/>
              <a:gdLst/>
              <a:ahLst/>
              <a:cxnLst/>
              <a:rect l="l" t="t" r="r" b="b"/>
              <a:pathLst>
                <a:path w="605043" h="628616">
                  <a:moveTo>
                    <a:pt x="0" y="0"/>
                  </a:moveTo>
                  <a:lnTo>
                    <a:pt x="605043" y="0"/>
                  </a:lnTo>
                  <a:lnTo>
                    <a:pt x="605043" y="628616"/>
                  </a:lnTo>
                  <a:lnTo>
                    <a:pt x="0" y="628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nb-NO"/>
            </a:p>
          </p:txBody>
        </p:sp>
        <p:grpSp>
          <p:nvGrpSpPr>
            <p:cNvPr id="52" name="Group 52"/>
            <p:cNvGrpSpPr/>
            <p:nvPr/>
          </p:nvGrpSpPr>
          <p:grpSpPr>
            <a:xfrm>
              <a:off x="541729" y="183587"/>
              <a:ext cx="517887" cy="197515"/>
              <a:chOff x="0" y="0"/>
              <a:chExt cx="225898" cy="86155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225898" cy="86155"/>
              </a:xfrm>
              <a:custGeom>
                <a:avLst/>
                <a:gdLst/>
                <a:ahLst/>
                <a:cxnLst/>
                <a:rect l="l" t="t" r="r" b="b"/>
                <a:pathLst>
                  <a:path w="225898" h="86155">
                    <a:moveTo>
                      <a:pt x="0" y="0"/>
                    </a:moveTo>
                    <a:lnTo>
                      <a:pt x="225898" y="0"/>
                    </a:lnTo>
                    <a:lnTo>
                      <a:pt x="225898" y="86155"/>
                    </a:lnTo>
                    <a:lnTo>
                      <a:pt x="0" y="86155"/>
                    </a:lnTo>
                    <a:close/>
                  </a:path>
                </a:pathLst>
              </a:custGeom>
              <a:solidFill>
                <a:srgbClr val="414C61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0" y="-38100"/>
                <a:ext cx="225898" cy="12425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grpSp>
          <p:nvGrpSpPr>
            <p:cNvPr id="55" name="Group 55"/>
            <p:cNvGrpSpPr/>
            <p:nvPr/>
          </p:nvGrpSpPr>
          <p:grpSpPr>
            <a:xfrm>
              <a:off x="1553118" y="381103"/>
              <a:ext cx="375316" cy="101398"/>
              <a:chOff x="0" y="0"/>
              <a:chExt cx="163710" cy="44229"/>
            </a:xfrm>
          </p:grpSpPr>
          <p:sp>
            <p:nvSpPr>
              <p:cNvPr id="56" name="Freeform 56"/>
              <p:cNvSpPr/>
              <p:nvPr/>
            </p:nvSpPr>
            <p:spPr>
              <a:xfrm>
                <a:off x="0" y="0"/>
                <a:ext cx="163710" cy="44229"/>
              </a:xfrm>
              <a:custGeom>
                <a:avLst/>
                <a:gdLst/>
                <a:ahLst/>
                <a:cxnLst/>
                <a:rect l="l" t="t" r="r" b="b"/>
                <a:pathLst>
                  <a:path w="163710" h="44229">
                    <a:moveTo>
                      <a:pt x="0" y="0"/>
                    </a:moveTo>
                    <a:lnTo>
                      <a:pt x="163710" y="0"/>
                    </a:lnTo>
                    <a:lnTo>
                      <a:pt x="163710" y="44229"/>
                    </a:lnTo>
                    <a:lnTo>
                      <a:pt x="0" y="44229"/>
                    </a:lnTo>
                    <a:close/>
                  </a:path>
                </a:pathLst>
              </a:custGeom>
              <a:solidFill>
                <a:srgbClr val="414C61"/>
              </a:solidFill>
            </p:spPr>
            <p:txBody>
              <a:bodyPr/>
              <a:lstStyle/>
              <a:p>
                <a:endParaRPr lang="nb-NO"/>
              </a:p>
            </p:txBody>
          </p:sp>
          <p:sp>
            <p:nvSpPr>
              <p:cNvPr id="57" name="TextBox 57"/>
              <p:cNvSpPr txBox="1"/>
              <p:nvPr/>
            </p:nvSpPr>
            <p:spPr>
              <a:xfrm>
                <a:off x="0" y="-38100"/>
                <a:ext cx="163710" cy="823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60"/>
                  </a:lnSpc>
                </a:pPr>
                <a:endParaRPr/>
              </a:p>
            </p:txBody>
          </p:sp>
        </p:grpSp>
        <p:sp>
          <p:nvSpPr>
            <p:cNvPr id="58" name="TextBox 58"/>
            <p:cNvSpPr txBox="1"/>
            <p:nvPr/>
          </p:nvSpPr>
          <p:spPr>
            <a:xfrm>
              <a:off x="574937" y="253446"/>
              <a:ext cx="451471" cy="115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25"/>
                </a:lnSpc>
                <a:spcBef>
                  <a:spcPct val="0"/>
                </a:spcBef>
              </a:pPr>
              <a:r>
                <a:rPr lang="en-US" sz="578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Byggevare</a:t>
              </a:r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1604723" y="396568"/>
              <a:ext cx="272105" cy="799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8"/>
                </a:lnSpc>
                <a:spcBef>
                  <a:spcPct val="0"/>
                </a:spcBef>
              </a:pPr>
              <a:r>
                <a:rPr lang="en-US" sz="442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Ombruk</a:t>
              </a:r>
            </a:p>
          </p:txBody>
        </p:sp>
      </p:grpSp>
      <p:sp>
        <p:nvSpPr>
          <p:cNvPr id="60" name="Freeform 60"/>
          <p:cNvSpPr/>
          <p:nvPr/>
        </p:nvSpPr>
        <p:spPr>
          <a:xfrm>
            <a:off x="12640311" y="4924811"/>
            <a:ext cx="651917" cy="511755"/>
          </a:xfrm>
          <a:custGeom>
            <a:avLst/>
            <a:gdLst/>
            <a:ahLst/>
            <a:cxnLst/>
            <a:rect l="l" t="t" r="r" b="b"/>
            <a:pathLst>
              <a:path w="651917" h="511755">
                <a:moveTo>
                  <a:pt x="0" y="0"/>
                </a:moveTo>
                <a:lnTo>
                  <a:pt x="651917" y="0"/>
                </a:lnTo>
                <a:lnTo>
                  <a:pt x="651917" y="511755"/>
                </a:lnTo>
                <a:lnTo>
                  <a:pt x="0" y="51175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grpSp>
        <p:nvGrpSpPr>
          <p:cNvPr id="61" name="Group 61"/>
          <p:cNvGrpSpPr/>
          <p:nvPr/>
        </p:nvGrpSpPr>
        <p:grpSpPr>
          <a:xfrm>
            <a:off x="2808311" y="1793315"/>
            <a:ext cx="1867518" cy="485160"/>
            <a:chOff x="0" y="0"/>
            <a:chExt cx="566548" cy="14718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566548" cy="147183"/>
            </a:xfrm>
            <a:custGeom>
              <a:avLst/>
              <a:gdLst/>
              <a:ahLst/>
              <a:cxnLst/>
              <a:rect l="l" t="t" r="r" b="b"/>
              <a:pathLst>
                <a:path w="566548" h="147183">
                  <a:moveTo>
                    <a:pt x="0" y="0"/>
                  </a:moveTo>
                  <a:lnTo>
                    <a:pt x="566548" y="0"/>
                  </a:lnTo>
                  <a:lnTo>
                    <a:pt x="566548" y="147183"/>
                  </a:lnTo>
                  <a:lnTo>
                    <a:pt x="0" y="147183"/>
                  </a:lnTo>
                  <a:close/>
                </a:path>
              </a:pathLst>
            </a:custGeom>
            <a:solidFill>
              <a:srgbClr val="37B6FF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38100"/>
              <a:ext cx="566548" cy="185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2,5 år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4675829" y="1793315"/>
            <a:ext cx="1867518" cy="485160"/>
            <a:chOff x="0" y="0"/>
            <a:chExt cx="566548" cy="14718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566548" cy="147183"/>
            </a:xfrm>
            <a:custGeom>
              <a:avLst/>
              <a:gdLst/>
              <a:ahLst/>
              <a:cxnLst/>
              <a:rect l="l" t="t" r="r" b="b"/>
              <a:pathLst>
                <a:path w="566548" h="147183">
                  <a:moveTo>
                    <a:pt x="0" y="0"/>
                  </a:moveTo>
                  <a:lnTo>
                    <a:pt x="566548" y="0"/>
                  </a:lnTo>
                  <a:lnTo>
                    <a:pt x="566548" y="147183"/>
                  </a:lnTo>
                  <a:lnTo>
                    <a:pt x="0" y="147183"/>
                  </a:lnTo>
                  <a:close/>
                </a:path>
              </a:pathLst>
            </a:custGeom>
            <a:solidFill>
              <a:srgbClr val="37B6FF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38100"/>
              <a:ext cx="566548" cy="185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2,5 år</a:t>
              </a:r>
            </a:p>
          </p:txBody>
        </p:sp>
      </p:grpSp>
      <p:grpSp>
        <p:nvGrpSpPr>
          <p:cNvPr id="67" name="Group 67"/>
          <p:cNvGrpSpPr/>
          <p:nvPr/>
        </p:nvGrpSpPr>
        <p:grpSpPr>
          <a:xfrm>
            <a:off x="6543347" y="1793315"/>
            <a:ext cx="3735036" cy="485160"/>
            <a:chOff x="0" y="0"/>
            <a:chExt cx="1133097" cy="147183"/>
          </a:xfrm>
        </p:grpSpPr>
        <p:sp>
          <p:nvSpPr>
            <p:cNvPr id="68" name="Freeform 68"/>
            <p:cNvSpPr/>
            <p:nvPr/>
          </p:nvSpPr>
          <p:spPr>
            <a:xfrm>
              <a:off x="0" y="0"/>
              <a:ext cx="1133097" cy="147183"/>
            </a:xfrm>
            <a:custGeom>
              <a:avLst/>
              <a:gdLst/>
              <a:ahLst/>
              <a:cxnLst/>
              <a:rect l="l" t="t" r="r" b="b"/>
              <a:pathLst>
                <a:path w="1133097" h="147183">
                  <a:moveTo>
                    <a:pt x="0" y="0"/>
                  </a:moveTo>
                  <a:lnTo>
                    <a:pt x="1133097" y="0"/>
                  </a:lnTo>
                  <a:lnTo>
                    <a:pt x="1133097" y="147183"/>
                  </a:lnTo>
                  <a:lnTo>
                    <a:pt x="0" y="147183"/>
                  </a:lnTo>
                  <a:close/>
                </a:path>
              </a:pathLst>
            </a:custGeom>
            <a:solidFill>
              <a:srgbClr val="37B6FF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69" name="TextBox 69"/>
            <p:cNvSpPr txBox="1"/>
            <p:nvPr/>
          </p:nvSpPr>
          <p:spPr>
            <a:xfrm>
              <a:off x="0" y="-38100"/>
              <a:ext cx="1133097" cy="185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5 år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10278383" y="1793315"/>
            <a:ext cx="7470071" cy="485160"/>
            <a:chOff x="0" y="0"/>
            <a:chExt cx="2266194" cy="147183"/>
          </a:xfrm>
        </p:grpSpPr>
        <p:sp>
          <p:nvSpPr>
            <p:cNvPr id="71" name="Freeform 71"/>
            <p:cNvSpPr/>
            <p:nvPr/>
          </p:nvSpPr>
          <p:spPr>
            <a:xfrm>
              <a:off x="0" y="0"/>
              <a:ext cx="2266193" cy="147183"/>
            </a:xfrm>
            <a:custGeom>
              <a:avLst/>
              <a:gdLst/>
              <a:ahLst/>
              <a:cxnLst/>
              <a:rect l="l" t="t" r="r" b="b"/>
              <a:pathLst>
                <a:path w="2266193" h="147183">
                  <a:moveTo>
                    <a:pt x="0" y="0"/>
                  </a:moveTo>
                  <a:lnTo>
                    <a:pt x="2266193" y="0"/>
                  </a:lnTo>
                  <a:lnTo>
                    <a:pt x="2266193" y="147183"/>
                  </a:lnTo>
                  <a:lnTo>
                    <a:pt x="0" y="147183"/>
                  </a:lnTo>
                  <a:close/>
                </a:path>
              </a:pathLst>
            </a:custGeom>
            <a:solidFill>
              <a:srgbClr val="37B6FF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72" name="TextBox 72"/>
            <p:cNvSpPr txBox="1"/>
            <p:nvPr/>
          </p:nvSpPr>
          <p:spPr>
            <a:xfrm>
              <a:off x="0" y="-38100"/>
              <a:ext cx="2266194" cy="185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10 år</a:t>
              </a:r>
            </a:p>
          </p:txBody>
        </p:sp>
      </p:grpSp>
      <p:grpSp>
        <p:nvGrpSpPr>
          <p:cNvPr id="73" name="Group 73"/>
          <p:cNvGrpSpPr/>
          <p:nvPr/>
        </p:nvGrpSpPr>
        <p:grpSpPr>
          <a:xfrm>
            <a:off x="1531575" y="2278474"/>
            <a:ext cx="1276736" cy="3796094"/>
            <a:chOff x="0" y="0"/>
            <a:chExt cx="375533" cy="1116564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375533" cy="1116564"/>
            </a:xfrm>
            <a:custGeom>
              <a:avLst/>
              <a:gdLst/>
              <a:ahLst/>
              <a:cxnLst/>
              <a:rect l="l" t="t" r="r" b="b"/>
              <a:pathLst>
                <a:path w="375533" h="1116564">
                  <a:moveTo>
                    <a:pt x="0" y="0"/>
                  </a:moveTo>
                  <a:lnTo>
                    <a:pt x="375533" y="0"/>
                  </a:lnTo>
                  <a:lnTo>
                    <a:pt x="375533" y="1116564"/>
                  </a:lnTo>
                  <a:lnTo>
                    <a:pt x="0" y="1116564"/>
                  </a:lnTo>
                  <a:close/>
                </a:path>
              </a:pathLst>
            </a:custGeom>
            <a:solidFill>
              <a:srgbClr val="37B6FF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38100"/>
              <a:ext cx="375533" cy="11546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Sirkulær økonomi </a:t>
              </a:r>
            </a:p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på Dokken</a:t>
              </a:r>
            </a:p>
          </p:txBody>
        </p:sp>
      </p:grpSp>
      <p:grpSp>
        <p:nvGrpSpPr>
          <p:cNvPr id="76" name="Group 76"/>
          <p:cNvGrpSpPr/>
          <p:nvPr/>
        </p:nvGrpSpPr>
        <p:grpSpPr>
          <a:xfrm>
            <a:off x="1531575" y="6074569"/>
            <a:ext cx="1276736" cy="3618435"/>
            <a:chOff x="0" y="0"/>
            <a:chExt cx="375533" cy="1064308"/>
          </a:xfrm>
        </p:grpSpPr>
        <p:sp>
          <p:nvSpPr>
            <p:cNvPr id="77" name="Freeform 77"/>
            <p:cNvSpPr/>
            <p:nvPr/>
          </p:nvSpPr>
          <p:spPr>
            <a:xfrm>
              <a:off x="0" y="0"/>
              <a:ext cx="375533" cy="1064308"/>
            </a:xfrm>
            <a:custGeom>
              <a:avLst/>
              <a:gdLst/>
              <a:ahLst/>
              <a:cxnLst/>
              <a:rect l="l" t="t" r="r" b="b"/>
              <a:pathLst>
                <a:path w="375533" h="1064308">
                  <a:moveTo>
                    <a:pt x="0" y="0"/>
                  </a:moveTo>
                  <a:lnTo>
                    <a:pt x="375533" y="0"/>
                  </a:lnTo>
                  <a:lnTo>
                    <a:pt x="375533" y="1064308"/>
                  </a:lnTo>
                  <a:lnTo>
                    <a:pt x="0" y="1064308"/>
                  </a:lnTo>
                  <a:close/>
                </a:path>
              </a:pathLst>
            </a:custGeom>
            <a:solidFill>
              <a:srgbClr val="37B6FF"/>
            </a:solidFill>
            <a:ln w="9525" cap="sq">
              <a:solidFill>
                <a:srgbClr val="296B98"/>
              </a:solidFill>
              <a:prstDash val="solid"/>
              <a:miter/>
            </a:ln>
          </p:spPr>
          <p:txBody>
            <a:bodyPr/>
            <a:lstStyle/>
            <a:p>
              <a:endParaRPr lang="nb-NO"/>
            </a:p>
          </p:txBody>
        </p:sp>
        <p:sp>
          <p:nvSpPr>
            <p:cNvPr id="78" name="TextBox 78"/>
            <p:cNvSpPr txBox="1"/>
            <p:nvPr/>
          </p:nvSpPr>
          <p:spPr>
            <a:xfrm>
              <a:off x="0" y="-38100"/>
              <a:ext cx="375533" cy="1102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b="1">
                  <a:solidFill>
                    <a:srgbClr val="FFFFFF"/>
                  </a:solidFill>
                  <a:latin typeface="Source Sans Pro 3 Bold"/>
                  <a:ea typeface="Source Sans Pro 3 Bold"/>
                  <a:cs typeface="Source Sans Pro 3 Bold"/>
                  <a:sym typeface="Source Sans Pro 3 Bold"/>
                </a:rPr>
                <a:t>Ombruk i bygge-bransjen</a:t>
              </a:r>
            </a:p>
          </p:txBody>
        </p:sp>
      </p:grpSp>
      <p:sp>
        <p:nvSpPr>
          <p:cNvPr id="79" name="Freeform 79"/>
          <p:cNvSpPr/>
          <p:nvPr/>
        </p:nvSpPr>
        <p:spPr>
          <a:xfrm>
            <a:off x="11632710" y="4806363"/>
            <a:ext cx="698154" cy="649284"/>
          </a:xfrm>
          <a:custGeom>
            <a:avLst/>
            <a:gdLst/>
            <a:ahLst/>
            <a:cxnLst/>
            <a:rect l="l" t="t" r="r" b="b"/>
            <a:pathLst>
              <a:path w="698154" h="649284">
                <a:moveTo>
                  <a:pt x="0" y="0"/>
                </a:moveTo>
                <a:lnTo>
                  <a:pt x="698154" y="0"/>
                </a:lnTo>
                <a:lnTo>
                  <a:pt x="698154" y="649284"/>
                </a:lnTo>
                <a:lnTo>
                  <a:pt x="0" y="64928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0" name="Freeform 80"/>
          <p:cNvSpPr/>
          <p:nvPr/>
        </p:nvSpPr>
        <p:spPr>
          <a:xfrm>
            <a:off x="10677494" y="4740768"/>
            <a:ext cx="645769" cy="686989"/>
          </a:xfrm>
          <a:custGeom>
            <a:avLst/>
            <a:gdLst/>
            <a:ahLst/>
            <a:cxnLst/>
            <a:rect l="l" t="t" r="r" b="b"/>
            <a:pathLst>
              <a:path w="645769" h="686989">
                <a:moveTo>
                  <a:pt x="0" y="0"/>
                </a:moveTo>
                <a:lnTo>
                  <a:pt x="645769" y="0"/>
                </a:lnTo>
                <a:lnTo>
                  <a:pt x="645769" y="686988"/>
                </a:lnTo>
                <a:lnTo>
                  <a:pt x="0" y="68698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1" name="Freeform 81"/>
          <p:cNvSpPr/>
          <p:nvPr/>
        </p:nvSpPr>
        <p:spPr>
          <a:xfrm>
            <a:off x="13599062" y="4663979"/>
            <a:ext cx="2029121" cy="750775"/>
          </a:xfrm>
          <a:custGeom>
            <a:avLst/>
            <a:gdLst/>
            <a:ahLst/>
            <a:cxnLst/>
            <a:rect l="l" t="t" r="r" b="b"/>
            <a:pathLst>
              <a:path w="2029121" h="750775">
                <a:moveTo>
                  <a:pt x="0" y="0"/>
                </a:moveTo>
                <a:lnTo>
                  <a:pt x="2029121" y="0"/>
                </a:lnTo>
                <a:lnTo>
                  <a:pt x="2029121" y="750775"/>
                </a:lnTo>
                <a:lnTo>
                  <a:pt x="0" y="75077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2" name="Freeform 82"/>
          <p:cNvSpPr/>
          <p:nvPr/>
        </p:nvSpPr>
        <p:spPr>
          <a:xfrm>
            <a:off x="5102987" y="4736410"/>
            <a:ext cx="865190" cy="649974"/>
          </a:xfrm>
          <a:custGeom>
            <a:avLst/>
            <a:gdLst/>
            <a:ahLst/>
            <a:cxnLst/>
            <a:rect l="l" t="t" r="r" b="b"/>
            <a:pathLst>
              <a:path w="865190" h="649974">
                <a:moveTo>
                  <a:pt x="0" y="0"/>
                </a:moveTo>
                <a:lnTo>
                  <a:pt x="865190" y="0"/>
                </a:lnTo>
                <a:lnTo>
                  <a:pt x="865190" y="649974"/>
                </a:lnTo>
                <a:lnTo>
                  <a:pt x="0" y="649974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3" name="Freeform 83"/>
          <p:cNvSpPr/>
          <p:nvPr/>
        </p:nvSpPr>
        <p:spPr>
          <a:xfrm>
            <a:off x="8796598" y="4611648"/>
            <a:ext cx="1277665" cy="816109"/>
          </a:xfrm>
          <a:custGeom>
            <a:avLst/>
            <a:gdLst/>
            <a:ahLst/>
            <a:cxnLst/>
            <a:rect l="l" t="t" r="r" b="b"/>
            <a:pathLst>
              <a:path w="1277665" h="816109">
                <a:moveTo>
                  <a:pt x="0" y="0"/>
                </a:moveTo>
                <a:lnTo>
                  <a:pt x="1277665" y="0"/>
                </a:lnTo>
                <a:lnTo>
                  <a:pt x="1277665" y="816108"/>
                </a:lnTo>
                <a:lnTo>
                  <a:pt x="0" y="816108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4" name="Freeform 84"/>
          <p:cNvSpPr/>
          <p:nvPr/>
        </p:nvSpPr>
        <p:spPr>
          <a:xfrm>
            <a:off x="6771829" y="4595470"/>
            <a:ext cx="1440500" cy="819284"/>
          </a:xfrm>
          <a:custGeom>
            <a:avLst/>
            <a:gdLst/>
            <a:ahLst/>
            <a:cxnLst/>
            <a:rect l="l" t="t" r="r" b="b"/>
            <a:pathLst>
              <a:path w="1440500" h="819284">
                <a:moveTo>
                  <a:pt x="0" y="0"/>
                </a:moveTo>
                <a:lnTo>
                  <a:pt x="1440500" y="0"/>
                </a:lnTo>
                <a:lnTo>
                  <a:pt x="1440500" y="819284"/>
                </a:lnTo>
                <a:lnTo>
                  <a:pt x="0" y="819284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85" name="TextBox 85"/>
          <p:cNvSpPr txBox="1"/>
          <p:nvPr/>
        </p:nvSpPr>
        <p:spPr>
          <a:xfrm>
            <a:off x="2832368" y="2586238"/>
            <a:ext cx="1694615" cy="1412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Dokken lanseres som sirkulær bydel med et sirkulært levende bygg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Områdemodning igang. Naboer ser positiv aktivitet.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Møteplass og dialogsted for fremtidig sirkulær praksis</a:t>
            </a:r>
          </a:p>
        </p:txBody>
      </p:sp>
      <p:sp>
        <p:nvSpPr>
          <p:cNvPr id="86" name="TextBox 86"/>
          <p:cNvSpPr txBox="1"/>
          <p:nvPr/>
        </p:nvSpPr>
        <p:spPr>
          <a:xfrm>
            <a:off x="4675829" y="2613190"/>
            <a:ext cx="1719506" cy="1552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Piom demonteres og selger sine egne materialer.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Første byggetrinn: Redusjon av avfall, salg av  overskuddsmateriell og kjøp av ombrukte varer.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Sirken containere eller andre sirkulære byggeplassløsninger</a:t>
            </a:r>
          </a:p>
        </p:txBody>
      </p:sp>
      <p:sp>
        <p:nvSpPr>
          <p:cNvPr id="87" name="TextBox 87"/>
          <p:cNvSpPr txBox="1"/>
          <p:nvPr/>
        </p:nvSpPr>
        <p:spPr>
          <a:xfrm>
            <a:off x="6543347" y="2613190"/>
            <a:ext cx="1867518" cy="16932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Havnelageret kan muligens benyttes for midlertidig lager og mellomlager.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Evaluere effekten av midlertidige ombrukslagre nær store utbygninger.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Fortløpende vurdere om Dokken trenger andre midlertidige ombruks- og omfordelingslagre av byggevarer i byggeperioden.</a:t>
            </a:r>
          </a:p>
        </p:txBody>
      </p:sp>
      <p:sp>
        <p:nvSpPr>
          <p:cNvPr id="88" name="TextBox 88"/>
          <p:cNvSpPr txBox="1"/>
          <p:nvPr/>
        </p:nvSpPr>
        <p:spPr>
          <a:xfrm>
            <a:off x="8559711" y="2613190"/>
            <a:ext cx="1514552" cy="12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Identifisere bygg som kan fungere som fremtidig sirkulærhub i nabolaget Dokken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Rigge for fremtidig sirkulær adferd ved å ha et sted for bytting, deling og reparasjon.</a:t>
            </a:r>
          </a:p>
        </p:txBody>
      </p:sp>
      <p:sp>
        <p:nvSpPr>
          <p:cNvPr id="89" name="TextBox 89"/>
          <p:cNvSpPr txBox="1"/>
          <p:nvPr/>
        </p:nvSpPr>
        <p:spPr>
          <a:xfrm>
            <a:off x="10278383" y="2613190"/>
            <a:ext cx="5039356" cy="287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Kontinuerlig utvikle områdets sirkulære løsninger i samarbeid med naboer.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Dokken har lavest ressursforbruk pr beboer i landet.</a:t>
            </a:r>
          </a:p>
        </p:txBody>
      </p:sp>
      <p:sp>
        <p:nvSpPr>
          <p:cNvPr id="90" name="TextBox 90"/>
          <p:cNvSpPr txBox="1"/>
          <p:nvPr/>
        </p:nvSpPr>
        <p:spPr>
          <a:xfrm>
            <a:off x="2832368" y="8028889"/>
            <a:ext cx="1776544" cy="1271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Et ombrukslager på Dokken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Etablere bærekraftig forretningsmodell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Etablere markedsdynamikk: tilbud og etterspørsel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Etablere bred erfaring og praksis</a:t>
            </a:r>
          </a:p>
        </p:txBody>
      </p:sp>
      <p:sp>
        <p:nvSpPr>
          <p:cNvPr id="91" name="TextBox 91"/>
          <p:cNvSpPr txBox="1"/>
          <p:nvPr/>
        </p:nvSpPr>
        <p:spPr>
          <a:xfrm>
            <a:off x="4675066" y="8028889"/>
            <a:ext cx="1798121" cy="99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To-tre ombrukslagre i Bergensregionen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Flytte og spre lagre fra Piom til to-tre andre i regionen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Full kommersiell drift uten offentlig/privat støtte.</a:t>
            </a:r>
          </a:p>
        </p:txBody>
      </p:sp>
      <p:sp>
        <p:nvSpPr>
          <p:cNvPr id="92" name="TextBox 92"/>
          <p:cNvSpPr txBox="1"/>
          <p:nvPr/>
        </p:nvSpPr>
        <p:spPr>
          <a:xfrm>
            <a:off x="6543347" y="8028889"/>
            <a:ext cx="1867518" cy="990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Tre nye nisjelagre i regionen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Ombrukslagerbransjen blir en spesialistbransje.</a:t>
            </a: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Flere aktører etablerer forretningsmodeller rundt kjøp og salg av ombruksvarer.</a:t>
            </a:r>
          </a:p>
        </p:txBody>
      </p:sp>
      <p:sp>
        <p:nvSpPr>
          <p:cNvPr id="93" name="TextBox 93"/>
          <p:cNvSpPr txBox="1"/>
          <p:nvPr/>
        </p:nvSpPr>
        <p:spPr>
          <a:xfrm>
            <a:off x="8559711" y="8028889"/>
            <a:ext cx="1570019" cy="849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Nisjelagre i tilknytning til byggevarehus</a:t>
            </a:r>
          </a:p>
          <a:p>
            <a:pPr algn="l">
              <a:lnSpc>
                <a:spcPts val="1125"/>
              </a:lnSpc>
            </a:pPr>
            <a:endParaRPr lang="en-US" sz="1041" b="1">
              <a:solidFill>
                <a:srgbClr val="000000"/>
              </a:solidFill>
              <a:latin typeface="Source Sans Pro 3 Bold"/>
              <a:ea typeface="Source Sans Pro 3 Bold"/>
              <a:cs typeface="Source Sans Pro 3 Bold"/>
              <a:sym typeface="Source Sans Pro 3 Bold"/>
            </a:endParaRPr>
          </a:p>
          <a:p>
            <a:pPr marL="224924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>
                <a:solidFill>
                  <a:srgbClr val="000000"/>
                </a:solidFill>
                <a:latin typeface="Source Sans Pro 3"/>
                <a:ea typeface="Source Sans Pro 3"/>
                <a:cs typeface="Source Sans Pro 3"/>
                <a:sym typeface="Source Sans Pro 3"/>
              </a:rPr>
              <a:t>Varehandelen integrerer ombruk som en del av forretningen.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0278383" y="8028889"/>
            <a:ext cx="4784654" cy="275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224923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Optimalisering og utvikling</a:t>
            </a:r>
          </a:p>
          <a:p>
            <a:pPr marL="224923" lvl="1" indent="-112462" algn="l">
              <a:lnSpc>
                <a:spcPts val="1125"/>
              </a:lnSpc>
              <a:buFont typeface="Arial"/>
              <a:buChar char="•"/>
            </a:pPr>
            <a:r>
              <a:rPr lang="en-US" sz="1041" b="1">
                <a:solidFill>
                  <a:srgbClr val="000000"/>
                </a:solidFill>
                <a:latin typeface="Source Sans Pro 3 Bold"/>
                <a:ea typeface="Source Sans Pro 3 Bold"/>
                <a:cs typeface="Source Sans Pro 3 Bold"/>
                <a:sym typeface="Source Sans Pro 3 Bold"/>
              </a:rPr>
              <a:t>Ombruk er det nye bruk</a:t>
            </a:r>
          </a:p>
        </p:txBody>
      </p:sp>
      <p:sp>
        <p:nvSpPr>
          <p:cNvPr id="95" name="TextBox 95"/>
          <p:cNvSpPr txBox="1"/>
          <p:nvPr/>
        </p:nvSpPr>
        <p:spPr>
          <a:xfrm>
            <a:off x="1531575" y="760074"/>
            <a:ext cx="15224850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>
                <a:solidFill>
                  <a:srgbClr val="FFFFFF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Prosjektet over i en langsiktig plan for regionen</a:t>
            </a:r>
          </a:p>
        </p:txBody>
      </p:sp>
      <p:grpSp>
        <p:nvGrpSpPr>
          <p:cNvPr id="96" name="Group 96"/>
          <p:cNvGrpSpPr/>
          <p:nvPr/>
        </p:nvGrpSpPr>
        <p:grpSpPr>
          <a:xfrm>
            <a:off x="226362" y="8097269"/>
            <a:ext cx="576625" cy="1816058"/>
            <a:chOff x="0" y="0"/>
            <a:chExt cx="768834" cy="2421411"/>
          </a:xfrm>
        </p:grpSpPr>
        <p:sp>
          <p:nvSpPr>
            <p:cNvPr id="97" name="TextBox 97"/>
            <p:cNvSpPr txBox="1"/>
            <p:nvPr/>
          </p:nvSpPr>
          <p:spPr>
            <a:xfrm rot="-5400000">
              <a:off x="-534870" y="623066"/>
              <a:ext cx="1646802" cy="4006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10"/>
                </a:lnSpc>
                <a:spcBef>
                  <a:spcPct val="0"/>
                </a:spcBef>
              </a:pPr>
              <a:r>
                <a:rPr lang="en-US" sz="1925">
                  <a:solidFill>
                    <a:srgbClr val="FFFFFF"/>
                  </a:solidFill>
                  <a:latin typeface="Source Sans Pro 1"/>
                  <a:ea typeface="Source Sans Pro 1"/>
                  <a:cs typeface="Source Sans Pro 1"/>
                  <a:sym typeface="Source Sans Pro 1"/>
                </a:rPr>
                <a:t>BUILDING</a:t>
              </a:r>
            </a:p>
          </p:txBody>
        </p:sp>
        <p:sp>
          <p:nvSpPr>
            <p:cNvPr id="98" name="TextBox 98"/>
            <p:cNvSpPr txBox="1"/>
            <p:nvPr/>
          </p:nvSpPr>
          <p:spPr>
            <a:xfrm rot="-5400000">
              <a:off x="-190932" y="801243"/>
              <a:ext cx="1454081" cy="2624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1555"/>
                </a:lnSpc>
                <a:spcBef>
                  <a:spcPct val="0"/>
                </a:spcBef>
              </a:pPr>
              <a:r>
                <a:rPr lang="en-US" sz="1296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INNOVATION</a:t>
              </a:r>
            </a:p>
          </p:txBody>
        </p:sp>
        <p:sp>
          <p:nvSpPr>
            <p:cNvPr id="99" name="Freeform 99"/>
            <p:cNvSpPr/>
            <p:nvPr/>
          </p:nvSpPr>
          <p:spPr>
            <a:xfrm rot="-5400000">
              <a:off x="-6459" y="1646118"/>
              <a:ext cx="781752" cy="768834"/>
            </a:xfrm>
            <a:custGeom>
              <a:avLst/>
              <a:gdLst/>
              <a:ahLst/>
              <a:cxnLst/>
              <a:rect l="l" t="t" r="r" b="b"/>
              <a:pathLst>
                <a:path w="781752" h="768834">
                  <a:moveTo>
                    <a:pt x="0" y="0"/>
                  </a:moveTo>
                  <a:lnTo>
                    <a:pt x="781752" y="0"/>
                  </a:lnTo>
                  <a:lnTo>
                    <a:pt x="781752" y="768834"/>
                  </a:lnTo>
                  <a:lnTo>
                    <a:pt x="0" y="7688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 r="-225672" b="-584"/>
              </a:stretch>
            </a:blipFill>
          </p:spPr>
          <p:txBody>
            <a:bodyPr/>
            <a:lstStyle/>
            <a:p>
              <a:endParaRPr lang="nb-NO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31575" y="1702460"/>
            <a:ext cx="10144144" cy="7734910"/>
          </a:xfrm>
          <a:custGeom>
            <a:avLst/>
            <a:gdLst/>
            <a:ahLst/>
            <a:cxnLst/>
            <a:rect l="l" t="t" r="r" b="b"/>
            <a:pathLst>
              <a:path w="10144144" h="7734910">
                <a:moveTo>
                  <a:pt x="0" y="0"/>
                </a:moveTo>
                <a:lnTo>
                  <a:pt x="10144144" y="0"/>
                </a:lnTo>
                <a:lnTo>
                  <a:pt x="10144144" y="7734910"/>
                </a:lnTo>
                <a:lnTo>
                  <a:pt x="0" y="7734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>
            <a:off x="11781168" y="2290274"/>
            <a:ext cx="5570516" cy="3279641"/>
          </a:xfrm>
          <a:custGeom>
            <a:avLst/>
            <a:gdLst/>
            <a:ahLst/>
            <a:cxnLst/>
            <a:rect l="l" t="t" r="r" b="b"/>
            <a:pathLst>
              <a:path w="5570516" h="3279641">
                <a:moveTo>
                  <a:pt x="0" y="0"/>
                </a:moveTo>
                <a:lnTo>
                  <a:pt x="5570516" y="0"/>
                </a:lnTo>
                <a:lnTo>
                  <a:pt x="5570516" y="3279641"/>
                </a:lnTo>
                <a:lnTo>
                  <a:pt x="0" y="327964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>
            <a:off x="11781168" y="5569915"/>
            <a:ext cx="3506628" cy="3509429"/>
          </a:xfrm>
          <a:custGeom>
            <a:avLst/>
            <a:gdLst/>
            <a:ahLst/>
            <a:cxnLst/>
            <a:rect l="l" t="t" r="r" b="b"/>
            <a:pathLst>
              <a:path w="3506628" h="3509429">
                <a:moveTo>
                  <a:pt x="0" y="0"/>
                </a:moveTo>
                <a:lnTo>
                  <a:pt x="3506628" y="0"/>
                </a:lnTo>
                <a:lnTo>
                  <a:pt x="3506628" y="3509429"/>
                </a:lnTo>
                <a:lnTo>
                  <a:pt x="0" y="35094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9307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531575" y="760074"/>
            <a:ext cx="15224850" cy="66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4"/>
              </a:lnSpc>
            </a:pPr>
            <a:r>
              <a:rPr lang="en-US" sz="4800" b="1">
                <a:solidFill>
                  <a:srgbClr val="000000"/>
                </a:solidFill>
                <a:latin typeface="Source Serif Pro Bold"/>
                <a:ea typeface="Source Serif Pro Bold"/>
                <a:cs typeface="Source Serif Pro Bold"/>
                <a:sym typeface="Source Serif Pro Bold"/>
              </a:rPr>
              <a:t>Donorbyggene™️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134511" y="9003144"/>
            <a:ext cx="5217173" cy="4760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0"/>
              </a:lnSpc>
            </a:pPr>
            <a:r>
              <a:rPr lang="en-US" sz="2650" b="1" u="sng">
                <a:solidFill>
                  <a:srgbClr val="FF5758"/>
                </a:solidFill>
                <a:latin typeface="Arimo Bold"/>
                <a:ea typeface="Arimo Bold"/>
                <a:cs typeface="Arimo Bold"/>
                <a:sym typeface="Arimo Bold"/>
                <a:hlinkClick r:id="rId5" tooltip="https://donorbyggene.vercel.app"/>
              </a:rPr>
              <a:t>https://donorbyggene.vercel.app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3" name="Freeform 3"/>
          <p:cNvSpPr/>
          <p:nvPr/>
        </p:nvSpPr>
        <p:spPr>
          <a:xfrm rot="-5400000">
            <a:off x="-480375" y="8783719"/>
            <a:ext cx="1969812" cy="596912"/>
          </a:xfrm>
          <a:custGeom>
            <a:avLst/>
            <a:gdLst/>
            <a:ahLst/>
            <a:cxnLst/>
            <a:rect l="l" t="t" r="r" b="b"/>
            <a:pathLst>
              <a:path w="1969812" h="596912">
                <a:moveTo>
                  <a:pt x="0" y="0"/>
                </a:moveTo>
                <a:lnTo>
                  <a:pt x="1969812" y="0"/>
                </a:lnTo>
                <a:lnTo>
                  <a:pt x="1969812" y="596912"/>
                </a:lnTo>
                <a:lnTo>
                  <a:pt x="0" y="596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4" name="Freeform 4"/>
          <p:cNvSpPr/>
          <p:nvPr/>
        </p:nvSpPr>
        <p:spPr>
          <a:xfrm rot="-5400000">
            <a:off x="-479194" y="8783426"/>
            <a:ext cx="1967451" cy="597487"/>
          </a:xfrm>
          <a:custGeom>
            <a:avLst/>
            <a:gdLst/>
            <a:ahLst/>
            <a:cxnLst/>
            <a:rect l="l" t="t" r="r" b="b"/>
            <a:pathLst>
              <a:path w="1967451" h="597487">
                <a:moveTo>
                  <a:pt x="0" y="0"/>
                </a:moveTo>
                <a:lnTo>
                  <a:pt x="1967451" y="0"/>
                </a:lnTo>
                <a:lnTo>
                  <a:pt x="1967451" y="597487"/>
                </a:lnTo>
                <a:lnTo>
                  <a:pt x="0" y="59748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20"/>
            </a:stretch>
          </a:blipFill>
        </p:spPr>
        <p:txBody>
          <a:bodyPr/>
          <a:lstStyle/>
          <a:p>
            <a:endParaRPr lang="nb-NO"/>
          </a:p>
        </p:txBody>
      </p:sp>
      <p:sp>
        <p:nvSpPr>
          <p:cNvPr id="5" name="TextBox 5"/>
          <p:cNvSpPr txBox="1"/>
          <p:nvPr/>
        </p:nvSpPr>
        <p:spPr>
          <a:xfrm>
            <a:off x="1698808" y="7438901"/>
            <a:ext cx="15175444" cy="2626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319"/>
              </a:lnSpc>
            </a:pPr>
            <a:endParaRPr/>
          </a:p>
          <a:p>
            <a:pPr algn="r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Hanne Wetland</a:t>
            </a:r>
          </a:p>
          <a:p>
            <a:pPr algn="r">
              <a:lnSpc>
                <a:spcPts val="4319"/>
              </a:lnSpc>
            </a:pPr>
            <a:r>
              <a:rPr lang="en-US" sz="3999">
                <a:solidFill>
                  <a:srgbClr val="FFFFFF"/>
                </a:solidFill>
                <a:latin typeface="Source Serif Pro"/>
                <a:ea typeface="Source Serif Pro"/>
                <a:cs typeface="Source Serif Pro"/>
                <a:sym typeface="Source Serif Pro"/>
              </a:rPr>
              <a:t>hanne@buildinginnovation.no</a:t>
            </a:r>
          </a:p>
          <a:p>
            <a:pPr algn="r">
              <a:lnSpc>
                <a:spcPts val="7559"/>
              </a:lnSpc>
            </a:pPr>
            <a:endParaRPr lang="en-US" sz="3999">
              <a:solidFill>
                <a:srgbClr val="FFFFFF"/>
              </a:solidFill>
              <a:latin typeface="Source Serif Pro"/>
              <a:ea typeface="Source Serif Pro"/>
              <a:cs typeface="Source Serif Pro"/>
              <a:sym typeface="Source Serif Pr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805C204262D094B9DBE931EC479E5EA" ma:contentTypeVersion="5" ma:contentTypeDescription="Opprett et nytt dokument." ma:contentTypeScope="" ma:versionID="dd033aa3c7af5ac609aa41d0bd7b2106">
  <xsd:schema xmlns:xsd="http://www.w3.org/2001/XMLSchema" xmlns:xs="http://www.w3.org/2001/XMLSchema" xmlns:p="http://schemas.microsoft.com/office/2006/metadata/properties" xmlns:ns2="b91526fe-3a8d-4d3d-944d-13002a5fb106" targetNamespace="http://schemas.microsoft.com/office/2006/metadata/properties" ma:root="true" ma:fieldsID="82c8f4a83c557701913fc0872c1050bf" ns2:_="">
    <xsd:import namespace="b91526fe-3a8d-4d3d-944d-13002a5fb1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1526fe-3a8d-4d3d-944d-13002a5fb1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119b49b-2cc3-444e-b755-8692f4554da6" ContentTypeId="0x0101" PreviousValue="false"/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48CD628-558F-4D6E-B3C5-095585C0612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1A0E63-7FA2-4A02-A171-8C146B094E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1526fe-3a8d-4d3d-944d-13002a5fb1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0AA6E19-4F7D-41D6-A347-EF1EA4BC043D}">
  <ds:schemaRefs>
    <ds:schemaRef ds:uri="Microsoft.SharePoint.Taxonomy.ContentTypeSync"/>
  </ds:schemaRefs>
</ds:datastoreItem>
</file>

<file path=customXml/itemProps4.xml><?xml version="1.0" encoding="utf-8"?>
<ds:datastoreItem xmlns:ds="http://schemas.openxmlformats.org/officeDocument/2006/customXml" ds:itemID="{2D251A67-B31B-4867-BEE3-41115531A104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Egendefinert</PresentationFormat>
  <Paragraphs>102</Paragraphs>
  <Slides>9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14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24" baseType="lpstr">
      <vt:lpstr>Source Sans Pro 1</vt:lpstr>
      <vt:lpstr>Source Serif Pro</vt:lpstr>
      <vt:lpstr>Source Sans Pro 3</vt:lpstr>
      <vt:lpstr>Source Serif Pro Bold</vt:lpstr>
      <vt:lpstr>Open Sans Bold</vt:lpstr>
      <vt:lpstr>TT Trailers Bold</vt:lpstr>
      <vt:lpstr>Montserrat</vt:lpstr>
      <vt:lpstr>Source Sans Pro 3 Bold</vt:lpstr>
      <vt:lpstr>Arial</vt:lpstr>
      <vt:lpstr>Open Sans</vt:lpstr>
      <vt:lpstr>Arimo Bold</vt:lpstr>
      <vt:lpstr>Calibri</vt:lpstr>
      <vt:lpstr>Bio Rhyme Expanded Ultra-Bold</vt:lpstr>
      <vt:lpstr>Source Sans Pro 2</vt:lpstr>
      <vt:lpstr>Office Theme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Dialogkonferanse + Piom </dc:title>
  <cp:lastModifiedBy>Øystein Sørhaug</cp:lastModifiedBy>
  <cp:revision>1</cp:revision>
  <dcterms:created xsi:type="dcterms:W3CDTF">2006-08-16T00:00:00Z</dcterms:created>
  <dcterms:modified xsi:type="dcterms:W3CDTF">2025-06-13T09:32:47Z</dcterms:modified>
  <dc:identifier>DAGpYRTDWew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0x010100B805C204262D094B9DBE931EC479E5EA</vt:lpwstr>
  </property>
</Properties>
</file>