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1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  <p:sldMasterId id="2147483751" r:id="rId5"/>
    <p:sldMasterId id="2147483772" r:id="rId6"/>
    <p:sldMasterId id="2147483802" r:id="rId7"/>
    <p:sldMasterId id="2147484034" r:id="rId8"/>
    <p:sldMasterId id="2147483850" r:id="rId9"/>
    <p:sldMasterId id="2147484045" r:id="rId10"/>
    <p:sldMasterId id="2147484067" r:id="rId11"/>
    <p:sldMasterId id="2147483906" r:id="rId12"/>
    <p:sldMasterId id="2147483966" r:id="rId13"/>
  </p:sldMasterIdLst>
  <p:notesMasterIdLst>
    <p:notesMasterId r:id="rId28"/>
  </p:notesMasterIdLst>
  <p:handoutMasterIdLst>
    <p:handoutMasterId r:id="rId29"/>
  </p:handoutMasterIdLst>
  <p:sldIdLst>
    <p:sldId id="258" r:id="rId14"/>
    <p:sldId id="409" r:id="rId15"/>
    <p:sldId id="330" r:id="rId16"/>
    <p:sldId id="285" r:id="rId17"/>
    <p:sldId id="272" r:id="rId18"/>
    <p:sldId id="448" r:id="rId19"/>
    <p:sldId id="890" r:id="rId20"/>
    <p:sldId id="869" r:id="rId21"/>
    <p:sldId id="877" r:id="rId22"/>
    <p:sldId id="875" r:id="rId23"/>
    <p:sldId id="893" r:id="rId24"/>
    <p:sldId id="261" r:id="rId25"/>
    <p:sldId id="888" r:id="rId26"/>
    <p:sldId id="889" r:id="rId27"/>
  </p:sldIdLst>
  <p:sldSz cx="12192000" cy="6858000"/>
  <p:notesSz cx="6858000" cy="9144000"/>
  <p:defaultTextStyle>
    <a:defPPr>
      <a:defRPr lang="nb-NO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D"/>
    <a:srgbClr val="E3B9A4"/>
    <a:srgbClr val="F5E1A4"/>
    <a:srgbClr val="EED6A5"/>
    <a:srgbClr val="FFD6A5"/>
    <a:srgbClr val="D9EC9C"/>
    <a:srgbClr val="CFE9EC"/>
    <a:srgbClr val="FFF0D7"/>
    <a:srgbClr val="FADA63"/>
    <a:srgbClr val="A5D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1391" autoAdjust="0"/>
  </p:normalViewPr>
  <p:slideViewPr>
    <p:cSldViewPr snapToGrid="0">
      <p:cViewPr varScale="1">
        <p:scale>
          <a:sx n="68" d="100"/>
          <a:sy n="68" d="100"/>
        </p:scale>
        <p:origin x="3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customXml" Target="../customXml/item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9FE5EB-A364-3C55-4F01-969F3F9EF5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E955C-9C89-F8F2-0445-0E141E4662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2AD-D68B-7040-9BD3-09DEEA3A393A}" type="datetimeFigureOut">
              <a:rPr lang="en-NO" smtClean="0"/>
              <a:t>06/20/2025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F2CB-E580-9A64-5102-57AF94DA05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DA807-CD24-663F-2CD0-AC731538F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0FCA8-23C0-2745-979B-7B323564F02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8718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DDFD-34E0-40BF-9CEA-7632540D09C2}" type="datetimeFigureOut">
              <a:rPr lang="nb-NO" smtClean="0"/>
              <a:t>20.06.2025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63118-4A1B-4D68-B8D7-C0E4FB6F7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53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3118-4A1B-4D68-B8D7-C0E4FB6F72D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46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92150" y="1116013"/>
            <a:ext cx="5475288" cy="30797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A699EEA-482D-8A4C-B96F-116D0B238BFC}" type="datetime1">
              <a:rPr lang="nb-NO" smtClean="0"/>
              <a:t>20.06.2025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990A1-CAB0-9643-97F8-4BD3ACD66F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2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Høgskolen i Bergen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699EEA-482D-8A4C-B96F-116D0B238BFC}" type="datetime1">
              <a:rPr lang="nb-NO" smtClean="0"/>
              <a:t>20.06.2025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990A1-CAB0-9643-97F8-4BD3ACD66F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7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92150" y="1116013"/>
            <a:ext cx="5475288" cy="30797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b-NO" baseline="0" dirty="0"/>
            </a:b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699EEA-482D-8A4C-B96F-116D0B238BFC}" type="datetime1">
              <a:rPr lang="nb-NO" smtClean="0"/>
              <a:t>20.06.2025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990A1-CAB0-9643-97F8-4BD3ACD66F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0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3118-4A1B-4D68-B8D7-C0E4FB6F72D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88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(glassblå)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407B38E-AAA3-4644-BA50-33961E1AF7DC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BB7890A-8FEA-4E40-957F-0D64D9CA78B6}"/>
              </a:ext>
            </a:extLst>
          </p:cNvPr>
          <p:cNvSpPr/>
          <p:nvPr userDrawn="1"/>
        </p:nvSpPr>
        <p:spPr>
          <a:xfrm>
            <a:off x="2031304" y="4577818"/>
            <a:ext cx="4064695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F35B1C-F46A-294E-AE0D-9564E56B5897}"/>
              </a:ext>
            </a:extLst>
          </p:cNvPr>
          <p:cNvSpPr/>
          <p:nvPr userDrawn="1"/>
        </p:nvSpPr>
        <p:spPr>
          <a:xfrm>
            <a:off x="0" y="0"/>
            <a:ext cx="6095999" cy="4577818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D5415FB7-6897-5C4C-A3F3-B74964B5B2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3321487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3F0F5A-146A-477B-B2A3-C19745292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976" b="4976"/>
          <a:stretch/>
        </p:blipFill>
        <p:spPr>
          <a:xfrm>
            <a:off x="6095999" y="0"/>
            <a:ext cx="6095999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F05647-DBCA-F9E0-6743-FA18932FE5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213113"/>
            <a:ext cx="5098231" cy="16852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500" b="1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nb-NO" dirty="0"/>
              <a:t>Klikk for å</a:t>
            </a:r>
            <a:br>
              <a:rPr lang="nb-NO" dirty="0"/>
            </a:br>
            <a:r>
              <a:rPr lang="nb-NO" dirty="0"/>
              <a:t>legge til en tittel</a:t>
            </a:r>
          </a:p>
        </p:txBody>
      </p:sp>
      <p:pic>
        <p:nvPicPr>
          <p:cNvPr id="3" name="Bilde 4">
            <a:extLst>
              <a:ext uri="{FF2B5EF4-FFF2-40B4-BE49-F238E27FC236}">
                <a16:creationId xmlns:a16="http://schemas.microsoft.com/office/drawing/2014/main" id="{815C158B-F321-221F-5FC0-1624C71BAA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62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2 (rus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407B38E-AAA3-4644-BA50-33961E1AF7DC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BB7890A-8FEA-4E40-957F-0D64D9CA78B6}"/>
              </a:ext>
            </a:extLst>
          </p:cNvPr>
          <p:cNvSpPr/>
          <p:nvPr userDrawn="1"/>
        </p:nvSpPr>
        <p:spPr>
          <a:xfrm>
            <a:off x="2031304" y="4577818"/>
            <a:ext cx="4064695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F35B1C-F46A-294E-AE0D-9564E56B5897}"/>
              </a:ext>
            </a:extLst>
          </p:cNvPr>
          <p:cNvSpPr/>
          <p:nvPr userDrawn="1"/>
        </p:nvSpPr>
        <p:spPr>
          <a:xfrm>
            <a:off x="0" y="0"/>
            <a:ext cx="6095999" cy="4577818"/>
          </a:xfrm>
          <a:prstGeom prst="rect">
            <a:avLst/>
          </a:prstGeom>
          <a:solidFill>
            <a:srgbClr val="FF808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A25597D8-817F-6E47-A3DB-C09758B415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101393" cy="6858000"/>
          </a:xfrm>
          <a:prstGeom prst="rect">
            <a:avLst/>
          </a:prstGeom>
          <a:solidFill>
            <a:srgbClr val="E3B9A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bilde/ikon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3321487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44CC262-8A57-0342-855B-ED92BDC851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213113"/>
            <a:ext cx="5098231" cy="16852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500" b="1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nb-NO" dirty="0"/>
              <a:t>Klikk for å</a:t>
            </a:r>
            <a:br>
              <a:rPr lang="nb-NO" dirty="0"/>
            </a:br>
            <a:r>
              <a:rPr lang="nb-NO" dirty="0"/>
              <a:t>legge til en tittel</a:t>
            </a:r>
          </a:p>
        </p:txBody>
      </p:sp>
      <p:pic>
        <p:nvPicPr>
          <p:cNvPr id="3" name="Bilde 4">
            <a:extLst>
              <a:ext uri="{FF2B5EF4-FFF2-40B4-BE49-F238E27FC236}">
                <a16:creationId xmlns:a16="http://schemas.microsoft.com/office/drawing/2014/main" id="{66338AF0-F049-FDF3-7579-D14FA3F02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e med tekst smalt (grøn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73D174E-23C5-4E0E-A66C-80E38B1278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52733" y="0"/>
            <a:ext cx="4539267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F3228187-17A7-4941-93A3-7BAA15C5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20.06.2025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FE5B00C6-FA51-48B4-A05D-AA95E5B7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7B7956-B196-AC22-1E4D-120BB45CAF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6363393" cy="6347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13DD9A5-DF0F-529B-9F3C-F9916B91B4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846" y="2153082"/>
            <a:ext cx="6363393" cy="42454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8A59378C-7E02-EEF8-EA05-B32EA9595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foto (glassblå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21952CC-5A83-5245-8F08-93A4AAE82725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E5C3349-C53D-444E-ACA5-2B3F59655098}"/>
              </a:ext>
            </a:extLst>
          </p:cNvPr>
          <p:cNvSpPr/>
          <p:nvPr userDrawn="1"/>
        </p:nvSpPr>
        <p:spPr>
          <a:xfrm>
            <a:off x="2031304" y="4577818"/>
            <a:ext cx="10160696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88957E8F-A674-D54D-9D18-EE107CA104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9333979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073DEDE3-C390-EE4B-4535-8358F0FA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F02D8A2E-FC4A-7C57-0F4D-54A36EC3C2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3363539"/>
            <a:ext cx="11110723" cy="4537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086DAFC-35A5-6148-7B92-4D111C03F9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1917812"/>
            <a:ext cx="11110723" cy="13703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24641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foto (grøn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21952CC-5A83-5245-8F08-93A4AAE82725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E5C3349-C53D-444E-ACA5-2B3F59655098}"/>
              </a:ext>
            </a:extLst>
          </p:cNvPr>
          <p:cNvSpPr/>
          <p:nvPr userDrawn="1"/>
        </p:nvSpPr>
        <p:spPr>
          <a:xfrm>
            <a:off x="2031304" y="4577818"/>
            <a:ext cx="10160696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88957E8F-A674-D54D-9D18-EE107CA104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9333979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F14194B-1ABA-80E2-8FC3-E5D881C8D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C5CF0D9F-FA8B-A8E5-E0C3-3ED219DF79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3363539"/>
            <a:ext cx="11110723" cy="4537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432FD1B8-2F41-3DD8-9B0B-0F846434AF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1917812"/>
            <a:ext cx="11110723" cy="13703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9401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foto (oke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21952CC-5A83-5245-8F08-93A4AAE82725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E5C3349-C53D-444E-ACA5-2B3F59655098}"/>
              </a:ext>
            </a:extLst>
          </p:cNvPr>
          <p:cNvSpPr/>
          <p:nvPr userDrawn="1"/>
        </p:nvSpPr>
        <p:spPr>
          <a:xfrm>
            <a:off x="2031304" y="4577818"/>
            <a:ext cx="10160696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88957E8F-A674-D54D-9D18-EE107CA104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9333979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11AD8F4-8B62-8718-8FA3-54CF820A68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  <p:sp>
        <p:nvSpPr>
          <p:cNvPr id="4" name="Undertittel 2">
            <a:extLst>
              <a:ext uri="{FF2B5EF4-FFF2-40B4-BE49-F238E27FC236}">
                <a16:creationId xmlns:a16="http://schemas.microsoft.com/office/drawing/2014/main" id="{40AD9E84-2603-C346-7C61-2A13591ABA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3363539"/>
            <a:ext cx="11110723" cy="4537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A593EB85-D96C-6CE8-BA6E-A6631EAFF5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1917812"/>
            <a:ext cx="11110723" cy="13703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86392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foto (oransj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21952CC-5A83-5245-8F08-93A4AAE82725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E5C3349-C53D-444E-ACA5-2B3F59655098}"/>
              </a:ext>
            </a:extLst>
          </p:cNvPr>
          <p:cNvSpPr/>
          <p:nvPr userDrawn="1"/>
        </p:nvSpPr>
        <p:spPr>
          <a:xfrm>
            <a:off x="2031304" y="4577818"/>
            <a:ext cx="10160696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88957E8F-A674-D54D-9D18-EE107CA104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9333979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FD76E36D-0B9D-BF9C-C79C-4011241E5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  <p:sp>
        <p:nvSpPr>
          <p:cNvPr id="4" name="Undertittel 2">
            <a:extLst>
              <a:ext uri="{FF2B5EF4-FFF2-40B4-BE49-F238E27FC236}">
                <a16:creationId xmlns:a16="http://schemas.microsoft.com/office/drawing/2014/main" id="{D99D95E5-4814-820D-E883-8E6497686D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3363539"/>
            <a:ext cx="11110723" cy="4537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BD0F7FCE-073C-AF3C-4878-1CE39F219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1917812"/>
            <a:ext cx="11110723" cy="13703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28279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foto (rust)">
    <p:bg>
      <p:bgPr>
        <a:solidFill>
          <a:srgbClr val="FF8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21952CC-5A83-5245-8F08-93A4AAE82725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E5C3349-C53D-444E-ACA5-2B3F59655098}"/>
              </a:ext>
            </a:extLst>
          </p:cNvPr>
          <p:cNvSpPr/>
          <p:nvPr userDrawn="1"/>
        </p:nvSpPr>
        <p:spPr>
          <a:xfrm>
            <a:off x="2031304" y="4577818"/>
            <a:ext cx="10160696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88957E8F-A674-D54D-9D18-EE107CA104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9333979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FD76E36D-0B9D-BF9C-C79C-4011241E5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  <p:sp>
        <p:nvSpPr>
          <p:cNvPr id="4" name="Undertittel 2">
            <a:extLst>
              <a:ext uri="{FF2B5EF4-FFF2-40B4-BE49-F238E27FC236}">
                <a16:creationId xmlns:a16="http://schemas.microsoft.com/office/drawing/2014/main" id="{D99D95E5-4814-820D-E883-8E6497686D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3363539"/>
            <a:ext cx="11110723" cy="4537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BD0F7FCE-073C-AF3C-4878-1CE39F219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1917812"/>
            <a:ext cx="11110723" cy="13703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74060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59FB3D-EE24-EB49-B295-34FD860AF5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10924310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C0EBCE5B-6959-9E4E-5E74-50E4F57A57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10827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(glassblå)">
    <p:bg>
      <p:bgPr>
        <a:solidFill>
          <a:srgbClr val="CF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1C5E69E4-D0A8-28C4-2B60-05B87AC08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971C2C35-2796-0282-E274-E81A52AC90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27CFA66-AC91-C4E9-27A5-A5447E0563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10924310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1150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(grønn)">
    <p:bg>
      <p:bgPr>
        <a:solidFill>
          <a:srgbClr val="D9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CE693AF3-9C60-322B-7821-BD58A83FF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3066C5F2-03D8-FF22-8B76-0D4906047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2492330-2BC1-78E5-7415-694D47958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10924310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662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2 (glassblå)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407B38E-AAA3-4644-BA50-33961E1AF7DC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BB7890A-8FEA-4E40-957F-0D64D9CA78B6}"/>
              </a:ext>
            </a:extLst>
          </p:cNvPr>
          <p:cNvSpPr/>
          <p:nvPr userDrawn="1"/>
        </p:nvSpPr>
        <p:spPr>
          <a:xfrm>
            <a:off x="2031304" y="4577818"/>
            <a:ext cx="4064695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F35B1C-F46A-294E-AE0D-9564E56B5897}"/>
              </a:ext>
            </a:extLst>
          </p:cNvPr>
          <p:cNvSpPr/>
          <p:nvPr userDrawn="1"/>
        </p:nvSpPr>
        <p:spPr>
          <a:xfrm>
            <a:off x="0" y="0"/>
            <a:ext cx="6095999" cy="4577818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D5415FB7-6897-5C4C-A3F3-B74964B5B2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3321487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79AF8A2D-0968-3469-4476-C85BB98A87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101393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bilde/ikon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9B0E1F-1146-89C5-ED17-52CBD33699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213113"/>
            <a:ext cx="5098231" cy="16852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500" b="1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nb-NO" dirty="0"/>
              <a:t>Klikk for å</a:t>
            </a:r>
            <a:br>
              <a:rPr lang="nb-NO" dirty="0"/>
            </a:br>
            <a:r>
              <a:rPr lang="nb-NO" dirty="0"/>
              <a:t>legge til en tittel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2A90102-ED3A-EE9E-D672-D82168B13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69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(oker)">
    <p:bg>
      <p:bgPr>
        <a:solidFill>
          <a:srgbClr val="F5E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03B67E8F-0731-8724-E680-4205B5D9E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D36AB08F-CA64-EABC-EC05-C5CB7CDE1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3CCB90E-A1CC-50E5-4693-42AAF4E3B7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10924310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9499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(oransje)">
    <p:bg>
      <p:bgPr>
        <a:solidFill>
          <a:srgbClr val="EED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03B67E8F-0731-8724-E680-4205B5D9E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D36AB08F-CA64-EABC-EC05-C5CB7CDE1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1025A2B-EA67-FD67-9678-BFBE0A4B6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10924310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8078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(rust)">
    <p:bg>
      <p:bgPr>
        <a:solidFill>
          <a:srgbClr val="E3B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03B67E8F-0731-8724-E680-4205B5D9E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D36AB08F-CA64-EABC-EC05-C5CB7CDE1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EAF2B2E-FB7D-C8D6-C43C-8DDDD4E250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10924310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6314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80316809-F40D-3C47-2D2D-4705664CCA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B2B0F57-32A9-4B70-6421-7D9E75C93E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5E48BD4-B2D0-EFA5-1892-ED4A78EBA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456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232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to kolonner(glassblå)">
    <p:bg>
      <p:bgPr>
        <a:solidFill>
          <a:srgbClr val="CF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1C5E69E4-D0A8-28C4-2B60-05B87AC08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22801B9E-713E-AF98-FF6D-1391BD2C56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EBDC94A-4B64-95FB-BA50-6C0303FA28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C54C51C-6AEB-F8DB-6678-151D6F259A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456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1222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to kolonner(grønn)">
    <p:bg>
      <p:bgPr>
        <a:solidFill>
          <a:srgbClr val="D9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CE693AF3-9C60-322B-7821-BD58A83FF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B2B7146F-830C-F7FF-03E7-375DC8D68E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0CA8B59-0741-D265-39DC-E8B202351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811ED36-9439-4F07-7FBD-75F152C3E5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456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03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to kolonner (oker)">
    <p:bg>
      <p:bgPr>
        <a:solidFill>
          <a:srgbClr val="F5E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03B67E8F-0731-8724-E680-4205B5D9E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B2AA2086-0898-0538-F157-3650DC39CD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466406E-CD31-7884-177D-5DD5264F43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93D0E12-2D38-A82B-0A87-BBB621AE89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456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7489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to kolonner (oransje)">
    <p:bg>
      <p:bgPr>
        <a:solidFill>
          <a:srgbClr val="EED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03B67E8F-0731-8724-E680-4205B5D9E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9256"/>
            <a:ext cx="2036696" cy="863007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B2AA2086-0898-0538-F157-3650DC39CD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BDB1465-1E34-3451-08E2-FFBBD5B64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7EB2FBB-02E6-3FA8-5257-FA7E6C12BC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456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290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to kolonner (rust)">
    <p:bg>
      <p:bgPr>
        <a:solidFill>
          <a:srgbClr val="E3B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03B67E8F-0731-8724-E680-4205B5D9E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B2AA2086-0898-0538-F157-3650DC39CD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741078B-9C01-4E1D-AECB-F56BD26171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087C4BE-0F07-38A4-A965-3AFA2E158C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4564" y="1343845"/>
            <a:ext cx="5151961" cy="5023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1200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øverst og innhold, glassblå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1BA358BE-AEB1-C147-8650-A14F2F6308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34F94AB-0646-7B41-BE92-9A53351821FD}" type="datetime1">
              <a:rPr lang="nb-NO" smtClean="0"/>
              <a:t>20.06.2025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extBox 9"/>
          <p:cNvSpPr txBox="1"/>
          <p:nvPr userDrawn="1"/>
        </p:nvSpPr>
        <p:spPr>
          <a:xfrm>
            <a:off x="-28022" y="-366002"/>
            <a:ext cx="553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Tittel øverst og innhold, glassblå 01</a:t>
            </a:r>
            <a:endParaRPr kumimoji="0" lang="nb-NO" sz="12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759D27A-81ED-6744-888A-7F441ED524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101" y="1742017"/>
            <a:ext cx="11048999" cy="4470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C9B1205-AED2-B648-8CF3-193555D1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820" y="1"/>
            <a:ext cx="9111227" cy="927100"/>
          </a:xfrm>
          <a:prstGeom prst="rect">
            <a:avLst/>
          </a:prstGeom>
        </p:spPr>
        <p:txBody>
          <a:bodyPr vert="horz" wrap="square" lIns="0" tIns="0" rIns="90000" bIns="4680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B9890AB-1380-004B-A64D-DFDACB6F9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1235"/>
            <a:ext cx="2190751" cy="9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(grønn)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407B38E-AAA3-4644-BA50-33961E1AF7DC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BB7890A-8FEA-4E40-957F-0D64D9CA78B6}"/>
              </a:ext>
            </a:extLst>
          </p:cNvPr>
          <p:cNvSpPr/>
          <p:nvPr userDrawn="1"/>
        </p:nvSpPr>
        <p:spPr>
          <a:xfrm>
            <a:off x="2031304" y="4577818"/>
            <a:ext cx="4064695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F35B1C-F46A-294E-AE0D-9564E56B5897}"/>
              </a:ext>
            </a:extLst>
          </p:cNvPr>
          <p:cNvSpPr/>
          <p:nvPr userDrawn="1"/>
        </p:nvSpPr>
        <p:spPr>
          <a:xfrm>
            <a:off x="0" y="0"/>
            <a:ext cx="6095999" cy="4577818"/>
          </a:xfrm>
          <a:prstGeom prst="rect">
            <a:avLst/>
          </a:prstGeom>
          <a:solidFill>
            <a:srgbClr val="A5D86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3321487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E38456-2F59-C974-8463-F9EF57444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" t="11303" b="1849"/>
          <a:stretch/>
        </p:blipFill>
        <p:spPr>
          <a:xfrm>
            <a:off x="6095999" y="0"/>
            <a:ext cx="6095999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2194240-2296-8AD1-72CB-6713992591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213113"/>
            <a:ext cx="5098231" cy="16852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500" b="1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nb-NO" dirty="0"/>
              <a:t>Klikk for å</a:t>
            </a:r>
            <a:br>
              <a:rPr lang="nb-NO" dirty="0"/>
            </a:br>
            <a:r>
              <a:rPr lang="nb-NO" dirty="0"/>
              <a:t>legge til en tittel</a:t>
            </a:r>
          </a:p>
        </p:txBody>
      </p:sp>
      <p:pic>
        <p:nvPicPr>
          <p:cNvPr id="3" name="Bilde 4">
            <a:extLst>
              <a:ext uri="{FF2B5EF4-FFF2-40B4-BE49-F238E27FC236}">
                <a16:creationId xmlns:a16="http://schemas.microsoft.com/office/drawing/2014/main" id="{50688207-D4E3-486C-59A4-F270B33E56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4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3101" y="1989666"/>
            <a:ext cx="5327651" cy="4222751"/>
          </a:xfrm>
        </p:spPr>
        <p:txBody>
          <a:bodyPr/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83867" y="0"/>
            <a:ext cx="5808132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</a:p>
          <a:p>
            <a:r>
              <a:rPr lang="nb-NO" noProof="1"/>
              <a:t>Kutt, skaler og plasser bildet ved hjelp av knappene</a:t>
            </a:r>
          </a:p>
          <a:p>
            <a:r>
              <a:rPr lang="nb-NO" noProof="1"/>
              <a:t>som dukker opp under bildeboksen.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455207A8-721A-7849-87C6-793418750E27}" type="datetime1">
              <a:rPr lang="nb-NO" smtClean="0"/>
              <a:t>20.06.2025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73100" y="1123951"/>
            <a:ext cx="5327651" cy="618067"/>
          </a:xfrm>
          <a:prstGeom prst="rect">
            <a:avLst/>
          </a:prstGeom>
        </p:spPr>
        <p:txBody>
          <a:bodyPr vert="horz" wrap="square" lIns="0" tIns="0" rIns="91440" bIns="45720" rtlCol="0" anchor="t">
            <a:noAutofit/>
          </a:bodyPr>
          <a:lstStyle>
            <a:lvl1pPr>
              <a:defRPr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28022" y="-366002"/>
            <a:ext cx="553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Tekst og med bilde</a:t>
            </a:r>
            <a:endParaRPr kumimoji="0" lang="nb-NO" sz="12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08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med tekst bre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B62E924F-D04F-09A8-A616-A8BB6DFB0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9" cy="6347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27EB6E7-8FD3-2B43-543B-B64238B705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846" y="2153082"/>
            <a:ext cx="4828309" cy="42454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CD3E5898-0D14-4686-B4C3-0D2BF9350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5DDBFB5-D05C-4C3D-B49A-0BAA64CB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20.06.2025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36EDBA6A-6FFF-4127-A602-6E670198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721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sm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CD3E5898-0D14-4686-B4C3-0D2BF9350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52733" y="0"/>
            <a:ext cx="453926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727D687-3B35-FBA9-08C4-9022FF0D1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6363393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1669972-7CF2-3435-7C3E-2F8B29DF5B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6363391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7615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CD3E5898-0D14-4686-B4C3-0D2BF9350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920F244-DD15-2027-411D-E29C7B38FE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1477340-C985-9BDB-6273-A008060F98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903932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smalt (glassblå)">
    <p:bg>
      <p:bgPr>
        <a:solidFill>
          <a:srgbClr val="CF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73D174E-23C5-4E0E-A66C-80E38B1278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52733" y="0"/>
            <a:ext cx="4539267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9" name="Bilde 4">
            <a:extLst>
              <a:ext uri="{FF2B5EF4-FFF2-40B4-BE49-F238E27FC236}">
                <a16:creationId xmlns:a16="http://schemas.microsoft.com/office/drawing/2014/main" id="{E9626F32-4E26-A8E6-8198-D53BE76C1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A5E7A9AD-22FE-DBAD-E687-7675906994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6363393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AAF4B99-4275-08BD-EDBB-12B7EE5C41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6363391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434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 (glassblå)">
    <p:bg>
      <p:bgPr>
        <a:solidFill>
          <a:srgbClr val="CF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CD3E5898-0D14-4686-B4C3-0D2BF9350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67B5BC0-9EBF-4979-10CE-5ECB4AFD37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31C4574-3E23-E292-AD15-817DA2688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120877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smalt (grønn)">
    <p:bg>
      <p:bgPr>
        <a:solidFill>
          <a:srgbClr val="D9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73D174E-23C5-4E0E-A66C-80E38B1278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52733" y="0"/>
            <a:ext cx="4539267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8A59378C-7E02-EEF8-EA05-B32EA9595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F895A4B3-12F3-191E-C439-A6198E89A5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6363393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70C2FA8-2DBF-F952-1F62-4B7DBDB391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6363391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8654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 (grønn)">
    <p:bg>
      <p:bgPr>
        <a:solidFill>
          <a:srgbClr val="D9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CD3E5898-0D14-4686-B4C3-0D2BF9350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FC5EBBF-9CC4-6491-E8F1-E71AB6AFAA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B603049-8104-5B4E-5AF8-8A0668B452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816933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smalt (oker)">
    <p:bg>
      <p:bgPr>
        <a:solidFill>
          <a:srgbClr val="F5E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73D174E-23C5-4E0E-A66C-80E38B1278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52733" y="0"/>
            <a:ext cx="4539267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8" name="Bilde 4">
            <a:extLst>
              <a:ext uri="{FF2B5EF4-FFF2-40B4-BE49-F238E27FC236}">
                <a16:creationId xmlns:a16="http://schemas.microsoft.com/office/drawing/2014/main" id="{27C78DFE-D5D9-193B-A1A4-21A5EE132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08207B00-6DE5-915E-3DE2-FF393BA2C8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6363393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3F08280-5945-3B0D-C4B4-8E12C076CF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6363391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6229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 (oker)">
    <p:bg>
      <p:bgPr>
        <a:solidFill>
          <a:srgbClr val="F5E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CD3E5898-0D14-4686-B4C3-0D2BF9350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10769E-3213-29E6-B79D-371142335A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A8A6B590-9AEF-6B8A-7FAB-C6544AC255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405087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2 (grønn)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407B38E-AAA3-4644-BA50-33961E1AF7DC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BB7890A-8FEA-4E40-957F-0D64D9CA78B6}"/>
              </a:ext>
            </a:extLst>
          </p:cNvPr>
          <p:cNvSpPr/>
          <p:nvPr userDrawn="1"/>
        </p:nvSpPr>
        <p:spPr>
          <a:xfrm>
            <a:off x="2031304" y="4577818"/>
            <a:ext cx="4064695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F35B1C-F46A-294E-AE0D-9564E56B5897}"/>
              </a:ext>
            </a:extLst>
          </p:cNvPr>
          <p:cNvSpPr/>
          <p:nvPr userDrawn="1"/>
        </p:nvSpPr>
        <p:spPr>
          <a:xfrm>
            <a:off x="0" y="0"/>
            <a:ext cx="6095999" cy="4577818"/>
          </a:xfrm>
          <a:prstGeom prst="rect">
            <a:avLst/>
          </a:prstGeom>
          <a:solidFill>
            <a:srgbClr val="A5D86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3321487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sp>
        <p:nvSpPr>
          <p:cNvPr id="14" name="Plassholder for bilde 9">
            <a:extLst>
              <a:ext uri="{FF2B5EF4-FFF2-40B4-BE49-F238E27FC236}">
                <a16:creationId xmlns:a16="http://schemas.microsoft.com/office/drawing/2014/main" id="{9E316B69-551C-564D-5FF3-2139DA3040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101393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bilde/ikon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A2DE018-6BD8-6117-C23C-D67888BBC8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213113"/>
            <a:ext cx="5098231" cy="16852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500" b="1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nb-NO" dirty="0"/>
              <a:t>Klikk for å</a:t>
            </a:r>
            <a:br>
              <a:rPr lang="nb-NO" dirty="0"/>
            </a:br>
            <a:r>
              <a:rPr lang="nb-NO" dirty="0"/>
              <a:t>legge til en tittel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223EDAF-B037-E594-46B2-45B75A343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5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smalt (oransje)">
    <p:bg>
      <p:bgPr>
        <a:solidFill>
          <a:srgbClr val="EED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73D174E-23C5-4E0E-A66C-80E38B1278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52733" y="0"/>
            <a:ext cx="4539267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F3228187-17A7-4941-93A3-7BAA15C5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20.06.2025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FE5B00C6-FA51-48B4-A05D-AA95E5B7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pic>
        <p:nvPicPr>
          <p:cNvPr id="8" name="Bilde 4">
            <a:extLst>
              <a:ext uri="{FF2B5EF4-FFF2-40B4-BE49-F238E27FC236}">
                <a16:creationId xmlns:a16="http://schemas.microsoft.com/office/drawing/2014/main" id="{27C78DFE-D5D9-193B-A1A4-21A5EE132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08207B00-6DE5-915E-3DE2-FF393BA2C8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6363393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3F08280-5945-3B0D-C4B4-8E12C076CF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6363391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624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 (oransje)">
    <p:bg>
      <p:bgPr>
        <a:solidFill>
          <a:srgbClr val="EED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CD3E5898-0D14-4686-B4C3-0D2BF9350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10769E-3213-29E6-B79D-371142335A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A8A6B590-9AEF-6B8A-7FAB-C6544AC255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790412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smalt (rust)">
    <p:bg>
      <p:bgPr>
        <a:solidFill>
          <a:srgbClr val="E3B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73D174E-23C5-4E0E-A66C-80E38B1278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52733" y="0"/>
            <a:ext cx="4539267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8" name="Bilde 4">
            <a:extLst>
              <a:ext uri="{FF2B5EF4-FFF2-40B4-BE49-F238E27FC236}">
                <a16:creationId xmlns:a16="http://schemas.microsoft.com/office/drawing/2014/main" id="{27C78DFE-D5D9-193B-A1A4-21A5EE132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08207B00-6DE5-915E-3DE2-FF393BA2C8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6363393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3F08280-5945-3B0D-C4B4-8E12C076CF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6363391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2937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 (rust)">
    <p:bg>
      <p:bgPr>
        <a:solidFill>
          <a:srgbClr val="E3B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CD3E5898-0D14-4686-B4C3-0D2BF9350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10769E-3213-29E6-B79D-371142335A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A8A6B590-9AEF-6B8A-7FAB-C6544AC255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329247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5">
            <a:extLst>
              <a:ext uri="{FF2B5EF4-FFF2-40B4-BE49-F238E27FC236}">
                <a16:creationId xmlns:a16="http://schemas.microsoft.com/office/drawing/2014/main" id="{30B5C5D0-5B31-7DD3-962C-DFA9F4186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9845" y="459510"/>
            <a:ext cx="4828309" cy="5938980"/>
          </a:xfrm>
        </p:spPr>
        <p:txBody>
          <a:bodyPr/>
          <a:lstStyle/>
          <a:p>
            <a:pPr lvl="0"/>
            <a:endParaRPr lang="nb-NO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C81E784-170D-917C-7E48-B24B344D15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619BE12-BBA8-2237-5A45-8FD9404C07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30779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 (glassblå) positiv">
    <p:bg>
      <p:bgPr>
        <a:solidFill>
          <a:srgbClr val="CF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A2A6B4F-4AAB-0C02-7844-7EBE5927300C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6D456C93-145C-53D2-2567-1E55D0172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9845" y="459510"/>
            <a:ext cx="4828309" cy="5938980"/>
          </a:xfrm>
        </p:spPr>
        <p:txBody>
          <a:bodyPr/>
          <a:lstStyle/>
          <a:p>
            <a:pPr lvl="0"/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C2D978C-37FD-19CE-625C-5D3AD79E3A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1C6A886-F792-17E7-4738-9088EC1665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9835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 (grønn) positiv">
    <p:bg>
      <p:bgPr>
        <a:solidFill>
          <a:srgbClr val="D9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08491EB-DE38-2252-D8C4-DE1BA10FB5B9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658636AB-0945-A01A-F926-0EBF3354B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9845" y="459510"/>
            <a:ext cx="4828309" cy="5938980"/>
          </a:xfrm>
        </p:spPr>
        <p:txBody>
          <a:bodyPr/>
          <a:lstStyle/>
          <a:p>
            <a:pPr lvl="0"/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3BCA505C-E9E4-6816-4336-62C400F1C4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7B17CAA-B98C-5C9D-81AF-16CD1BBC6F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2516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 (oker) positiv">
    <p:bg>
      <p:bgPr>
        <a:solidFill>
          <a:srgbClr val="F5E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E10E10E-B631-B3A6-B66C-1BFE31CA9B98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B570896D-F85B-4F92-AE83-8E7670B8C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9845" y="459510"/>
            <a:ext cx="4828309" cy="5938980"/>
          </a:xfrm>
        </p:spPr>
        <p:txBody>
          <a:bodyPr/>
          <a:lstStyle/>
          <a:p>
            <a:pPr lvl="0"/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23D6425-D559-4FD7-DE19-6E30346CE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EC135D9-AE67-6630-6FB1-82FD5298A4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1273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 (oransje) positiv">
    <p:bg>
      <p:bgPr>
        <a:solidFill>
          <a:srgbClr val="EED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E10E10E-B631-B3A6-B66C-1BFE31CA9B98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B570896D-F85B-4F92-AE83-8E7670B8C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9845" y="459510"/>
            <a:ext cx="4828309" cy="5938980"/>
          </a:xfrm>
        </p:spPr>
        <p:txBody>
          <a:bodyPr/>
          <a:lstStyle/>
          <a:p>
            <a:pPr lvl="0"/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23D6425-D559-4FD7-DE19-6E30346CE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F03FC80-E1A7-12DE-F927-59A1DF7F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8542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redt (rust) positiv">
    <p:bg>
      <p:bgPr>
        <a:solidFill>
          <a:srgbClr val="E3B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E10E10E-B631-B3A6-B66C-1BFE31CA9B98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B570896D-F85B-4F92-AE83-8E7670B8C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9845" y="459510"/>
            <a:ext cx="4828309" cy="5938980"/>
          </a:xfrm>
        </p:spPr>
        <p:txBody>
          <a:bodyPr/>
          <a:lstStyle/>
          <a:p>
            <a:pPr lvl="0"/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23D6425-D559-4FD7-DE19-6E30346CE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844" y="1164060"/>
            <a:ext cx="4828307" cy="875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2A79CB6-E7F4-C6C1-C88A-D6E58E38B7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46" y="2362874"/>
            <a:ext cx="4828307" cy="4035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en</a:t>
            </a:r>
            <a:endParaRPr lang="en-GB" dirty="0"/>
          </a:p>
          <a:p>
            <a:pPr lvl="3"/>
            <a:r>
              <a:rPr lang="en-GB" dirty="0" err="1"/>
              <a:t>Punkt</a:t>
            </a:r>
            <a:r>
              <a:rPr lang="en-GB" dirty="0"/>
              <a:t> to</a:t>
            </a:r>
          </a:p>
          <a:p>
            <a:pPr lvl="4"/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52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(oker)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407B38E-AAA3-4644-BA50-33961E1AF7DC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BB7890A-8FEA-4E40-957F-0D64D9CA78B6}"/>
              </a:ext>
            </a:extLst>
          </p:cNvPr>
          <p:cNvSpPr/>
          <p:nvPr userDrawn="1"/>
        </p:nvSpPr>
        <p:spPr>
          <a:xfrm>
            <a:off x="2031304" y="4577818"/>
            <a:ext cx="4064695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F35B1C-F46A-294E-AE0D-9564E56B5897}"/>
              </a:ext>
            </a:extLst>
          </p:cNvPr>
          <p:cNvSpPr/>
          <p:nvPr userDrawn="1"/>
        </p:nvSpPr>
        <p:spPr>
          <a:xfrm>
            <a:off x="0" y="0"/>
            <a:ext cx="6095999" cy="4577818"/>
          </a:xfrm>
          <a:prstGeom prst="rect">
            <a:avLst/>
          </a:prstGeom>
          <a:solidFill>
            <a:srgbClr val="FADA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3321487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B5A79C-5FD9-1CD7-E748-41BFD9D60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895" r="17846"/>
          <a:stretch/>
        </p:blipFill>
        <p:spPr>
          <a:xfrm>
            <a:off x="6095999" y="0"/>
            <a:ext cx="6095999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EF383C5-BCFC-1650-69D8-122AACC5B2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213113"/>
            <a:ext cx="5098231" cy="16852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500" b="1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nb-NO" dirty="0"/>
              <a:t>Klikk for å</a:t>
            </a:r>
            <a:br>
              <a:rPr lang="nb-NO" dirty="0"/>
            </a:br>
            <a:r>
              <a:rPr lang="nb-NO" dirty="0"/>
              <a:t>legge til en tittel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0F10F197-CB04-D85E-CFC2-9E43EBD90E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7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(glassblå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67CFB969-9CF4-48AB-80F6-5B65752B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3504363"/>
            <a:ext cx="11110723" cy="4537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1AA298A4-D6D3-53EE-BD51-A6D86C5201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058636"/>
            <a:ext cx="11110723" cy="13703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28378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(grøn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E31E8483-BD9D-5647-FE1F-1D7F3F0D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3504363"/>
            <a:ext cx="11110723" cy="4537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F9B725C6-7491-8DCA-8732-450BD6F175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058636"/>
            <a:ext cx="11110723" cy="13703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4283531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(oke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4A1BFEAA-839D-D423-C9C6-2E0710F48C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3504363"/>
            <a:ext cx="11110723" cy="4537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4F95CDB7-C422-B367-17C1-413B3CA6FC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058636"/>
            <a:ext cx="11110723" cy="13703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77219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(oransj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524F8088-A49E-608D-4F13-2D0BE9B60D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3504363"/>
            <a:ext cx="11110723" cy="4537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C0118525-CA2A-AA09-34BA-62C353D403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058636"/>
            <a:ext cx="11110723" cy="13703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05875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(rust)">
    <p:bg>
      <p:bgPr>
        <a:solidFill>
          <a:srgbClr val="FF8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524F8088-A49E-608D-4F13-2D0BE9B60D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3504363"/>
            <a:ext cx="11110723" cy="4537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C0118525-CA2A-AA09-34BA-62C353D403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058636"/>
            <a:ext cx="11110723" cy="13703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65015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med undertittel(glassblå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tel 2">
            <a:extLst>
              <a:ext uri="{FF2B5EF4-FFF2-40B4-BE49-F238E27FC236}">
                <a16:creationId xmlns:a16="http://schemas.microsoft.com/office/drawing/2014/main" id="{5BAA8643-C9AD-A9ED-75AE-5FE103035F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1882462"/>
            <a:ext cx="11110723" cy="2862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B457059-D5AD-1A08-C6B8-AC5867C5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451652"/>
            <a:ext cx="11110723" cy="26867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legge til et sitat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394058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med undertittel (grøn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99EB6AC9-2680-7F37-B5F6-9C5EA87784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1882462"/>
            <a:ext cx="11110723" cy="2862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D92BEFE-0351-DEF2-0442-2B6E7CADF5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451652"/>
            <a:ext cx="11110723" cy="26867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legge til et sitat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553045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med undertittel (oke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C63DF66B-8730-B570-AEB7-2B4680919A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1882462"/>
            <a:ext cx="11110723" cy="2862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4D726E31-FF35-764E-1D47-E243C44F54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451652"/>
            <a:ext cx="11110723" cy="26867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legge til et sitat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32593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med undertittel (oransj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BCD23285-742B-5E76-E690-97C65A1C87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1882462"/>
            <a:ext cx="11110723" cy="2862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5C3EEC39-F4EF-A11D-355B-19D7FDE13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451652"/>
            <a:ext cx="11110723" cy="26867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legge til et sitat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045213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med undertittel (rust)">
    <p:bg>
      <p:bgPr>
        <a:solidFill>
          <a:srgbClr val="FF8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BCD23285-742B-5E76-E690-97C65A1C87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165" y="1882462"/>
            <a:ext cx="11110723" cy="28620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5C3EEC39-F4EF-A11D-355B-19D7FDE13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451652"/>
            <a:ext cx="11110723" cy="26867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legge til et sitat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798299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2 (o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407B38E-AAA3-4644-BA50-33961E1AF7DC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BB7890A-8FEA-4E40-957F-0D64D9CA78B6}"/>
              </a:ext>
            </a:extLst>
          </p:cNvPr>
          <p:cNvSpPr/>
          <p:nvPr userDrawn="1"/>
        </p:nvSpPr>
        <p:spPr>
          <a:xfrm>
            <a:off x="2031304" y="4577818"/>
            <a:ext cx="4064695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F35B1C-F46A-294E-AE0D-9564E56B5897}"/>
              </a:ext>
            </a:extLst>
          </p:cNvPr>
          <p:cNvSpPr/>
          <p:nvPr userDrawn="1"/>
        </p:nvSpPr>
        <p:spPr>
          <a:xfrm>
            <a:off x="0" y="0"/>
            <a:ext cx="6095999" cy="4577818"/>
          </a:xfrm>
          <a:prstGeom prst="rect">
            <a:avLst/>
          </a:prstGeom>
          <a:solidFill>
            <a:srgbClr val="FADA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A25597D8-817F-6E47-A3DB-C09758B415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101393" cy="6858000"/>
          </a:xfrm>
          <a:prstGeom prst="rect">
            <a:avLst/>
          </a:prstGeom>
          <a:solidFill>
            <a:srgbClr val="FFF0D7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bilde/ikon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3321487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FF13F0C-70B5-662B-5E5F-27D39F985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213113"/>
            <a:ext cx="5098231" cy="16852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500" b="1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nb-NO" dirty="0"/>
              <a:t>Klikk for å</a:t>
            </a:r>
            <a:br>
              <a:rPr lang="nb-NO" dirty="0"/>
            </a:br>
            <a:r>
              <a:rPr lang="nb-NO" dirty="0"/>
              <a:t>legge til en tittel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01D8C4F4-7F37-67EA-00E3-D6DDB4187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42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(glassblå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AB457059-D5AD-1A08-C6B8-AC5867C5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1882462"/>
            <a:ext cx="11110723" cy="3255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legge til et sitat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908357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(grøn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10B5943-5C7F-146B-3C0F-E40F8D2AC5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1882462"/>
            <a:ext cx="11110723" cy="3255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legge til et sitat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41627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(oke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406B13DF-C4A4-3702-9DD3-BEEDD987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1882462"/>
            <a:ext cx="11110723" cy="3255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legge til et sitat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104948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(oransj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1F2C9033-CE92-43C4-1040-95D2E9BE45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1882462"/>
            <a:ext cx="11110723" cy="3255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legge til et sitat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810489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(rust)">
    <p:bg>
      <p:bgPr>
        <a:solidFill>
          <a:srgbClr val="FF8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1F2C9033-CE92-43C4-1040-95D2E9BE45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1882462"/>
            <a:ext cx="11110723" cy="3255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legge til et sitat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961131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reddebilde med tittel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61E4B67E-0251-72E6-4E2F-E9C6ED9479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7392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bilde/ikon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C6239-C791-6BEE-12B7-C8194839FF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0"/>
            <a:ext cx="2036763" cy="85566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NO" dirty="0"/>
              <a:t> 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7154BAB0-9157-7012-2143-0139F654C8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0952" y="0"/>
            <a:ext cx="9067202" cy="8444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legge til en tittel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0104616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reddebil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61E4B67E-0251-72E6-4E2F-E9C6ED9479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7392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bilde/ikon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C6239-C791-6BEE-12B7-C8194839FF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0"/>
            <a:ext cx="2036763" cy="85566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6275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(glassblå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BA68AD6-E048-B76A-B031-8068758F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3295" y="6100259"/>
            <a:ext cx="210894" cy="210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807AE-7704-7B18-3C47-97FA6C9BB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2780" y="6100259"/>
            <a:ext cx="210894" cy="210894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8928BF11-F6AB-7B47-B878-276F68DFD9C3}"/>
              </a:ext>
            </a:extLst>
          </p:cNvPr>
          <p:cNvSpPr/>
          <p:nvPr userDrawn="1"/>
        </p:nvSpPr>
        <p:spPr>
          <a:xfrm>
            <a:off x="2031304" y="4577818"/>
            <a:ext cx="10160696" cy="228018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B1DC55-44F6-4069-AF9A-5B34877C40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908" y="2992001"/>
            <a:ext cx="9333979" cy="126957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80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b-NO" dirty="0"/>
              <a:t>Avslutning</a:t>
            </a:r>
          </a:p>
        </p:txBody>
      </p:sp>
      <p:sp>
        <p:nvSpPr>
          <p:cNvPr id="28" name="Plassholder for tekst 12">
            <a:extLst>
              <a:ext uri="{FF2B5EF4-FFF2-40B4-BE49-F238E27FC236}">
                <a16:creationId xmlns:a16="http://schemas.microsoft.com/office/drawing/2014/main" id="{A2BD2563-17AE-E240-987A-788DC2100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9333979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FA59E6-D73C-F93F-B260-86BE5332F1EA}"/>
              </a:ext>
            </a:extLst>
          </p:cNvPr>
          <p:cNvSpPr txBox="1"/>
          <p:nvPr userDrawn="1"/>
        </p:nvSpPr>
        <p:spPr>
          <a:xfrm>
            <a:off x="3167975" y="6235918"/>
            <a:ext cx="25721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b-NO" sz="1600" dirty="0" err="1">
                <a:latin typeface="Franklin Gothic Book" panose="020B0503020102020204" pitchFamily="34" charset="0"/>
              </a:rPr>
              <a:t>statsbygg.no</a:t>
            </a:r>
            <a:endParaRPr lang="nb-NO" sz="1600" dirty="0">
              <a:latin typeface="Franklin Gothic Book" panose="020B0503020102020204" pitchFamily="34" charset="0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258B8B-5C98-19B0-FEC3-E420B76EDB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81084" y="6058157"/>
            <a:ext cx="1345452" cy="430928"/>
          </a:xfrm>
          <a:prstGeom prst="rect">
            <a:avLst/>
          </a:prstGeom>
        </p:spPr>
      </p:pic>
      <p:sp>
        <p:nvSpPr>
          <p:cNvPr id="21" name="Rektangel 22">
            <a:extLst>
              <a:ext uri="{FF2B5EF4-FFF2-40B4-BE49-F238E27FC236}">
                <a16:creationId xmlns:a16="http://schemas.microsoft.com/office/drawing/2014/main" id="{DC4F6306-0BAA-6865-7275-4F0BC7D1CE25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795F8-5122-CCF1-8142-72882676F9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2806" y="6296993"/>
            <a:ext cx="620489" cy="184208"/>
          </a:xfrm>
          <a:prstGeom prst="rect">
            <a:avLst/>
          </a:prstGeom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A2E296CB-AE94-D7E6-D156-C446CDF3D4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00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(grøn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BA68AD6-E048-B76A-B031-8068758F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3295" y="6100259"/>
            <a:ext cx="210894" cy="210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807AE-7704-7B18-3C47-97FA6C9BB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2780" y="6100259"/>
            <a:ext cx="210894" cy="210894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0D9B2578-C66C-7F4C-AF68-E254E700F747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928BF11-F6AB-7B47-B878-276F68DFD9C3}"/>
              </a:ext>
            </a:extLst>
          </p:cNvPr>
          <p:cNvSpPr/>
          <p:nvPr userDrawn="1"/>
        </p:nvSpPr>
        <p:spPr>
          <a:xfrm>
            <a:off x="2031304" y="4577818"/>
            <a:ext cx="10160696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B1DC55-44F6-4069-AF9A-5B34877C40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908" y="2992001"/>
            <a:ext cx="9333979" cy="126957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80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b-NO" dirty="0"/>
              <a:t>Avslutning</a:t>
            </a:r>
          </a:p>
        </p:txBody>
      </p:sp>
      <p:sp>
        <p:nvSpPr>
          <p:cNvPr id="28" name="Plassholder for tekst 12">
            <a:extLst>
              <a:ext uri="{FF2B5EF4-FFF2-40B4-BE49-F238E27FC236}">
                <a16:creationId xmlns:a16="http://schemas.microsoft.com/office/drawing/2014/main" id="{A2BD2563-17AE-E240-987A-788DC2100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9333979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258B8B-5C98-19B0-FEC3-E420B76EDB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81084" y="6058157"/>
            <a:ext cx="1345452" cy="430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199FE0-77F7-64D8-EB0B-8B8F4A912DD6}"/>
              </a:ext>
            </a:extLst>
          </p:cNvPr>
          <p:cNvSpPr txBox="1"/>
          <p:nvPr userDrawn="1"/>
        </p:nvSpPr>
        <p:spPr>
          <a:xfrm>
            <a:off x="3167975" y="6235918"/>
            <a:ext cx="25721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b-NO" sz="1600" dirty="0" err="1">
                <a:latin typeface="Franklin Gothic Book" panose="020B0503020102020204" pitchFamily="34" charset="0"/>
              </a:rPr>
              <a:t>statsbygg.no</a:t>
            </a:r>
            <a:endParaRPr lang="nb-NO" sz="1600" dirty="0">
              <a:latin typeface="Franklin Gothic Book" panose="020B0503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776B22-6918-5CD4-1A67-0E9439CE9C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2806" y="6296993"/>
            <a:ext cx="620489" cy="184208"/>
          </a:xfrm>
          <a:prstGeom prst="rect">
            <a:avLst/>
          </a:prstGeom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209DBA9C-6FBB-392B-47B0-D6D43B6D14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603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(oke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BA68AD6-E048-B76A-B031-8068758F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3295" y="6100259"/>
            <a:ext cx="210894" cy="210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807AE-7704-7B18-3C47-97FA6C9BB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2780" y="6100259"/>
            <a:ext cx="210894" cy="210894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0D9B2578-C66C-7F4C-AF68-E254E700F747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928BF11-F6AB-7B47-B878-276F68DFD9C3}"/>
              </a:ext>
            </a:extLst>
          </p:cNvPr>
          <p:cNvSpPr/>
          <p:nvPr userDrawn="1"/>
        </p:nvSpPr>
        <p:spPr>
          <a:xfrm>
            <a:off x="2031304" y="4577818"/>
            <a:ext cx="10160696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B1DC55-44F6-4069-AF9A-5B34877C40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908" y="2992001"/>
            <a:ext cx="9333979" cy="126957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80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b-NO" dirty="0"/>
              <a:t>Avslutning</a:t>
            </a:r>
          </a:p>
        </p:txBody>
      </p:sp>
      <p:sp>
        <p:nvSpPr>
          <p:cNvPr id="28" name="Plassholder for tekst 12">
            <a:extLst>
              <a:ext uri="{FF2B5EF4-FFF2-40B4-BE49-F238E27FC236}">
                <a16:creationId xmlns:a16="http://schemas.microsoft.com/office/drawing/2014/main" id="{A2BD2563-17AE-E240-987A-788DC2100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9333979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258B8B-5C98-19B0-FEC3-E420B76EDB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81084" y="6058157"/>
            <a:ext cx="1345452" cy="430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FF7140-1FF7-285B-88A1-45E2B1C5DA52}"/>
              </a:ext>
            </a:extLst>
          </p:cNvPr>
          <p:cNvSpPr txBox="1"/>
          <p:nvPr userDrawn="1"/>
        </p:nvSpPr>
        <p:spPr>
          <a:xfrm>
            <a:off x="3167975" y="6235918"/>
            <a:ext cx="25721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b-NO" sz="1600" dirty="0" err="1">
                <a:latin typeface="Franklin Gothic Book" panose="020B0503020102020204" pitchFamily="34" charset="0"/>
              </a:rPr>
              <a:t>statsbygg.no</a:t>
            </a:r>
            <a:endParaRPr lang="nb-NO" sz="1600" dirty="0">
              <a:latin typeface="Franklin Gothic Book" panose="020B0503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0F702B-8D42-2163-CDAC-71792433F6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2806" y="6296993"/>
            <a:ext cx="620489" cy="184208"/>
          </a:xfrm>
          <a:prstGeom prst="rect">
            <a:avLst/>
          </a:prstGeom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0DE6A53D-189F-B8FC-42B9-314F5B7BB1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(oransje)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407B38E-AAA3-4644-BA50-33961E1AF7DC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BB7890A-8FEA-4E40-957F-0D64D9CA78B6}"/>
              </a:ext>
            </a:extLst>
          </p:cNvPr>
          <p:cNvSpPr/>
          <p:nvPr userDrawn="1"/>
        </p:nvSpPr>
        <p:spPr>
          <a:xfrm>
            <a:off x="2031304" y="4577818"/>
            <a:ext cx="4064695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F35B1C-F46A-294E-AE0D-9564E56B5897}"/>
              </a:ext>
            </a:extLst>
          </p:cNvPr>
          <p:cNvSpPr/>
          <p:nvPr userDrawn="1"/>
        </p:nvSpPr>
        <p:spPr>
          <a:xfrm>
            <a:off x="0" y="0"/>
            <a:ext cx="6095999" cy="4577818"/>
          </a:xfrm>
          <a:prstGeom prst="rect">
            <a:avLst/>
          </a:prstGeom>
          <a:solidFill>
            <a:srgbClr val="FFC67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3321487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6BD6B9-3902-B7C1-1C76-0DA33C426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500" b="12500"/>
          <a:stretch/>
        </p:blipFill>
        <p:spPr>
          <a:xfrm>
            <a:off x="6095999" y="0"/>
            <a:ext cx="6095999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1C5D103-3DC1-B465-5072-F19F660F78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213113"/>
            <a:ext cx="5098231" cy="16852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500" b="1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nb-NO" dirty="0"/>
              <a:t>Klikk for å</a:t>
            </a:r>
            <a:br>
              <a:rPr lang="nb-NO" dirty="0"/>
            </a:br>
            <a:r>
              <a:rPr lang="nb-NO" dirty="0"/>
              <a:t>legge til en tittel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3AA02565-3CDD-32F8-0F2E-4F3AAA83FB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25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(oransj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BA68AD6-E048-B76A-B031-8068758F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3295" y="6100259"/>
            <a:ext cx="210894" cy="210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807AE-7704-7B18-3C47-97FA6C9BB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2780" y="6100259"/>
            <a:ext cx="210894" cy="210894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0D9B2578-C66C-7F4C-AF68-E254E700F747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928BF11-F6AB-7B47-B878-276F68DFD9C3}"/>
              </a:ext>
            </a:extLst>
          </p:cNvPr>
          <p:cNvSpPr/>
          <p:nvPr userDrawn="1"/>
        </p:nvSpPr>
        <p:spPr>
          <a:xfrm>
            <a:off x="2031304" y="4577818"/>
            <a:ext cx="10160696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B1DC55-44F6-4069-AF9A-5B34877C40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908" y="2992001"/>
            <a:ext cx="9333979" cy="126957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80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b-NO" dirty="0"/>
              <a:t>Avslutning</a:t>
            </a:r>
          </a:p>
        </p:txBody>
      </p:sp>
      <p:sp>
        <p:nvSpPr>
          <p:cNvPr id="28" name="Plassholder for tekst 12">
            <a:extLst>
              <a:ext uri="{FF2B5EF4-FFF2-40B4-BE49-F238E27FC236}">
                <a16:creationId xmlns:a16="http://schemas.microsoft.com/office/drawing/2014/main" id="{A2BD2563-17AE-E240-987A-788DC2100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9333979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258B8B-5C98-19B0-FEC3-E420B76EDB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81084" y="6058157"/>
            <a:ext cx="1345452" cy="430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61A0D-4C5F-2D9C-4FB4-BA31E4425FAE}"/>
              </a:ext>
            </a:extLst>
          </p:cNvPr>
          <p:cNvSpPr txBox="1"/>
          <p:nvPr userDrawn="1"/>
        </p:nvSpPr>
        <p:spPr>
          <a:xfrm>
            <a:off x="3167975" y="6235918"/>
            <a:ext cx="25721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b-NO" sz="1600" dirty="0" err="1">
                <a:latin typeface="Franklin Gothic Book" panose="020B0503020102020204" pitchFamily="34" charset="0"/>
              </a:rPr>
              <a:t>statsbygg.no</a:t>
            </a:r>
            <a:endParaRPr lang="nb-NO" sz="160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AA24F-6E5B-0D86-27C8-978A7E4DFF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2806" y="6296993"/>
            <a:ext cx="620489" cy="184208"/>
          </a:xfrm>
          <a:prstGeom prst="rect">
            <a:avLst/>
          </a:prstGeom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09FD59C0-494B-7753-0B8F-3B04098153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88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(rust)">
    <p:bg>
      <p:bgPr>
        <a:solidFill>
          <a:srgbClr val="FF8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BA68AD6-E048-B76A-B031-8068758F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3295" y="6100259"/>
            <a:ext cx="210894" cy="210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807AE-7704-7B18-3C47-97FA6C9BB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2780" y="6100259"/>
            <a:ext cx="210894" cy="210894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0D9B2578-C66C-7F4C-AF68-E254E700F747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928BF11-F6AB-7B47-B878-276F68DFD9C3}"/>
              </a:ext>
            </a:extLst>
          </p:cNvPr>
          <p:cNvSpPr/>
          <p:nvPr userDrawn="1"/>
        </p:nvSpPr>
        <p:spPr>
          <a:xfrm>
            <a:off x="2031304" y="4577818"/>
            <a:ext cx="10160696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B1DC55-44F6-4069-AF9A-5B34877C40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908" y="2992001"/>
            <a:ext cx="9333979" cy="126957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8000" b="0" i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b-NO" dirty="0"/>
              <a:t>Avslutning</a:t>
            </a:r>
          </a:p>
        </p:txBody>
      </p:sp>
      <p:sp>
        <p:nvSpPr>
          <p:cNvPr id="28" name="Plassholder for tekst 12">
            <a:extLst>
              <a:ext uri="{FF2B5EF4-FFF2-40B4-BE49-F238E27FC236}">
                <a16:creationId xmlns:a16="http://schemas.microsoft.com/office/drawing/2014/main" id="{A2BD2563-17AE-E240-987A-788DC2100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9333979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258B8B-5C98-19B0-FEC3-E420B76EDB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81084" y="6058157"/>
            <a:ext cx="1345452" cy="430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61A0D-4C5F-2D9C-4FB4-BA31E4425FAE}"/>
              </a:ext>
            </a:extLst>
          </p:cNvPr>
          <p:cNvSpPr txBox="1"/>
          <p:nvPr userDrawn="1"/>
        </p:nvSpPr>
        <p:spPr>
          <a:xfrm>
            <a:off x="3167975" y="6235918"/>
            <a:ext cx="25721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b-NO" sz="1600" dirty="0" err="1">
                <a:latin typeface="Franklin Gothic Book" panose="020B0503020102020204" pitchFamily="34" charset="0"/>
              </a:rPr>
              <a:t>statsbygg.no</a:t>
            </a:r>
            <a:endParaRPr lang="nb-NO" sz="160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AA24F-6E5B-0D86-27C8-978A7E4DFF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2806" y="6296993"/>
            <a:ext cx="620489" cy="184208"/>
          </a:xfrm>
          <a:prstGeom prst="rect">
            <a:avLst/>
          </a:prstGeom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09FD59C0-494B-7753-0B8F-3B04098153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2 (oransj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407B38E-AAA3-4644-BA50-33961E1AF7DC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BB7890A-8FEA-4E40-957F-0D64D9CA78B6}"/>
              </a:ext>
            </a:extLst>
          </p:cNvPr>
          <p:cNvSpPr/>
          <p:nvPr userDrawn="1"/>
        </p:nvSpPr>
        <p:spPr>
          <a:xfrm>
            <a:off x="2031304" y="4577818"/>
            <a:ext cx="4064695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F35B1C-F46A-294E-AE0D-9564E56B5897}"/>
              </a:ext>
            </a:extLst>
          </p:cNvPr>
          <p:cNvSpPr/>
          <p:nvPr userDrawn="1"/>
        </p:nvSpPr>
        <p:spPr>
          <a:xfrm>
            <a:off x="0" y="0"/>
            <a:ext cx="6095999" cy="4577818"/>
          </a:xfrm>
          <a:prstGeom prst="rect">
            <a:avLst/>
          </a:prstGeom>
          <a:solidFill>
            <a:srgbClr val="FFC67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A25597D8-817F-6E47-A3DB-C09758B415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101393" cy="6858000"/>
          </a:xfrm>
          <a:prstGeom prst="rect">
            <a:avLst/>
          </a:prstGeom>
          <a:solidFill>
            <a:srgbClr val="FEDCBD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bilde/ikon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3321487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44CC262-8A57-0342-855B-ED92BDC851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213113"/>
            <a:ext cx="5098231" cy="16852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500" b="1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nb-NO" dirty="0"/>
              <a:t>Klikk for å</a:t>
            </a:r>
            <a:br>
              <a:rPr lang="nb-NO" dirty="0"/>
            </a:br>
            <a:r>
              <a:rPr lang="nb-NO" dirty="0"/>
              <a:t>legge til en tittel</a:t>
            </a:r>
          </a:p>
        </p:txBody>
      </p:sp>
      <p:pic>
        <p:nvPicPr>
          <p:cNvPr id="3" name="Bilde 4">
            <a:extLst>
              <a:ext uri="{FF2B5EF4-FFF2-40B4-BE49-F238E27FC236}">
                <a16:creationId xmlns:a16="http://schemas.microsoft.com/office/drawing/2014/main" id="{66338AF0-F049-FDF3-7579-D14FA3F02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(rust)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407B38E-AAA3-4644-BA50-33961E1AF7DC}"/>
              </a:ext>
            </a:extLst>
          </p:cNvPr>
          <p:cNvSpPr/>
          <p:nvPr userDrawn="1"/>
        </p:nvSpPr>
        <p:spPr>
          <a:xfrm>
            <a:off x="-5393" y="4577818"/>
            <a:ext cx="2036698" cy="2280182"/>
          </a:xfrm>
          <a:prstGeom prst="rect">
            <a:avLst/>
          </a:prstGeom>
          <a:solidFill>
            <a:srgbClr val="D1D4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BB7890A-8FEA-4E40-957F-0D64D9CA78B6}"/>
              </a:ext>
            </a:extLst>
          </p:cNvPr>
          <p:cNvSpPr/>
          <p:nvPr userDrawn="1"/>
        </p:nvSpPr>
        <p:spPr>
          <a:xfrm>
            <a:off x="2031304" y="4577818"/>
            <a:ext cx="4064695" cy="228018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F35B1C-F46A-294E-AE0D-9564E56B5897}"/>
              </a:ext>
            </a:extLst>
          </p:cNvPr>
          <p:cNvSpPr/>
          <p:nvPr userDrawn="1"/>
        </p:nvSpPr>
        <p:spPr>
          <a:xfrm>
            <a:off x="0" y="0"/>
            <a:ext cx="6095999" cy="4577818"/>
          </a:xfrm>
          <a:prstGeom prst="rect">
            <a:avLst/>
          </a:prstGeom>
          <a:solidFill>
            <a:srgbClr val="FF808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2909" y="4897677"/>
            <a:ext cx="3321487" cy="350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Dato, navn og sted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6BD6B9-3902-B7C1-1C76-0DA33C426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500" b="12500"/>
          <a:stretch/>
        </p:blipFill>
        <p:spPr>
          <a:xfrm>
            <a:off x="6095999" y="0"/>
            <a:ext cx="6095999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1C5D103-3DC1-B465-5072-F19F660F78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165" y="2213113"/>
            <a:ext cx="5098231" cy="16852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500" b="1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nb-NO" dirty="0"/>
              <a:t>Klikk for å</a:t>
            </a:r>
            <a:br>
              <a:rPr lang="nb-NO" dirty="0"/>
            </a:br>
            <a:r>
              <a:rPr lang="nb-NO" dirty="0"/>
              <a:t>legge til en tittel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3AA02565-3CDD-32F8-0F2E-4F3AAA83FB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10886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5333CE-E4E2-46CD-A211-FBCCF30B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1164065"/>
            <a:ext cx="10076286" cy="634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B3541-F5A7-44E8-8744-B830164A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435" y="2304700"/>
            <a:ext cx="10076286" cy="314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2BF62BAF-034B-DA61-043F-F83DFDE1753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2" r:id="rId3"/>
    <p:sldLayoutId id="2147483743" r:id="rId4"/>
    <p:sldLayoutId id="2147483745" r:id="rId5"/>
    <p:sldLayoutId id="2147483746" r:id="rId6"/>
    <p:sldLayoutId id="2147483748" r:id="rId7"/>
    <p:sldLayoutId id="2147483749" r:id="rId8"/>
    <p:sldLayoutId id="2147484084" r:id="rId9"/>
    <p:sldLayoutId id="2147484085" r:id="rId10"/>
    <p:sldLayoutId id="2147484110" r:id="rId11"/>
  </p:sldLayoutIdLst>
  <p:hf hdr="0" ft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4125" b="1" i="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35744" indent="-235744" algn="l" defTabSz="914411" rtl="0" eaLnBrk="1" latinLnBrk="0" hangingPunct="1">
        <a:lnSpc>
          <a:spcPct val="110000"/>
        </a:lnSpc>
        <a:spcBef>
          <a:spcPts val="0"/>
        </a:spcBef>
        <a:spcAft>
          <a:spcPts val="956"/>
        </a:spcAft>
        <a:buFont typeface="Arial" panose="020B0604020202020204" pitchFamily="34" charset="0"/>
        <a:buChar char="•"/>
        <a:defRPr sz="225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03634" indent="-267891" algn="l" defTabSz="914411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07269" indent="-182166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5333CE-E4E2-46CD-A211-FBCCF30B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1164065"/>
            <a:ext cx="10076286" cy="634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B3541-F5A7-44E8-8744-B830164A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435" y="2304700"/>
            <a:ext cx="10076286" cy="314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2BF62BAF-034B-DA61-043F-F83DFDE175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4105" r:id="rId5"/>
  </p:sldLayoutIdLst>
  <p:hf hdr="0" ft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4125" b="1" i="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35744" indent="-235744" algn="l" defTabSz="914411" rtl="0" eaLnBrk="1" latinLnBrk="0" hangingPunct="1">
        <a:lnSpc>
          <a:spcPct val="110000"/>
        </a:lnSpc>
        <a:spcBef>
          <a:spcPts val="0"/>
        </a:spcBef>
        <a:spcAft>
          <a:spcPts val="956"/>
        </a:spcAft>
        <a:buFont typeface="Arial" panose="020B0604020202020204" pitchFamily="34" charset="0"/>
        <a:buChar char="•"/>
        <a:defRPr sz="225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03634" indent="-267891" algn="l" defTabSz="914411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07269" indent="-182166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5333CE-E4E2-46CD-A211-FBCCF30B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1164065"/>
            <a:ext cx="10076286" cy="634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B3541-F5A7-44E8-8744-B830164A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435" y="2304700"/>
            <a:ext cx="10076286" cy="314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2BF62BAF-034B-DA61-043F-F83DFDE175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8" r:id="rId3"/>
    <p:sldLayoutId id="2147483770" r:id="rId4"/>
    <p:sldLayoutId id="2147484087" r:id="rId5"/>
  </p:sldLayoutIdLst>
  <p:hf hdr="0" ft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4125" b="1" i="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35744" indent="-235744" algn="l" defTabSz="914411" rtl="0" eaLnBrk="1" latinLnBrk="0" hangingPunct="1">
        <a:lnSpc>
          <a:spcPct val="110000"/>
        </a:lnSpc>
        <a:spcBef>
          <a:spcPts val="0"/>
        </a:spcBef>
        <a:spcAft>
          <a:spcPts val="956"/>
        </a:spcAft>
        <a:buFont typeface="Arial" panose="020B0604020202020204" pitchFamily="34" charset="0"/>
        <a:buChar char="•"/>
        <a:defRPr sz="225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03634" indent="-267891" algn="l" defTabSz="914411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07269" indent="-182166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5333CE-E4E2-46CD-A211-FBCCF30B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1164065"/>
            <a:ext cx="10076286" cy="634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B3541-F5A7-44E8-8744-B830164A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435" y="2304700"/>
            <a:ext cx="10076286" cy="314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2BF62BAF-034B-DA61-043F-F83DFDE1753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2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6" r:id="rId3"/>
    <p:sldLayoutId id="2147483800" r:id="rId4"/>
    <p:sldLayoutId id="2147484090" r:id="rId5"/>
    <p:sldLayoutId id="2147484089" r:id="rId6"/>
    <p:sldLayoutId id="2147484054" r:id="rId7"/>
    <p:sldLayoutId id="2147484055" r:id="rId8"/>
    <p:sldLayoutId id="2147484056" r:id="rId9"/>
    <p:sldLayoutId id="2147484058" r:id="rId10"/>
    <p:sldLayoutId id="2147484091" r:id="rId11"/>
    <p:sldLayoutId id="2147484092" r:id="rId12"/>
    <p:sldLayoutId id="2147484106" r:id="rId13"/>
    <p:sldLayoutId id="2147484108" r:id="rId14"/>
    <p:sldLayoutId id="2147484111" r:id="rId15"/>
  </p:sldLayoutIdLst>
  <p:hf hdr="0" ft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35744" indent="-235744" algn="l" defTabSz="914411" rtl="0" eaLnBrk="1" latinLnBrk="0" hangingPunct="1">
        <a:lnSpc>
          <a:spcPct val="110000"/>
        </a:lnSpc>
        <a:spcBef>
          <a:spcPts val="0"/>
        </a:spcBef>
        <a:spcAft>
          <a:spcPts val="956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03634" indent="-267891" algn="l" defTabSz="914411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24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07269" indent="-182166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20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20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20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5333CE-E4E2-46CD-A211-FBCCF30B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1164065"/>
            <a:ext cx="10076286" cy="634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B3541-F5A7-44E8-8744-B830164A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435" y="2304700"/>
            <a:ext cx="10076286" cy="314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2BF62BAF-034B-DA61-043F-F83DFDE1753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5" r:id="rId2"/>
    <p:sldLayoutId id="2147483666" r:id="rId3"/>
    <p:sldLayoutId id="2147483696" r:id="rId4"/>
    <p:sldLayoutId id="2147483692" r:id="rId5"/>
    <p:sldLayoutId id="2147483697" r:id="rId6"/>
    <p:sldLayoutId id="2147483694" r:id="rId7"/>
    <p:sldLayoutId id="2147483699" r:id="rId8"/>
    <p:sldLayoutId id="2147484093" r:id="rId9"/>
    <p:sldLayoutId id="2147484094" r:id="rId10"/>
    <p:sldLayoutId id="2147484095" r:id="rId11"/>
    <p:sldLayoutId id="2147484096" r:id="rId12"/>
  </p:sldLayoutIdLst>
  <p:hf hdr="0" ft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4125" b="1" i="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35744" indent="-235744" algn="l" defTabSz="914411" rtl="0" eaLnBrk="1" latinLnBrk="0" hangingPunct="1">
        <a:lnSpc>
          <a:spcPct val="110000"/>
        </a:lnSpc>
        <a:spcBef>
          <a:spcPts val="0"/>
        </a:spcBef>
        <a:spcAft>
          <a:spcPts val="956"/>
        </a:spcAft>
        <a:buFont typeface="Arial" panose="020B0604020202020204" pitchFamily="34" charset="0"/>
        <a:buChar char="•"/>
        <a:defRPr sz="225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03634" indent="-267891" algn="l" defTabSz="914411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07269" indent="-182166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5333CE-E4E2-46CD-A211-FBCCF30B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1164065"/>
            <a:ext cx="10076286" cy="634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B3541-F5A7-44E8-8744-B830164A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435" y="2304700"/>
            <a:ext cx="10076286" cy="314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2BF62BAF-034B-DA61-043F-F83DFDE1753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3719" r:id="rId2"/>
    <p:sldLayoutId id="2147483721" r:id="rId3"/>
    <p:sldLayoutId id="2147483725" r:id="rId4"/>
    <p:sldLayoutId id="2147484097" r:id="rId5"/>
    <p:sldLayoutId id="2147484098" r:id="rId6"/>
  </p:sldLayoutIdLst>
  <p:hf hdr="0" ft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4125" b="1" i="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35744" indent="-235744" algn="l" defTabSz="914411" rtl="0" eaLnBrk="1" latinLnBrk="0" hangingPunct="1">
        <a:lnSpc>
          <a:spcPct val="110000"/>
        </a:lnSpc>
        <a:spcBef>
          <a:spcPts val="0"/>
        </a:spcBef>
        <a:spcAft>
          <a:spcPts val="956"/>
        </a:spcAft>
        <a:buFont typeface="Arial" panose="020B0604020202020204" pitchFamily="34" charset="0"/>
        <a:buChar char="•"/>
        <a:defRPr sz="225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03634" indent="-267891" algn="l" defTabSz="914411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07269" indent="-182166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5333CE-E4E2-46CD-A211-FBCCF30B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1164065"/>
            <a:ext cx="10076286" cy="634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B3541-F5A7-44E8-8744-B830164A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435" y="2304700"/>
            <a:ext cx="10076286" cy="314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2BF62BAF-034B-DA61-043F-F83DFDE175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6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77" r:id="rId3"/>
    <p:sldLayoutId id="2147483651" r:id="rId4"/>
    <p:sldLayoutId id="2147484099" r:id="rId5"/>
  </p:sldLayoutIdLst>
  <p:hf hdr="0" ft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4125" b="1" i="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35744" indent="-235744" algn="l" defTabSz="914411" rtl="0" eaLnBrk="1" latinLnBrk="0" hangingPunct="1">
        <a:lnSpc>
          <a:spcPct val="110000"/>
        </a:lnSpc>
        <a:spcBef>
          <a:spcPts val="0"/>
        </a:spcBef>
        <a:spcAft>
          <a:spcPts val="956"/>
        </a:spcAft>
        <a:buFont typeface="Arial" panose="020B0604020202020204" pitchFamily="34" charset="0"/>
        <a:buChar char="•"/>
        <a:defRPr sz="225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03634" indent="-267891" algn="l" defTabSz="914411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07269" indent="-182166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5333CE-E4E2-46CD-A211-FBCCF30B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1164065"/>
            <a:ext cx="10076286" cy="634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B3541-F5A7-44E8-8744-B830164A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435" y="2304700"/>
            <a:ext cx="10076286" cy="314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2BF62BAF-034B-DA61-043F-F83DFDE175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8" r:id="rId2"/>
    <p:sldLayoutId id="2147484050" r:id="rId3"/>
    <p:sldLayoutId id="2147484052" r:id="rId4"/>
    <p:sldLayoutId id="2147484101" r:id="rId5"/>
  </p:sldLayoutIdLst>
  <p:hf hdr="0" ft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4125" b="1" i="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35744" indent="-235744" algn="l" defTabSz="914411" rtl="0" eaLnBrk="1" latinLnBrk="0" hangingPunct="1">
        <a:lnSpc>
          <a:spcPct val="110000"/>
        </a:lnSpc>
        <a:spcBef>
          <a:spcPts val="0"/>
        </a:spcBef>
        <a:spcAft>
          <a:spcPts val="956"/>
        </a:spcAft>
        <a:buFont typeface="Arial" panose="020B0604020202020204" pitchFamily="34" charset="0"/>
        <a:buChar char="•"/>
        <a:defRPr sz="225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03634" indent="-267891" algn="l" defTabSz="914411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07269" indent="-182166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5333CE-E4E2-46CD-A211-FBCCF30B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1164065"/>
            <a:ext cx="10076286" cy="634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B3541-F5A7-44E8-8744-B830164A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435" y="2304700"/>
            <a:ext cx="10076286" cy="314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2BF62BAF-034B-DA61-043F-F83DFDE175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3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8" r:id="rId2"/>
    <p:sldLayoutId id="2147484080" r:id="rId3"/>
    <p:sldLayoutId id="2147484082" r:id="rId4"/>
    <p:sldLayoutId id="2147484103" r:id="rId5"/>
  </p:sldLayoutIdLst>
  <p:hf hdr="0" ft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4125" b="1" i="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35744" indent="-235744" algn="l" defTabSz="914411" rtl="0" eaLnBrk="1" latinLnBrk="0" hangingPunct="1">
        <a:lnSpc>
          <a:spcPct val="110000"/>
        </a:lnSpc>
        <a:spcBef>
          <a:spcPts val="0"/>
        </a:spcBef>
        <a:spcAft>
          <a:spcPts val="956"/>
        </a:spcAft>
        <a:buFont typeface="Arial" panose="020B0604020202020204" pitchFamily="34" charset="0"/>
        <a:buChar char="•"/>
        <a:defRPr sz="225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03634" indent="-267891" algn="l" defTabSz="914411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07269" indent="-182166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5333CE-E4E2-46CD-A211-FBCCF30B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1164065"/>
            <a:ext cx="10076286" cy="634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B3541-F5A7-44E8-8744-B830164A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435" y="2304700"/>
            <a:ext cx="10076286" cy="314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2BF62BAF-034B-DA61-043F-F83DFDE175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2036696" cy="8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8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5" r:id="rId2"/>
  </p:sldLayoutIdLst>
  <p:hf hdr="0" ft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4125" b="1" i="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35744" indent="-235744" algn="l" defTabSz="914411" rtl="0" eaLnBrk="1" latinLnBrk="0" hangingPunct="1">
        <a:lnSpc>
          <a:spcPct val="110000"/>
        </a:lnSpc>
        <a:spcBef>
          <a:spcPts val="0"/>
        </a:spcBef>
        <a:spcAft>
          <a:spcPts val="956"/>
        </a:spcAft>
        <a:buFont typeface="Arial" panose="020B0604020202020204" pitchFamily="34" charset="0"/>
        <a:buChar char="•"/>
        <a:defRPr sz="225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03634" indent="-267891" algn="l" defTabSz="914411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07269" indent="-182166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e.Kolshus@Statsbygg.no" TargetMode="Externa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10D7958-6072-F9F8-BD6C-93A1729FD9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2909" y="4719877"/>
            <a:ext cx="3321487" cy="350822"/>
          </a:xfrm>
        </p:spPr>
        <p:txBody>
          <a:bodyPr/>
          <a:lstStyle/>
          <a:p>
            <a:r>
              <a:rPr lang="nb-NO" dirty="0"/>
              <a:t>16. Juni 2025</a:t>
            </a:r>
            <a:br>
              <a:rPr lang="nb-NO" dirty="0"/>
            </a:br>
            <a:r>
              <a:rPr lang="nb-NO" dirty="0"/>
              <a:t>UIB, Studentsenteret, Bergen</a:t>
            </a:r>
            <a:br>
              <a:rPr lang="nb-NO" dirty="0"/>
            </a:br>
            <a:br>
              <a:rPr lang="nb-NO" dirty="0"/>
            </a:br>
            <a:r>
              <a:rPr lang="nb-NO" dirty="0"/>
              <a:t>Kristine Kolshus, miljørådgiver</a:t>
            </a:r>
            <a:br>
              <a:rPr lang="nb-NO" dirty="0"/>
            </a:br>
            <a:r>
              <a:rPr lang="nb-NO" dirty="0"/>
              <a:t>Avd. for spesialfag og bærekraft Statsbygg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80F8DDA-D1E1-7A49-8351-C52C2D9DF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463813"/>
            <a:ext cx="5457696" cy="1685280"/>
          </a:xfrm>
        </p:spPr>
        <p:txBody>
          <a:bodyPr/>
          <a:lstStyle/>
          <a:p>
            <a:r>
              <a:rPr lang="nb-NO" dirty="0"/>
              <a:t>LUP Dialogkonferanse</a:t>
            </a:r>
            <a:br>
              <a:rPr lang="nb-NO" dirty="0"/>
            </a:br>
            <a:r>
              <a:rPr lang="nb-NO" sz="3600" dirty="0"/>
              <a:t>Sirkulærøkonomi i bygg;</a:t>
            </a:r>
            <a:br>
              <a:rPr lang="nb-NO" sz="3600" dirty="0"/>
            </a:br>
            <a:r>
              <a:rPr lang="nb-NO" sz="3600" dirty="0"/>
              <a:t>Løsning for ombruk av </a:t>
            </a:r>
            <a:r>
              <a:rPr lang="nb-NO" sz="3600" dirty="0" err="1"/>
              <a:t>byggemateriell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05265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FC9E52-1BDF-8CEA-0203-0DD2FC48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Drammen tinghus - nybygg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3C9BCE3-DAB0-AA77-95FC-72749B9CA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571B721-CA2F-0844-2152-D1E97535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94" y="1343845"/>
            <a:ext cx="9653474" cy="535253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BA0DD94-7919-50DD-C284-5487DD8A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979" y="1343845"/>
            <a:ext cx="1150721" cy="5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2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C96143-98BF-D249-A0CD-FD3D445AF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dirty="0"/>
              <a:t>Kommende planer - Bergen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89E4CE-AF47-5F59-0544-C8C8A38041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644" y="1343845"/>
            <a:ext cx="5151961" cy="5023984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b-NO" b="1" dirty="0"/>
              <a:t> </a:t>
            </a:r>
            <a:r>
              <a:rPr lang="nb-NO" sz="2000" b="1" dirty="0"/>
              <a:t>Større byggeprosjekter</a:t>
            </a:r>
          </a:p>
          <a:p>
            <a:r>
              <a:rPr lang="nb-NO" sz="2000" b="1">
                <a:latin typeface="Calibri" panose="020F0502020204030204" pitchFamily="34" charset="0"/>
                <a:ea typeface="Aptos" panose="020B0004020202020204" pitchFamily="34" charset="0"/>
              </a:rPr>
              <a:t>Griegakademiet</a:t>
            </a:r>
            <a:br>
              <a:rPr lang="nb-NO" sz="2000" b="1" dirty="0"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nb-NO" sz="2000" dirty="0">
                <a:latin typeface="Calibri" panose="020F0502020204030204" pitchFamily="34" charset="0"/>
                <a:ea typeface="Aptos" panose="020B0004020202020204" pitchFamily="34" charset="0"/>
              </a:rPr>
              <a:t>- nybygg</a:t>
            </a:r>
            <a:endParaRPr lang="nb-NO" sz="2000" b="1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nb-NO" sz="2000" b="1" dirty="0">
                <a:latin typeface="Calibri" panose="020F0502020204030204" pitchFamily="34" charset="0"/>
                <a:ea typeface="Aptos" panose="020B0004020202020204" pitchFamily="34" charset="0"/>
              </a:rPr>
              <a:t>Nytt havforskning- og fiskeribygg</a:t>
            </a:r>
            <a:b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- </a:t>
            </a:r>
            <a:r>
              <a:rPr lang="nb-NO" sz="2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nybygg på Dokken, </a:t>
            </a:r>
            <a:br>
              <a:rPr lang="nb-NO" sz="2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2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mulig byggestart 2028</a:t>
            </a:r>
          </a:p>
          <a:p>
            <a:r>
              <a:rPr lang="nb-NO" sz="2000" b="1" i="0" dirty="0">
                <a:solidFill>
                  <a:srgbClr val="353A3D"/>
                </a:solidFill>
                <a:effectLst/>
                <a:latin typeface="GT America"/>
              </a:rPr>
              <a:t>Realfagsbygget og Fysikkbygget ved UiB </a:t>
            </a:r>
            <a:b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- rehabilitering, nybygg, riving</a:t>
            </a:r>
            <a:b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- mulig byggestart, ca. 2030</a:t>
            </a:r>
          </a:p>
          <a:p>
            <a:r>
              <a:rPr lang="nb-NO" sz="2000" b="1" dirty="0">
                <a:latin typeface="Calibri" panose="020F0502020204030204" pitchFamily="34" charset="0"/>
                <a:ea typeface="Aptos" panose="020B0004020202020204" pitchFamily="34" charset="0"/>
              </a:rPr>
              <a:t>Nytt p</a:t>
            </a:r>
            <a:r>
              <a:rPr lang="nb-NO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olitihus i Bergen</a:t>
            </a:r>
            <a:b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- nybygg</a:t>
            </a:r>
            <a:b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- mulig </a:t>
            </a:r>
            <a:r>
              <a:rPr lang="nb-NO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byggsestart</a:t>
            </a:r>
            <a:r>
              <a:rPr lang="nb-NO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ca. 2030?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D707825-9354-560C-F80A-7464347247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ln w="3810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b-NO" b="1" dirty="0"/>
              <a:t> Mindre byggeprosjekter og vedlikehold</a:t>
            </a:r>
          </a:p>
          <a:p>
            <a:r>
              <a:rPr lang="nb-NO" dirty="0">
                <a:solidFill>
                  <a:srgbClr val="FF0000"/>
                </a:solidFill>
              </a:rPr>
              <a:t>Vedlikehold viktig!</a:t>
            </a:r>
          </a:p>
          <a:p>
            <a:r>
              <a:rPr lang="nb-NO" dirty="0"/>
              <a:t>Oppgraderer, effektiviserer og utvikler</a:t>
            </a:r>
          </a:p>
          <a:p>
            <a:r>
              <a:rPr lang="nb-NO" dirty="0"/>
              <a:t>Bygger om og bidrar med arealeffektive bygg</a:t>
            </a:r>
          </a:p>
          <a:p>
            <a:r>
              <a:rPr lang="nb-NO" dirty="0"/>
              <a:t>Iverksetter tiltak for energisparing, bedre miljø og klima ved redusert klimautslipp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759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942A9C5-C583-4E0B-7028-46CA2052EB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181100"/>
            <a:ext cx="10924310" cy="5186729"/>
          </a:xfrm>
        </p:spPr>
        <p:txBody>
          <a:bodyPr/>
          <a:lstStyle/>
          <a:p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Hvordan </a:t>
            </a:r>
            <a:r>
              <a:rPr lang="nb-NO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bli bedre bestillere </a:t>
            </a: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å sikre mest mulig ombruk i vedlikeholds- og byggeprosjekter?</a:t>
            </a:r>
            <a:b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relativt få samspillsentrepriser </a:t>
            </a:r>
            <a:b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teste ut annen virkemiddelbruk enn i dag i konkurransegrunnlag, eks. </a:t>
            </a:r>
            <a:r>
              <a:rPr lang="nb-NO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Futurebuilt</a:t>
            </a: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-indeksen ved å kontraktsfeste nivå på ombruk (kontraktsfeste entreprenør uten å konkretisere ombruk)?</a:t>
            </a:r>
          </a:p>
          <a:p>
            <a:r>
              <a:rPr lang="nb-NO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Samarbeid viktig! </a:t>
            </a:r>
            <a:b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dialognotatet oppsummerer behov godt</a:t>
            </a:r>
            <a:b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digitale markedsplasser</a:t>
            </a:r>
            <a:b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ombrukslagre (også til mindre volum)</a:t>
            </a:r>
            <a:b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hvordan kan vi i konkurranser best tilrettelegge for mest mulig ombruk i prosjekter? </a:t>
            </a:r>
            <a:endParaRPr lang="nb-NO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D5B1A40-E3AC-751C-FAA5-0984A4512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352" y="67922"/>
            <a:ext cx="9067202" cy="844497"/>
          </a:xfrm>
        </p:spPr>
        <p:txBody>
          <a:bodyPr/>
          <a:lstStyle/>
          <a:p>
            <a:r>
              <a:rPr lang="nb-NO" sz="4000" dirty="0"/>
              <a:t>Planer for fremtiden – fra teori til praksis</a:t>
            </a:r>
          </a:p>
        </p:txBody>
      </p:sp>
    </p:spTree>
    <p:extLst>
      <p:ext uri="{BB962C8B-B14F-4D97-AF65-F5344CB8AC3E}">
        <p14:creationId xmlns:p14="http://schemas.microsoft.com/office/powerpoint/2010/main" val="273277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29FF929A-3A91-6719-B90F-0C678D96B318}"/>
              </a:ext>
            </a:extLst>
          </p:cNvPr>
          <p:cNvSpPr txBox="1"/>
          <p:nvPr/>
        </p:nvSpPr>
        <p:spPr>
          <a:xfrm>
            <a:off x="520700" y="2438618"/>
            <a:ext cx="11404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i="1" dirty="0"/>
              <a:t>«Ombruk av bygningskomponenter skjer i stadig større grad i byggeprosjektene, </a:t>
            </a:r>
          </a:p>
          <a:p>
            <a:r>
              <a:rPr lang="nb-NO" sz="2800" b="1" i="1" dirty="0"/>
              <a:t>men samtidig er det potensial for [mye] mer ombruk»</a:t>
            </a:r>
            <a:br>
              <a:rPr lang="nb-NO" sz="2800" i="1" dirty="0"/>
            </a:br>
            <a:r>
              <a:rPr lang="nb-NO" sz="2800" i="1" dirty="0"/>
              <a:t>Statsbyggs bærekraftrapport for 2024</a:t>
            </a:r>
          </a:p>
        </p:txBody>
      </p:sp>
    </p:spTree>
    <p:extLst>
      <p:ext uri="{BB962C8B-B14F-4D97-AF65-F5344CB8AC3E}">
        <p14:creationId xmlns:p14="http://schemas.microsoft.com/office/powerpoint/2010/main" val="313041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A403521-93E8-0EF3-86A3-DBA8D047E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145320"/>
            <a:ext cx="10693400" cy="1502880"/>
          </a:xfrm>
        </p:spPr>
        <p:txBody>
          <a:bodyPr/>
          <a:lstStyle/>
          <a:p>
            <a:r>
              <a:rPr lang="nb-NO" sz="3200" dirty="0"/>
              <a:t>Kristine Kolshus, miljørådgiver</a:t>
            </a:r>
            <a:br>
              <a:rPr lang="nb-NO" sz="3200" dirty="0"/>
            </a:br>
            <a:r>
              <a:rPr lang="nb-NO" sz="3200" dirty="0"/>
              <a:t>Avd. for spesialfag og bærekraft</a:t>
            </a:r>
            <a:br>
              <a:rPr lang="nb-NO" sz="3200" dirty="0"/>
            </a:br>
            <a:r>
              <a:rPr lang="nb-NO" sz="3200" dirty="0"/>
              <a:t>Seksjon for Klima og miljø</a:t>
            </a:r>
            <a:br>
              <a:rPr lang="nb-NO" sz="3200" dirty="0"/>
            </a:br>
            <a:br>
              <a:rPr lang="nb-NO" sz="3200" dirty="0"/>
            </a:br>
            <a:r>
              <a:rPr lang="nb-NO" sz="3200" dirty="0">
                <a:hlinkClick r:id="rId2"/>
              </a:rPr>
              <a:t>Kristine.Kolshus@Statsbygg.no</a:t>
            </a:r>
            <a:br>
              <a:rPr lang="nb-NO" sz="3200" dirty="0"/>
            </a:br>
            <a:r>
              <a:rPr lang="nb-NO" sz="3200" dirty="0" err="1"/>
              <a:t>Tlf</a:t>
            </a:r>
            <a:r>
              <a:rPr lang="nb-NO" sz="3200" dirty="0"/>
              <a:t>: 99246518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626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44606-31AF-25E9-AA04-57241FDF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D3C16D87-1A78-1BC1-640A-07F5145D88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7556" r="27556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1F3A69-C827-995F-C787-569D7C0FF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46" y="962582"/>
            <a:ext cx="6363393" cy="634789"/>
          </a:xfrm>
        </p:spPr>
        <p:txBody>
          <a:bodyPr/>
          <a:lstStyle/>
          <a:p>
            <a:r>
              <a:rPr lang="nb-NO" sz="3600" b="1" dirty="0"/>
              <a:t>Statsbygg – hva gjør vi?</a:t>
            </a:r>
            <a:endParaRPr lang="en-NO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CE21A-3B00-6EA3-5631-5A857D06B3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4876" y="1813762"/>
            <a:ext cx="6363393" cy="4935750"/>
          </a:xfrm>
        </p:spPr>
        <p:txBody>
          <a:bodyPr>
            <a:normAutofit fontScale="92500" lnSpcReduction="20000"/>
          </a:bodyPr>
          <a:lstStyle/>
          <a:p>
            <a:r>
              <a:rPr lang="nb-NO" sz="2400" b="1" dirty="0"/>
              <a:t>Tilbyr funksjonelle, bærekraftige &amp; kostnadseffektive lokaler til statlige virksomheter gjennom</a:t>
            </a:r>
            <a:br>
              <a:rPr lang="nb-NO" sz="2400" b="1" dirty="0"/>
            </a:br>
            <a:r>
              <a:rPr lang="nb-NO" sz="2400" b="1" dirty="0"/>
              <a:t>→ drift av en stor </a:t>
            </a:r>
            <a:r>
              <a:rPr lang="nb-NO" sz="2400" b="1" dirty="0" err="1"/>
              <a:t>byggeportefølje</a:t>
            </a:r>
            <a:br>
              <a:rPr lang="nb-NO" sz="2400" b="1" dirty="0"/>
            </a:br>
            <a:r>
              <a:rPr lang="nb-NO" sz="2400" b="1" dirty="0"/>
              <a:t>→ nybygg- og </a:t>
            </a:r>
            <a:r>
              <a:rPr lang="nb-NO" sz="2400" b="1" dirty="0" err="1"/>
              <a:t>rehab</a:t>
            </a:r>
            <a:r>
              <a:rPr lang="nb-NO" sz="2400" b="1" dirty="0"/>
              <a:t>-prosjekter </a:t>
            </a:r>
            <a:br>
              <a:rPr lang="nb-NO" sz="2400" b="1" dirty="0"/>
            </a:br>
            <a:r>
              <a:rPr lang="nb-NO" sz="2400" b="1" dirty="0"/>
              <a:t>→ kjøp og salg av tomter</a:t>
            </a:r>
            <a:br>
              <a:rPr lang="nb-NO" sz="2400" b="1" dirty="0"/>
            </a:br>
            <a:r>
              <a:rPr lang="nb-NO" sz="2400" b="1" dirty="0"/>
              <a:t>→ leie i det private markedet </a:t>
            </a:r>
          </a:p>
          <a:p>
            <a:pPr marL="0" indent="0">
              <a:buNone/>
            </a:pPr>
            <a:endParaRPr lang="nb-NO" sz="2400" b="1" dirty="0"/>
          </a:p>
          <a:p>
            <a:r>
              <a:rPr lang="nb-NO" sz="2400" b="1" dirty="0"/>
              <a:t>2300 bygninger på 600 eiendomskompleks i inn- og utland</a:t>
            </a:r>
          </a:p>
          <a:p>
            <a:r>
              <a:rPr lang="nb-NO" sz="2400" b="1" dirty="0"/>
              <a:t>Areal: 2,9 millioner </a:t>
            </a:r>
            <a:r>
              <a:rPr lang="nb-NO" sz="2400" b="1" dirty="0">
                <a:cs typeface="Times New Roman" pitchFamily="18" charset="0"/>
              </a:rPr>
              <a:t>m</a:t>
            </a:r>
            <a:r>
              <a:rPr lang="nb-NO" sz="2400" b="1" baseline="30000" dirty="0">
                <a:cs typeface="Times New Roman" pitchFamily="18" charset="0"/>
              </a:rPr>
              <a:t>2</a:t>
            </a:r>
          </a:p>
          <a:p>
            <a:r>
              <a:rPr lang="nb-NO" sz="2400" b="1" dirty="0"/>
              <a:t>Ca. 120 byggeprosjekter i gang over hele landet årlig </a:t>
            </a:r>
            <a:br>
              <a:rPr lang="nb-NO" dirty="0">
                <a:latin typeface="Franklin Gothic Book" panose="020B0503020102020204" pitchFamily="34" charset="0"/>
              </a:rPr>
            </a:br>
            <a:endParaRPr lang="nb-NO" dirty="0">
              <a:latin typeface="Franklin Gothic Book" panose="020B0503020102020204" pitchFamily="34" charset="0"/>
            </a:endParaRPr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87725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9F6BE816-7660-425B-8415-CE5FD9C422A1}"/>
              </a:ext>
            </a:extLst>
          </p:cNvPr>
          <p:cNvSpPr/>
          <p:nvPr/>
        </p:nvSpPr>
        <p:spPr>
          <a:xfrm>
            <a:off x="4770629" y="1232242"/>
            <a:ext cx="2097312" cy="211136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 err="1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9B46700-317D-4070-9B76-8E3F952DCED3}"/>
              </a:ext>
            </a:extLst>
          </p:cNvPr>
          <p:cNvSpPr/>
          <p:nvPr/>
        </p:nvSpPr>
        <p:spPr>
          <a:xfrm>
            <a:off x="8374511" y="1192844"/>
            <a:ext cx="2099536" cy="208053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 err="1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5C6DE11-FD35-45DF-B724-BC973D606FAE}"/>
              </a:ext>
            </a:extLst>
          </p:cNvPr>
          <p:cNvSpPr/>
          <p:nvPr/>
        </p:nvSpPr>
        <p:spPr>
          <a:xfrm>
            <a:off x="995532" y="1162903"/>
            <a:ext cx="2099536" cy="209526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 err="1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CAE519A-1BB8-4425-AF79-E3EB824E9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9690" y="1318138"/>
            <a:ext cx="1771221" cy="1767613"/>
          </a:xfr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A41C193-0601-48C5-B75F-8C60D473F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501" y="1433802"/>
            <a:ext cx="1653568" cy="1651949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84033EB-086E-4014-8587-0F54F0E4B968}"/>
              </a:ext>
            </a:extLst>
          </p:cNvPr>
          <p:cNvSpPr txBox="1"/>
          <p:nvPr/>
        </p:nvSpPr>
        <p:spPr>
          <a:xfrm>
            <a:off x="739577" y="3429000"/>
            <a:ext cx="261144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667" dirty="0"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870 ansatte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79EC335-0A07-487C-9162-9E6DA5363DDB}"/>
              </a:ext>
            </a:extLst>
          </p:cNvPr>
          <p:cNvSpPr txBox="1"/>
          <p:nvPr/>
        </p:nvSpPr>
        <p:spPr>
          <a:xfrm>
            <a:off x="4513562" y="3432505"/>
            <a:ext cx="261144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667" dirty="0"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Hovedkontor i Oslo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BE51252-BBC4-4002-9BB7-1EE0E4E46EAB}"/>
              </a:ext>
            </a:extLst>
          </p:cNvPr>
          <p:cNvSpPr txBox="1"/>
          <p:nvPr/>
        </p:nvSpPr>
        <p:spPr>
          <a:xfrm>
            <a:off x="7559749" y="3410652"/>
            <a:ext cx="423855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667" dirty="0"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Lokalkontor i Porsgrunn, Bergen, Trondheim og Tromsø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351177BF-9835-4D82-86EE-B0664B977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762" y="1236792"/>
            <a:ext cx="1660835" cy="165745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E3071FB-42DC-6AAC-41E2-5AA4034B6429}"/>
              </a:ext>
            </a:extLst>
          </p:cNvPr>
          <p:cNvSpPr txBox="1"/>
          <p:nvPr/>
        </p:nvSpPr>
        <p:spPr>
          <a:xfrm>
            <a:off x="1803400" y="204947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Statsbygg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94C3C43-4864-F667-7687-DFA25AD2ECFF}"/>
              </a:ext>
            </a:extLst>
          </p:cNvPr>
          <p:cNvSpPr txBox="1"/>
          <p:nvPr/>
        </p:nvSpPr>
        <p:spPr>
          <a:xfrm>
            <a:off x="2803912" y="5098122"/>
            <a:ext cx="71034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baseline="30000" dirty="0">
              <a:cs typeface="Times New Roman" pitchFamily="18" charset="0"/>
            </a:endParaRPr>
          </a:p>
          <a:p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22B0D47-1815-B783-1FFF-E71F42D5FA6D}"/>
              </a:ext>
            </a:extLst>
          </p:cNvPr>
          <p:cNvSpPr txBox="1"/>
          <p:nvPr/>
        </p:nvSpPr>
        <p:spPr>
          <a:xfrm>
            <a:off x="739577" y="5101627"/>
            <a:ext cx="108809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800" b="1" dirty="0">
                <a:latin typeface="Oswald" panose="00000500000000000000" pitchFamily="2" charset="0"/>
              </a:rPr>
              <a:t>Staten skal være ein </a:t>
            </a:r>
            <a:r>
              <a:rPr lang="nn-NO" sz="2800" b="1" dirty="0" err="1">
                <a:latin typeface="Oswald" panose="00000500000000000000" pitchFamily="2" charset="0"/>
              </a:rPr>
              <a:t>pådriver</a:t>
            </a:r>
            <a:r>
              <a:rPr lang="nn-NO" sz="2800" b="1" dirty="0">
                <a:latin typeface="Oswald" panose="00000500000000000000" pitchFamily="2" charset="0"/>
              </a:rPr>
              <a:t> for sirkulærøkonomi gjennom å redusere ressursbruken, utslippene og avfallet </a:t>
            </a:r>
            <a:r>
              <a:rPr lang="nn-NO" sz="2800" b="1" dirty="0" err="1">
                <a:latin typeface="Oswald" panose="00000500000000000000" pitchFamily="2" charset="0"/>
              </a:rPr>
              <a:t>fra</a:t>
            </a:r>
            <a:r>
              <a:rPr lang="nn-NO" sz="2800" b="1" dirty="0">
                <a:latin typeface="Oswald" panose="00000500000000000000" pitchFamily="2" charset="0"/>
              </a:rPr>
              <a:t> </a:t>
            </a:r>
            <a:r>
              <a:rPr lang="nn-NO" sz="2800" b="1" dirty="0" err="1">
                <a:latin typeface="Oswald" panose="00000500000000000000" pitchFamily="2" charset="0"/>
              </a:rPr>
              <a:t>statlige</a:t>
            </a:r>
            <a:r>
              <a:rPr lang="nn-NO" sz="2800" b="1" dirty="0">
                <a:latin typeface="Oswald" panose="00000500000000000000" pitchFamily="2" charset="0"/>
              </a:rPr>
              <a:t> bygg og </a:t>
            </a:r>
            <a:r>
              <a:rPr lang="nn-NO" sz="2800" b="1" dirty="0" err="1">
                <a:latin typeface="Oswald" panose="00000500000000000000" pitchFamily="2" charset="0"/>
              </a:rPr>
              <a:t>eiendommer</a:t>
            </a:r>
            <a:endParaRPr lang="nb-NO" sz="2800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89371" y="2080682"/>
            <a:ext cx="5327651" cy="4222751"/>
          </a:xfrm>
        </p:spPr>
        <p:txBody>
          <a:bodyPr/>
          <a:lstStyle/>
          <a:p>
            <a:r>
              <a:rPr lang="nb-NO" dirty="0"/>
              <a:t>Vi gir kunden gode og fleksible lokaler</a:t>
            </a:r>
          </a:p>
          <a:p>
            <a:r>
              <a:rPr lang="nb-NO" dirty="0"/>
              <a:t>Vi bidrar til effektiv arealbruk i staten</a:t>
            </a:r>
          </a:p>
          <a:p>
            <a:r>
              <a:rPr lang="nb-NO" dirty="0"/>
              <a:t>Vi former morgendagens bygge- og eiendomsnæring</a:t>
            </a:r>
          </a:p>
          <a:p>
            <a:r>
              <a:rPr lang="nb-NO" dirty="0"/>
              <a:t>Vi tar miljø- og klimaansvar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900" y="15493"/>
            <a:ext cx="5118100" cy="6842507"/>
          </a:xfr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141897" y="1203197"/>
            <a:ext cx="5327651" cy="618067"/>
          </a:xfrm>
        </p:spPr>
        <p:txBody>
          <a:bodyPr/>
          <a:lstStyle/>
          <a:p>
            <a:r>
              <a:rPr lang="nb-NO" dirty="0"/>
              <a:t>Strategiske mål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B84EC97-F234-8DE7-3ED2-425D8E75C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-1"/>
            <a:ext cx="2120899" cy="68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25097" y="1260684"/>
            <a:ext cx="6474178" cy="5203616"/>
          </a:xfrm>
        </p:spPr>
        <p:txBody>
          <a:bodyPr>
            <a:normAutofit lnSpcReduction="10000"/>
          </a:bodyPr>
          <a:lstStyle/>
          <a:p>
            <a:r>
              <a:rPr lang="nb-NO" sz="2400" dirty="0"/>
              <a:t>Statsbygg både </a:t>
            </a:r>
            <a:r>
              <a:rPr lang="nb-NO" sz="2400" b="1" dirty="0"/>
              <a:t>tilbyr</a:t>
            </a:r>
            <a:r>
              <a:rPr lang="nb-NO" sz="2400" dirty="0"/>
              <a:t> og </a:t>
            </a:r>
            <a:r>
              <a:rPr lang="nb-NO" sz="2400" b="1" dirty="0"/>
              <a:t>anskaffer</a:t>
            </a:r>
            <a:r>
              <a:rPr lang="nb-NO" sz="2400" dirty="0"/>
              <a:t> brukte bygningskomponenter</a:t>
            </a:r>
          </a:p>
          <a:p>
            <a:r>
              <a:rPr lang="nb-NO" sz="2400" b="1" dirty="0"/>
              <a:t>Ombyggings- og rehabiliteringsprosjekter</a:t>
            </a:r>
            <a:br>
              <a:rPr lang="nb-NO" sz="2400" dirty="0"/>
            </a:br>
            <a:r>
              <a:rPr lang="nb-NO" sz="2400" dirty="0"/>
              <a:t>- potensialet for ombruk skal alltid kartlegges, </a:t>
            </a:r>
            <a:br>
              <a:rPr lang="nb-NO" sz="2400" dirty="0"/>
            </a:br>
            <a:r>
              <a:rPr lang="nb-NO" sz="2400" dirty="0"/>
              <a:t>- krav til internt og eksternt ombruk beskrives i kravspesifikasjonene</a:t>
            </a:r>
          </a:p>
          <a:p>
            <a:r>
              <a:rPr lang="nb-NO" sz="2400" b="1" dirty="0"/>
              <a:t>Nybyggprosjekter</a:t>
            </a:r>
            <a:br>
              <a:rPr lang="nb-NO" sz="2400" dirty="0"/>
            </a:br>
            <a:r>
              <a:rPr lang="nb-NO" sz="2400" dirty="0"/>
              <a:t>- mer generelle krav/ambisjoner</a:t>
            </a:r>
          </a:p>
          <a:p>
            <a:r>
              <a:rPr lang="nb-NO" sz="2400" dirty="0"/>
              <a:t>Prosjektvise oversikter over ombruk</a:t>
            </a:r>
          </a:p>
          <a:p>
            <a:r>
              <a:rPr lang="nb-NO" sz="2400" b="1" dirty="0"/>
              <a:t>Involvert i utviklingsprosjekter</a:t>
            </a:r>
            <a:br>
              <a:rPr lang="nb-NO" sz="2400" dirty="0"/>
            </a:br>
            <a:r>
              <a:rPr lang="nb-NO" sz="2400" dirty="0"/>
              <a:t>- </a:t>
            </a:r>
            <a:r>
              <a:rPr lang="nb-NO" sz="2400" dirty="0" err="1"/>
              <a:t>ByggBOKS</a:t>
            </a:r>
            <a:r>
              <a:rPr lang="nb-NO" sz="2400" dirty="0"/>
              <a:t> Statsbyggs innovasjonskonsept</a:t>
            </a:r>
            <a:br>
              <a:rPr lang="nb-NO" sz="2400" dirty="0"/>
            </a:br>
            <a:r>
              <a:rPr lang="nb-NO" sz="2400" dirty="0"/>
              <a:t>- Ulike mindre initiativ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223559" y="247578"/>
            <a:ext cx="9690100" cy="739075"/>
          </a:xfrm>
        </p:spPr>
        <p:txBody>
          <a:bodyPr/>
          <a:lstStyle/>
          <a:p>
            <a:r>
              <a:rPr lang="nb-NO" dirty="0"/>
              <a:t>Aktiviteter innenfor ombruk bygningsmateriell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4925B7B-1EF4-D3F7-FF8B-874BBD32642C}"/>
              </a:ext>
            </a:extLst>
          </p:cNvPr>
          <p:cNvSpPr txBox="1"/>
          <p:nvPr/>
        </p:nvSpPr>
        <p:spPr>
          <a:xfrm>
            <a:off x="7630583" y="4465382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b="1" i="1" dirty="0">
              <a:solidFill>
                <a:schemeClr val="bg1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E5E273F6-9F88-08FE-ADF1-60157D6B5059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99" y="1260684"/>
            <a:ext cx="4687360" cy="30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2CA938C-50DD-EE16-F90F-EF649009B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099" y="3178246"/>
            <a:ext cx="2237560" cy="34976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12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>
            <a:extLst>
              <a:ext uri="{FF2B5EF4-FFF2-40B4-BE49-F238E27FC236}">
                <a16:creationId xmlns:a16="http://schemas.microsoft.com/office/drawing/2014/main" id="{E3AA70D6-5775-465B-3150-24B5778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57" y="1146913"/>
            <a:ext cx="5839143" cy="634789"/>
          </a:xfrm>
        </p:spPr>
        <p:txBody>
          <a:bodyPr/>
          <a:lstStyle/>
          <a:p>
            <a:r>
              <a:rPr lang="en-US" sz="2400" dirty="0" err="1"/>
              <a:t>Øke</a:t>
            </a:r>
            <a:r>
              <a:rPr lang="en-US" sz="2400" dirty="0"/>
              <a:t> Kompetanse</a:t>
            </a:r>
            <a:br>
              <a:rPr lang="en-US" sz="2400" b="0" dirty="0"/>
            </a:br>
            <a:r>
              <a:rPr lang="en-US" sz="2400" b="0" dirty="0"/>
              <a:t>- </a:t>
            </a:r>
            <a:r>
              <a:rPr lang="en-US" sz="2400" b="0" dirty="0" err="1"/>
              <a:t>bestiller-kompetanse</a:t>
            </a:r>
            <a:br>
              <a:rPr lang="en-US" sz="2400" b="0" dirty="0"/>
            </a:br>
            <a:r>
              <a:rPr lang="en-US" sz="2400" b="0" dirty="0"/>
              <a:t>- </a:t>
            </a:r>
            <a:r>
              <a:rPr lang="en-US" sz="2400" b="0" dirty="0" err="1"/>
              <a:t>kjennskap</a:t>
            </a:r>
            <a:r>
              <a:rPr lang="en-US" sz="2400" b="0" dirty="0"/>
              <a:t> </a:t>
            </a:r>
            <a:r>
              <a:rPr lang="en-US" sz="2400" b="0" dirty="0" err="1"/>
              <a:t>til</a:t>
            </a:r>
            <a:r>
              <a:rPr lang="en-US" sz="2400" b="0" dirty="0"/>
              <a:t> </a:t>
            </a:r>
            <a:r>
              <a:rPr lang="en-US" sz="2400" b="0" dirty="0" err="1"/>
              <a:t>markedet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dirty="0" err="1"/>
              <a:t>Ombrukskartlegging</a:t>
            </a:r>
            <a:br>
              <a:rPr lang="en-US" sz="2400" b="0" dirty="0"/>
            </a:br>
            <a:r>
              <a:rPr lang="en-US" sz="2400" b="0" dirty="0"/>
              <a:t>- </a:t>
            </a:r>
            <a:r>
              <a:rPr lang="en-US" sz="2400" b="0" dirty="0" err="1"/>
              <a:t>gjennomføring</a:t>
            </a:r>
            <a:br>
              <a:rPr lang="en-US" sz="2400" b="0" dirty="0"/>
            </a:br>
            <a:r>
              <a:rPr lang="en-US" sz="2400" b="0" dirty="0"/>
              <a:t>- </a:t>
            </a:r>
            <a:r>
              <a:rPr lang="en-US" sz="2400" b="0" dirty="0" err="1"/>
              <a:t>rett</a:t>
            </a:r>
            <a:r>
              <a:rPr lang="en-US" sz="2400" b="0" dirty="0"/>
              <a:t> </a:t>
            </a:r>
            <a:r>
              <a:rPr lang="en-US" sz="2400" b="0" dirty="0" err="1"/>
              <a:t>informasjon</a:t>
            </a:r>
            <a:r>
              <a:rPr lang="en-US" sz="2400" b="0" dirty="0"/>
              <a:t> </a:t>
            </a:r>
            <a:r>
              <a:rPr lang="en-US" sz="2400" b="0" dirty="0" err="1"/>
              <a:t>på</a:t>
            </a:r>
            <a:r>
              <a:rPr lang="en-US" sz="2400" b="0" dirty="0"/>
              <a:t> </a:t>
            </a:r>
            <a:r>
              <a:rPr lang="en-US" sz="2400" b="0" dirty="0" err="1"/>
              <a:t>rett</a:t>
            </a:r>
            <a:r>
              <a:rPr lang="en-US" sz="2400" b="0" dirty="0"/>
              <a:t> </a:t>
            </a:r>
            <a:r>
              <a:rPr lang="en-US" sz="2400" b="0" dirty="0" err="1"/>
              <a:t>tid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dirty="0" err="1"/>
              <a:t>Ulike</a:t>
            </a:r>
            <a:r>
              <a:rPr lang="en-US" sz="2400" dirty="0"/>
              <a:t> </a:t>
            </a:r>
            <a:r>
              <a:rPr lang="en-US" sz="2400" dirty="0" err="1"/>
              <a:t>utviklingsprosjekter</a:t>
            </a:r>
            <a:br>
              <a:rPr lang="en-US" sz="2400" b="0" dirty="0"/>
            </a:br>
            <a:r>
              <a:rPr lang="en-US" sz="2400" b="0" dirty="0"/>
              <a:t>- </a:t>
            </a:r>
            <a:r>
              <a:rPr lang="nb-NO" sz="2400" b="0" dirty="0"/>
              <a:t>Grønn VVS, </a:t>
            </a:r>
            <a:br>
              <a:rPr lang="nb-NO" sz="2400" b="0" dirty="0"/>
            </a:br>
            <a:r>
              <a:rPr lang="nb-NO" sz="2400" b="0" dirty="0"/>
              <a:t>- Nytt liv for belysning, </a:t>
            </a:r>
            <a:br>
              <a:rPr lang="nb-NO" sz="2400" b="0" dirty="0"/>
            </a:br>
            <a:r>
              <a:rPr lang="nb-NO" sz="2400" b="0" dirty="0"/>
              <a:t>- </a:t>
            </a:r>
            <a:r>
              <a:rPr lang="nb-NO" sz="2400" b="0" dirty="0" err="1"/>
              <a:t>Refit-kit</a:t>
            </a:r>
            <a:r>
              <a:rPr lang="nb-NO" sz="2400" b="0" dirty="0"/>
              <a:t>, </a:t>
            </a:r>
            <a:br>
              <a:rPr lang="nb-NO" sz="2400" b="0" dirty="0"/>
            </a:br>
            <a:r>
              <a:rPr lang="nb-NO" sz="2400" b="0" dirty="0"/>
              <a:t>- tilgang til prosjekter for å teste ut løsninger</a:t>
            </a:r>
            <a:br>
              <a:rPr lang="nb-NO" sz="2400" b="0" dirty="0"/>
            </a:br>
            <a:r>
              <a:rPr lang="nb-NO" sz="2400" b="0" dirty="0"/>
              <a:t>- hvordan måle volum/aktiviteter innen ombruk?</a:t>
            </a:r>
            <a:br>
              <a:rPr lang="nb-NO" sz="2400" b="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71830DF5-DF95-B783-CADD-5023BF846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50266" y="1481454"/>
            <a:ext cx="5537381" cy="272819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b-NO" dirty="0"/>
            </a:br>
            <a:endParaRPr lang="nb-NO" dirty="0"/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55E3E8BB-79C3-BBA7-D8F5-DA5B7F87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Side </a:t>
            </a:r>
            <a:fld id="{FBDFE5B2-30AA-4B07-A289-8689B0294A66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74C9A31-95DD-4ADE-06A7-AFDC9903E5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4779A8A-994D-B6A8-701F-38DEBCA8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  <a:noFill/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9CBA5DA-C0A4-48AC-7410-2CD32159FBA1}"/>
              </a:ext>
            </a:extLst>
          </p:cNvPr>
          <p:cNvSpPr/>
          <p:nvPr/>
        </p:nvSpPr>
        <p:spPr>
          <a:xfrm>
            <a:off x="7239000" y="4226790"/>
            <a:ext cx="3009900" cy="1021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032A9E4-DB76-A969-2A86-4225668D9312}"/>
              </a:ext>
            </a:extLst>
          </p:cNvPr>
          <p:cNvSpPr txBox="1"/>
          <p:nvPr/>
        </p:nvSpPr>
        <p:spPr>
          <a:xfrm>
            <a:off x="2435225" y="81257"/>
            <a:ext cx="2936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b="1" dirty="0"/>
              <a:t>Fokus nå</a:t>
            </a:r>
            <a:r>
              <a:rPr lang="nb-NO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1877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068960-C31F-3062-726B-505601CF1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690" y="77099"/>
            <a:ext cx="9067202" cy="844497"/>
          </a:xfrm>
        </p:spPr>
        <p:txBody>
          <a:bodyPr/>
          <a:lstStyle/>
          <a:p>
            <a:r>
              <a:rPr lang="nb-NO" sz="4000" dirty="0"/>
              <a:t>Bergen tinghus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B70FE2-A14A-8BCC-11F5-66AFA06A99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44" y="1343845"/>
            <a:ext cx="4877955" cy="5023984"/>
          </a:xfrm>
        </p:spPr>
        <p:txBody>
          <a:bodyPr/>
          <a:lstStyle/>
          <a:p>
            <a:r>
              <a:rPr lang="nb-NO" b="0" i="0" dirty="0">
                <a:solidFill>
                  <a:srgbClr val="000000"/>
                </a:solidFill>
                <a:effectLst/>
                <a:latin typeface="CanelaText-Regular"/>
              </a:rPr>
              <a:t>Statsbygg har startet rehabiliteringen og ombyggingen Bergen tinghus. </a:t>
            </a:r>
          </a:p>
          <a:p>
            <a:r>
              <a:rPr lang="nb-NO" dirty="0"/>
              <a:t>Ombrukskartlegging i forprosjekt</a:t>
            </a:r>
          </a:p>
          <a:p>
            <a:r>
              <a:rPr lang="nb-NO" dirty="0"/>
              <a:t>Ombruk internt, men mye som skal fjernes som er aktuelt å ombruke av andre</a:t>
            </a:r>
          </a:p>
          <a:p>
            <a:r>
              <a:rPr lang="nb-NO" dirty="0"/>
              <a:t>Kommer antagelig til å ha et overskudd av dører (2026)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6053710-3056-D3C8-3AB7-394CD809A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B16086-2F4E-25E5-94DB-851E6D9BA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64" y="1343846"/>
            <a:ext cx="5313328" cy="50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9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F66C4D-7EBD-AEE7-1DB9-102119933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052" y="50800"/>
            <a:ext cx="9067202" cy="844497"/>
          </a:xfrm>
        </p:spPr>
        <p:txBody>
          <a:bodyPr/>
          <a:lstStyle/>
          <a:p>
            <a:r>
              <a:rPr lang="nb-NO" dirty="0" err="1"/>
              <a:t>FutureBuilt</a:t>
            </a:r>
            <a:r>
              <a:rPr lang="nb-NO" dirty="0"/>
              <a:t> - </a:t>
            </a:r>
            <a:r>
              <a:rPr lang="nb-NO" dirty="0" err="1"/>
              <a:t>Sirkularitetsindeksen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8A1BB94-ACA1-C29D-2036-4B04632F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1" y="1219201"/>
            <a:ext cx="9559638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7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765CBC-7E19-7959-14B0-CE0074824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Hans Strøms Hus - rehabilitering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5B03DE2-7D25-6F8E-0EFE-BC8AB8E4D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4327C4A-C3E0-3A45-42A1-AF2204EAA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57" y="1331145"/>
            <a:ext cx="9628981" cy="535730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6650A38-761E-F6DC-7FFE-6BA85C02B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800" y="1317142"/>
            <a:ext cx="1219200" cy="53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43234"/>
      </p:ext>
    </p:extLst>
  </p:cSld>
  <p:clrMapOvr>
    <a:masterClrMapping/>
  </p:clrMapOvr>
</p:sld>
</file>

<file path=ppt/theme/theme1.xml><?xml version="1.0" encoding="utf-8"?>
<a:theme xmlns:a="http://schemas.openxmlformats.org/drawingml/2006/main" name="Tittellysbilde">
  <a:themeElements>
    <a:clrScheme name="Statsbygg">
      <a:dk1>
        <a:srgbClr val="000000"/>
      </a:dk1>
      <a:lt1>
        <a:srgbClr val="FFFFFF"/>
      </a:lt1>
      <a:dk2>
        <a:srgbClr val="88C9D0"/>
      </a:dk2>
      <a:lt2>
        <a:srgbClr val="FF818D"/>
      </a:lt2>
      <a:accent1>
        <a:srgbClr val="FADA63"/>
      </a:accent1>
      <a:accent2>
        <a:srgbClr val="FFC674"/>
      </a:accent2>
      <a:accent3>
        <a:srgbClr val="A5D867"/>
      </a:accent3>
      <a:accent4>
        <a:srgbClr val="B7C9D3"/>
      </a:accent4>
      <a:accent5>
        <a:srgbClr val="818A8F"/>
      </a:accent5>
      <a:accent6>
        <a:srgbClr val="33383C"/>
      </a:accent6>
      <a:hlink>
        <a:srgbClr val="147E88"/>
      </a:hlink>
      <a:folHlink>
        <a:srgbClr val="D0F5FF"/>
      </a:folHlink>
    </a:clrScheme>
    <a:fontScheme name="Vik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AAF27D5-48EE-6947-AF1D-7D5899B7528F}" vid="{C2ADE773-357D-8C41-BDCB-D9AE16088AE0}"/>
    </a:ext>
  </a:extLst>
</a:theme>
</file>

<file path=ppt/theme/theme10.xml><?xml version="1.0" encoding="utf-8"?>
<a:theme xmlns:a="http://schemas.openxmlformats.org/drawingml/2006/main" name="Avslutning">
  <a:themeElements>
    <a:clrScheme name="Statsbygg">
      <a:dk1>
        <a:srgbClr val="000000"/>
      </a:dk1>
      <a:lt1>
        <a:srgbClr val="FFFFFF"/>
      </a:lt1>
      <a:dk2>
        <a:srgbClr val="88C9D0"/>
      </a:dk2>
      <a:lt2>
        <a:srgbClr val="FF818D"/>
      </a:lt2>
      <a:accent1>
        <a:srgbClr val="FADA63"/>
      </a:accent1>
      <a:accent2>
        <a:srgbClr val="FFC674"/>
      </a:accent2>
      <a:accent3>
        <a:srgbClr val="A5D867"/>
      </a:accent3>
      <a:accent4>
        <a:srgbClr val="B7C9D3"/>
      </a:accent4>
      <a:accent5>
        <a:srgbClr val="818A8F"/>
      </a:accent5>
      <a:accent6>
        <a:srgbClr val="33383C"/>
      </a:accent6>
      <a:hlink>
        <a:srgbClr val="147E88"/>
      </a:hlink>
      <a:folHlink>
        <a:srgbClr val="D0F5FF"/>
      </a:folHlink>
    </a:clrScheme>
    <a:fontScheme name="Vik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AAF27D5-48EE-6947-AF1D-7D5899B7528F}" vid="{8B01711A-0B64-7F4F-813C-7E5708E13955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tellysbilde enkel">
  <a:themeElements>
    <a:clrScheme name="Statsbygg">
      <a:dk1>
        <a:srgbClr val="000000"/>
      </a:dk1>
      <a:lt1>
        <a:srgbClr val="FFFFFF"/>
      </a:lt1>
      <a:dk2>
        <a:srgbClr val="88C9D0"/>
      </a:dk2>
      <a:lt2>
        <a:srgbClr val="FF818D"/>
      </a:lt2>
      <a:accent1>
        <a:srgbClr val="FADA63"/>
      </a:accent1>
      <a:accent2>
        <a:srgbClr val="FFC674"/>
      </a:accent2>
      <a:accent3>
        <a:srgbClr val="A5D867"/>
      </a:accent3>
      <a:accent4>
        <a:srgbClr val="B7C9D3"/>
      </a:accent4>
      <a:accent5>
        <a:srgbClr val="818A8F"/>
      </a:accent5>
      <a:accent6>
        <a:srgbClr val="33383C"/>
      </a:accent6>
      <a:hlink>
        <a:srgbClr val="147E88"/>
      </a:hlink>
      <a:folHlink>
        <a:srgbClr val="D0F5FF"/>
      </a:folHlink>
    </a:clrScheme>
    <a:fontScheme name="Vik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AAF27D5-48EE-6947-AF1D-7D5899B7528F}" vid="{91D98E07-9819-4E44-9C0B-567F7CABD4B1}"/>
    </a:ext>
  </a:extLst>
</a:theme>
</file>

<file path=ppt/theme/theme3.xml><?xml version="1.0" encoding="utf-8"?>
<a:theme xmlns:a="http://schemas.openxmlformats.org/drawingml/2006/main" name="Tekst">
  <a:themeElements>
    <a:clrScheme name="Statsbygg">
      <a:dk1>
        <a:srgbClr val="000000"/>
      </a:dk1>
      <a:lt1>
        <a:srgbClr val="FFFFFF"/>
      </a:lt1>
      <a:dk2>
        <a:srgbClr val="88C9D0"/>
      </a:dk2>
      <a:lt2>
        <a:srgbClr val="FF818D"/>
      </a:lt2>
      <a:accent1>
        <a:srgbClr val="FADA63"/>
      </a:accent1>
      <a:accent2>
        <a:srgbClr val="FFC674"/>
      </a:accent2>
      <a:accent3>
        <a:srgbClr val="A5D867"/>
      </a:accent3>
      <a:accent4>
        <a:srgbClr val="B7C9D3"/>
      </a:accent4>
      <a:accent5>
        <a:srgbClr val="818A8F"/>
      </a:accent5>
      <a:accent6>
        <a:srgbClr val="33383C"/>
      </a:accent6>
      <a:hlink>
        <a:srgbClr val="147E88"/>
      </a:hlink>
      <a:folHlink>
        <a:srgbClr val="D0F5FF"/>
      </a:folHlink>
    </a:clrScheme>
    <a:fontScheme name="Vik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AAF27D5-48EE-6947-AF1D-7D5899B7528F}" vid="{C770E0C7-2CD1-9446-B5A8-7A60A8D9BBC7}"/>
    </a:ext>
  </a:extLst>
</a:theme>
</file>

<file path=ppt/theme/theme4.xml><?xml version="1.0" encoding="utf-8"?>
<a:theme xmlns:a="http://schemas.openxmlformats.org/drawingml/2006/main" name="Tekst og bilde">
  <a:themeElements>
    <a:clrScheme name="Statsbygg">
      <a:dk1>
        <a:srgbClr val="000000"/>
      </a:dk1>
      <a:lt1>
        <a:srgbClr val="FFFFFF"/>
      </a:lt1>
      <a:dk2>
        <a:srgbClr val="88C9D0"/>
      </a:dk2>
      <a:lt2>
        <a:srgbClr val="FF818D"/>
      </a:lt2>
      <a:accent1>
        <a:srgbClr val="FADA63"/>
      </a:accent1>
      <a:accent2>
        <a:srgbClr val="FFC674"/>
      </a:accent2>
      <a:accent3>
        <a:srgbClr val="A5D867"/>
      </a:accent3>
      <a:accent4>
        <a:srgbClr val="B7C9D3"/>
      </a:accent4>
      <a:accent5>
        <a:srgbClr val="818A8F"/>
      </a:accent5>
      <a:accent6>
        <a:srgbClr val="33383C"/>
      </a:accent6>
      <a:hlink>
        <a:srgbClr val="147E88"/>
      </a:hlink>
      <a:folHlink>
        <a:srgbClr val="D0F5FF"/>
      </a:folHlink>
    </a:clrScheme>
    <a:fontScheme name="Vik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AAF27D5-48EE-6947-AF1D-7D5899B7528F}" vid="{D5753B32-93B2-324A-8467-EE3BE6E31E9E}"/>
    </a:ext>
  </a:extLst>
</a:theme>
</file>

<file path=ppt/theme/theme5.xml><?xml version="1.0" encoding="utf-8"?>
<a:theme xmlns:a="http://schemas.openxmlformats.org/drawingml/2006/main" name="Tekst og grafikk">
  <a:themeElements>
    <a:clrScheme name="Statsbygg">
      <a:dk1>
        <a:srgbClr val="000000"/>
      </a:dk1>
      <a:lt1>
        <a:srgbClr val="FFFFFF"/>
      </a:lt1>
      <a:dk2>
        <a:srgbClr val="88C9D0"/>
      </a:dk2>
      <a:lt2>
        <a:srgbClr val="FF818D"/>
      </a:lt2>
      <a:accent1>
        <a:srgbClr val="FADA63"/>
      </a:accent1>
      <a:accent2>
        <a:srgbClr val="FFC674"/>
      </a:accent2>
      <a:accent3>
        <a:srgbClr val="A5D867"/>
      </a:accent3>
      <a:accent4>
        <a:srgbClr val="B7C9D3"/>
      </a:accent4>
      <a:accent5>
        <a:srgbClr val="818A8F"/>
      </a:accent5>
      <a:accent6>
        <a:srgbClr val="33383C"/>
      </a:accent6>
      <a:hlink>
        <a:srgbClr val="147E88"/>
      </a:hlink>
      <a:folHlink>
        <a:srgbClr val="D0F5FF"/>
      </a:folHlink>
    </a:clrScheme>
    <a:fontScheme name="Vik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AAF27D5-48EE-6947-AF1D-7D5899B7528F}" vid="{4DF24A9C-A005-984F-B402-583C86C77913}"/>
    </a:ext>
  </a:extLst>
</a:theme>
</file>

<file path=ppt/theme/theme6.xml><?xml version="1.0" encoding="utf-8"?>
<a:theme xmlns:a="http://schemas.openxmlformats.org/drawingml/2006/main" name="Kapittelside">
  <a:themeElements>
    <a:clrScheme name="Statsbygg">
      <a:dk1>
        <a:srgbClr val="000000"/>
      </a:dk1>
      <a:lt1>
        <a:srgbClr val="FFFFFF"/>
      </a:lt1>
      <a:dk2>
        <a:srgbClr val="88C9D0"/>
      </a:dk2>
      <a:lt2>
        <a:srgbClr val="FF818D"/>
      </a:lt2>
      <a:accent1>
        <a:srgbClr val="FADA63"/>
      </a:accent1>
      <a:accent2>
        <a:srgbClr val="FFC674"/>
      </a:accent2>
      <a:accent3>
        <a:srgbClr val="A5D867"/>
      </a:accent3>
      <a:accent4>
        <a:srgbClr val="B7C9D3"/>
      </a:accent4>
      <a:accent5>
        <a:srgbClr val="818A8F"/>
      </a:accent5>
      <a:accent6>
        <a:srgbClr val="33383C"/>
      </a:accent6>
      <a:hlink>
        <a:srgbClr val="147E88"/>
      </a:hlink>
      <a:folHlink>
        <a:srgbClr val="D0F5FF"/>
      </a:folHlink>
    </a:clrScheme>
    <a:fontScheme name="Vik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AAF27D5-48EE-6947-AF1D-7D5899B7528F}" vid="{7D2024FD-1114-134F-BE8C-726FDEBCD862}"/>
    </a:ext>
  </a:extLst>
</a:theme>
</file>

<file path=ppt/theme/theme7.xml><?xml version="1.0" encoding="utf-8"?>
<a:theme xmlns:a="http://schemas.openxmlformats.org/drawingml/2006/main" name="Sitatside med undertittel">
  <a:themeElements>
    <a:clrScheme name="Statsbygg">
      <a:dk1>
        <a:srgbClr val="000000"/>
      </a:dk1>
      <a:lt1>
        <a:srgbClr val="FFFFFF"/>
      </a:lt1>
      <a:dk2>
        <a:srgbClr val="88C9D0"/>
      </a:dk2>
      <a:lt2>
        <a:srgbClr val="FF818D"/>
      </a:lt2>
      <a:accent1>
        <a:srgbClr val="FADA63"/>
      </a:accent1>
      <a:accent2>
        <a:srgbClr val="FFC674"/>
      </a:accent2>
      <a:accent3>
        <a:srgbClr val="A5D867"/>
      </a:accent3>
      <a:accent4>
        <a:srgbClr val="B7C9D3"/>
      </a:accent4>
      <a:accent5>
        <a:srgbClr val="818A8F"/>
      </a:accent5>
      <a:accent6>
        <a:srgbClr val="33383C"/>
      </a:accent6>
      <a:hlink>
        <a:srgbClr val="147E88"/>
      </a:hlink>
      <a:folHlink>
        <a:srgbClr val="D0F5FF"/>
      </a:folHlink>
    </a:clrScheme>
    <a:fontScheme name="Vik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AAF27D5-48EE-6947-AF1D-7D5899B7528F}" vid="{3DB72F83-81A5-5749-AC22-D2A4A7DCC695}"/>
    </a:ext>
  </a:extLst>
</a:theme>
</file>

<file path=ppt/theme/theme8.xml><?xml version="1.0" encoding="utf-8"?>
<a:theme xmlns:a="http://schemas.openxmlformats.org/drawingml/2006/main" name="Sitatside ">
  <a:themeElements>
    <a:clrScheme name="Statsbygg">
      <a:dk1>
        <a:srgbClr val="000000"/>
      </a:dk1>
      <a:lt1>
        <a:srgbClr val="FFFFFF"/>
      </a:lt1>
      <a:dk2>
        <a:srgbClr val="88C9D0"/>
      </a:dk2>
      <a:lt2>
        <a:srgbClr val="FF818D"/>
      </a:lt2>
      <a:accent1>
        <a:srgbClr val="FADA63"/>
      </a:accent1>
      <a:accent2>
        <a:srgbClr val="FFC674"/>
      </a:accent2>
      <a:accent3>
        <a:srgbClr val="A5D867"/>
      </a:accent3>
      <a:accent4>
        <a:srgbClr val="B7C9D3"/>
      </a:accent4>
      <a:accent5>
        <a:srgbClr val="818A8F"/>
      </a:accent5>
      <a:accent6>
        <a:srgbClr val="33383C"/>
      </a:accent6>
      <a:hlink>
        <a:srgbClr val="147E88"/>
      </a:hlink>
      <a:folHlink>
        <a:srgbClr val="D0F5FF"/>
      </a:folHlink>
    </a:clrScheme>
    <a:fontScheme name="Vik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AAF27D5-48EE-6947-AF1D-7D5899B7528F}" vid="{87CC425C-DABF-9846-A38A-0B678B26BF9A}"/>
    </a:ext>
  </a:extLst>
</a:theme>
</file>

<file path=ppt/theme/theme9.xml><?xml version="1.0" encoding="utf-8"?>
<a:theme xmlns:a="http://schemas.openxmlformats.org/drawingml/2006/main" name="Fullbreddebilde">
  <a:themeElements>
    <a:clrScheme name="Statsbygg">
      <a:dk1>
        <a:srgbClr val="000000"/>
      </a:dk1>
      <a:lt1>
        <a:srgbClr val="FFFFFF"/>
      </a:lt1>
      <a:dk2>
        <a:srgbClr val="88C9D0"/>
      </a:dk2>
      <a:lt2>
        <a:srgbClr val="FF818D"/>
      </a:lt2>
      <a:accent1>
        <a:srgbClr val="FADA63"/>
      </a:accent1>
      <a:accent2>
        <a:srgbClr val="FFC674"/>
      </a:accent2>
      <a:accent3>
        <a:srgbClr val="A5D867"/>
      </a:accent3>
      <a:accent4>
        <a:srgbClr val="B7C9D3"/>
      </a:accent4>
      <a:accent5>
        <a:srgbClr val="818A8F"/>
      </a:accent5>
      <a:accent6>
        <a:srgbClr val="33383C"/>
      </a:accent6>
      <a:hlink>
        <a:srgbClr val="147E88"/>
      </a:hlink>
      <a:folHlink>
        <a:srgbClr val="D0F5FF"/>
      </a:folHlink>
    </a:clrScheme>
    <a:fontScheme name="Vik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AAF27D5-48EE-6947-AF1D-7D5899B7528F}" vid="{B6ABFE6B-2007-BE4D-9128-07D44D96C4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5C204262D094B9DBE931EC479E5EA" ma:contentTypeVersion="5" ma:contentTypeDescription="Opprett et nytt dokument." ma:contentTypeScope="" ma:versionID="dd033aa3c7af5ac609aa41d0bd7b2106">
  <xsd:schema xmlns:xsd="http://www.w3.org/2001/XMLSchema" xmlns:xs="http://www.w3.org/2001/XMLSchema" xmlns:p="http://schemas.microsoft.com/office/2006/metadata/properties" xmlns:ns2="b91526fe-3a8d-4d3d-944d-13002a5fb106" targetNamespace="http://schemas.microsoft.com/office/2006/metadata/properties" ma:root="true" ma:fieldsID="82c8f4a83c557701913fc0872c1050bf" ns2:_="">
    <xsd:import namespace="b91526fe-3a8d-4d3d-944d-13002a5f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26fe-3a8d-4d3d-944d-13002a5fb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CCC661BE-F762-4CDB-B788-10CFAA22B2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F79C5B-CBBF-4F46-BF3F-9FB32FDFD1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D0CE6A-295D-4912-B965-95600BB3553A}"/>
</file>

<file path=customXml/itemProps4.xml><?xml version="1.0" encoding="utf-8"?>
<ds:datastoreItem xmlns:ds="http://schemas.openxmlformats.org/officeDocument/2006/customXml" ds:itemID="{912B91FE-18E9-47A3-AB93-99A0D060DBF6}"/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PowerPoint-presentasjon Statsbygg</Template>
  <TotalTime>5563</TotalTime>
  <Words>616</Words>
  <Application>Microsoft Office PowerPoint</Application>
  <PresentationFormat>Widescreen</PresentationFormat>
  <Paragraphs>64</Paragraphs>
  <Slides>14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11</vt:i4>
      </vt:variant>
      <vt:variant>
        <vt:lpstr>Tema</vt:lpstr>
      </vt:variant>
      <vt:variant>
        <vt:i4>10</vt:i4>
      </vt:variant>
      <vt:variant>
        <vt:lpstr>Lysbildetitler</vt:lpstr>
      </vt:variant>
      <vt:variant>
        <vt:i4>14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CanelaText-Regular</vt:lpstr>
      <vt:lpstr>Franklin Gothic Book</vt:lpstr>
      <vt:lpstr>Franklin Gothic Medium</vt:lpstr>
      <vt:lpstr>Franklin Gothic Medium Cond</vt:lpstr>
      <vt:lpstr>GT America</vt:lpstr>
      <vt:lpstr>Oswald</vt:lpstr>
      <vt:lpstr>Times New Roman</vt:lpstr>
      <vt:lpstr>Tittellysbilde</vt:lpstr>
      <vt:lpstr>Tittellysbilde enkel</vt:lpstr>
      <vt:lpstr>Tekst</vt:lpstr>
      <vt:lpstr>Tekst og bilde</vt:lpstr>
      <vt:lpstr>Tekst og grafikk</vt:lpstr>
      <vt:lpstr>Kapittelside</vt:lpstr>
      <vt:lpstr>Sitatside med undertittel</vt:lpstr>
      <vt:lpstr>Sitatside </vt:lpstr>
      <vt:lpstr>Fullbreddebilde</vt:lpstr>
      <vt:lpstr>Avslutning</vt:lpstr>
      <vt:lpstr>LUP Dialogkonferanse Sirkulærøkonomi i bygg; Løsning for ombruk av byggemateriell</vt:lpstr>
      <vt:lpstr>Statsbygg – hva gjør vi?</vt:lpstr>
      <vt:lpstr>PowerPoint-presentasjon</vt:lpstr>
      <vt:lpstr>Strategiske mål</vt:lpstr>
      <vt:lpstr>Aktiviteter innenfor ombruk bygningsmateriell</vt:lpstr>
      <vt:lpstr>Øke Kompetanse - bestiller-kompetanse - kjennskap til markedet  Ombrukskartlegging - gjennomføring - rett informasjon på rett tid  Ulike utviklingsprosjekter - Grønn VVS,  - Nytt liv for belysning,  - Refit-kit,  - tilgang til prosjekter for å teste ut løsninger - hvordan måle volum/aktiviteter innen ombruk?     </vt:lpstr>
      <vt:lpstr>Bergen tinghus</vt:lpstr>
      <vt:lpstr>FutureBuilt - Sirkularitetsindeksen</vt:lpstr>
      <vt:lpstr>Hans Strøms Hus - rehabilitering</vt:lpstr>
      <vt:lpstr>Drammen tinghus - nybygg</vt:lpstr>
      <vt:lpstr>Kommende planer - Bergen</vt:lpstr>
      <vt:lpstr>Planer for fremtiden – fra teori til praksis</vt:lpstr>
      <vt:lpstr>PowerPoint-presentasjon</vt:lpstr>
      <vt:lpstr>Kristine Kolshus, miljørådgiver Avd. for spesialfag og bærekraft Seksjon for Klima og miljø  Kristine.Kolshus@Statsbygg.no Tlf: 99246518 </vt:lpstr>
    </vt:vector>
  </TitlesOfParts>
  <Company>Statsbygg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Kolshus, Kristine</dc:creator>
  <cp:lastModifiedBy>Kolshus, Kristine</cp:lastModifiedBy>
  <cp:revision>8</cp:revision>
  <dcterms:created xsi:type="dcterms:W3CDTF">2025-06-12T12:16:53Z</dcterms:created>
  <dcterms:modified xsi:type="dcterms:W3CDTF">2025-06-20T08:32:31Z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0x010100B805C204262D094B9DBE931EC479E5EA</vt:lpwstr>
  </property>
</Properties>
</file>