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29" r:id="rId5"/>
    <p:sldId id="330" r:id="rId6"/>
    <p:sldId id="347" r:id="rId7"/>
    <p:sldId id="336" r:id="rId8"/>
    <p:sldId id="33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CD1"/>
    <a:srgbClr val="6FA287"/>
    <a:srgbClr val="BFCED6"/>
    <a:srgbClr val="FF671F"/>
    <a:srgbClr val="FFC845"/>
    <a:srgbClr val="6CACE4"/>
    <a:srgbClr val="ADDFB3"/>
    <a:srgbClr val="333333"/>
    <a:srgbClr val="212121"/>
    <a:srgbClr val="557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2A72B-5DE3-4C10-85B1-6867F14D3DE4}" v="1" dt="2025-06-12T10:05:31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6197"/>
  </p:normalViewPr>
  <p:slideViewPr>
    <p:cSldViewPr snapToGrid="0">
      <p:cViewPr varScale="1">
        <p:scale>
          <a:sx n="155" d="100"/>
          <a:sy n="155" d="100"/>
        </p:scale>
        <p:origin x="15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lås, Lena Mari Skjoldal" userId="09f106e2-1f1f-4150-bc53-b43bf0a4fc4d" providerId="ADAL" clId="{68E2A72B-5DE3-4C10-85B1-6867F14D3DE4}"/>
    <pc:docChg chg="custSel delSld modSld">
      <pc:chgData name="Kolås, Lena Mari Skjoldal" userId="09f106e2-1f1f-4150-bc53-b43bf0a4fc4d" providerId="ADAL" clId="{68E2A72B-5DE3-4C10-85B1-6867F14D3DE4}" dt="2025-06-13T09:08:05.861" v="356" actId="47"/>
      <pc:docMkLst>
        <pc:docMk/>
      </pc:docMkLst>
      <pc:sldChg chg="modSp mod">
        <pc:chgData name="Kolås, Lena Mari Skjoldal" userId="09f106e2-1f1f-4150-bc53-b43bf0a4fc4d" providerId="ADAL" clId="{68E2A72B-5DE3-4C10-85B1-6867F14D3DE4}" dt="2025-06-12T10:09:53.291" v="186" actId="20577"/>
        <pc:sldMkLst>
          <pc:docMk/>
          <pc:sldMk cId="1779525446" sldId="330"/>
        </pc:sldMkLst>
        <pc:spChg chg="mod">
          <ac:chgData name="Kolås, Lena Mari Skjoldal" userId="09f106e2-1f1f-4150-bc53-b43bf0a4fc4d" providerId="ADAL" clId="{68E2A72B-5DE3-4C10-85B1-6867F14D3DE4}" dt="2025-06-12T10:09:15.347" v="173" actId="20577"/>
          <ac:spMkLst>
            <pc:docMk/>
            <pc:sldMk cId="1779525446" sldId="330"/>
            <ac:spMk id="2" creationId="{08D5C1EE-B09A-446D-A80F-B103ED39122C}"/>
          </ac:spMkLst>
        </pc:spChg>
        <pc:spChg chg="mod">
          <ac:chgData name="Kolås, Lena Mari Skjoldal" userId="09f106e2-1f1f-4150-bc53-b43bf0a4fc4d" providerId="ADAL" clId="{68E2A72B-5DE3-4C10-85B1-6867F14D3DE4}" dt="2025-06-12T10:09:53.291" v="186" actId="20577"/>
          <ac:spMkLst>
            <pc:docMk/>
            <pc:sldMk cId="1779525446" sldId="330"/>
            <ac:spMk id="3" creationId="{94E5421B-78CA-4681-96C2-C84C9B106CA4}"/>
          </ac:spMkLst>
        </pc:spChg>
      </pc:sldChg>
      <pc:sldChg chg="modSp mod">
        <pc:chgData name="Kolås, Lena Mari Skjoldal" userId="09f106e2-1f1f-4150-bc53-b43bf0a4fc4d" providerId="ADAL" clId="{68E2A72B-5DE3-4C10-85B1-6867F14D3DE4}" dt="2025-06-12T10:52:44.442" v="318" actId="20577"/>
        <pc:sldMkLst>
          <pc:docMk/>
          <pc:sldMk cId="3920841916" sldId="331"/>
        </pc:sldMkLst>
        <pc:spChg chg="mod">
          <ac:chgData name="Kolås, Lena Mari Skjoldal" userId="09f106e2-1f1f-4150-bc53-b43bf0a4fc4d" providerId="ADAL" clId="{68E2A72B-5DE3-4C10-85B1-6867F14D3DE4}" dt="2025-06-12T10:10:24.739" v="192" actId="313"/>
          <ac:spMkLst>
            <pc:docMk/>
            <pc:sldMk cId="3920841916" sldId="331"/>
            <ac:spMk id="6" creationId="{320394AC-B4BA-7C1F-269A-F56CB6120C60}"/>
          </ac:spMkLst>
        </pc:spChg>
        <pc:spChg chg="mod">
          <ac:chgData name="Kolås, Lena Mari Skjoldal" userId="09f106e2-1f1f-4150-bc53-b43bf0a4fc4d" providerId="ADAL" clId="{68E2A72B-5DE3-4C10-85B1-6867F14D3DE4}" dt="2025-06-12T10:52:29.856" v="308" actId="20577"/>
          <ac:spMkLst>
            <pc:docMk/>
            <pc:sldMk cId="3920841916" sldId="331"/>
            <ac:spMk id="8" creationId="{5E79CF69-0C95-B737-A29E-A8F92D63AEEF}"/>
          </ac:spMkLst>
        </pc:spChg>
        <pc:spChg chg="mod">
          <ac:chgData name="Kolås, Lena Mari Skjoldal" userId="09f106e2-1f1f-4150-bc53-b43bf0a4fc4d" providerId="ADAL" clId="{68E2A72B-5DE3-4C10-85B1-6867F14D3DE4}" dt="2025-06-12T10:10:34.308" v="194" actId="790"/>
          <ac:spMkLst>
            <pc:docMk/>
            <pc:sldMk cId="3920841916" sldId="331"/>
            <ac:spMk id="9" creationId="{FF73E5D7-67F8-B056-43D9-3C32C9CABF64}"/>
          </ac:spMkLst>
        </pc:spChg>
        <pc:spChg chg="mod">
          <ac:chgData name="Kolås, Lena Mari Skjoldal" userId="09f106e2-1f1f-4150-bc53-b43bf0a4fc4d" providerId="ADAL" clId="{68E2A72B-5DE3-4C10-85B1-6867F14D3DE4}" dt="2025-06-12T10:52:44.442" v="318" actId="20577"/>
          <ac:spMkLst>
            <pc:docMk/>
            <pc:sldMk cId="3920841916" sldId="331"/>
            <ac:spMk id="10" creationId="{0AEE6E86-5133-42A2-9C5C-39531BD9419A}"/>
          </ac:spMkLst>
        </pc:spChg>
      </pc:sldChg>
      <pc:sldChg chg="del">
        <pc:chgData name="Kolås, Lena Mari Skjoldal" userId="09f106e2-1f1f-4150-bc53-b43bf0a4fc4d" providerId="ADAL" clId="{68E2A72B-5DE3-4C10-85B1-6867F14D3DE4}" dt="2025-06-13T09:07:59.017" v="355" actId="47"/>
        <pc:sldMkLst>
          <pc:docMk/>
          <pc:sldMk cId="3845598783" sldId="337"/>
        </pc:sldMkLst>
      </pc:sldChg>
      <pc:sldChg chg="del">
        <pc:chgData name="Kolås, Lena Mari Skjoldal" userId="09f106e2-1f1f-4150-bc53-b43bf0a4fc4d" providerId="ADAL" clId="{68E2A72B-5DE3-4C10-85B1-6867F14D3DE4}" dt="2025-06-12T10:08:29.241" v="162" actId="47"/>
        <pc:sldMkLst>
          <pc:docMk/>
          <pc:sldMk cId="339092061" sldId="345"/>
        </pc:sldMkLst>
      </pc:sldChg>
      <pc:sldChg chg="del">
        <pc:chgData name="Kolås, Lena Mari Skjoldal" userId="09f106e2-1f1f-4150-bc53-b43bf0a4fc4d" providerId="ADAL" clId="{68E2A72B-5DE3-4C10-85B1-6867F14D3DE4}" dt="2025-06-12T10:08:29.241" v="162" actId="47"/>
        <pc:sldMkLst>
          <pc:docMk/>
          <pc:sldMk cId="1515298862" sldId="346"/>
        </pc:sldMkLst>
      </pc:sldChg>
      <pc:sldChg chg="addSp modSp mod">
        <pc:chgData name="Kolås, Lena Mari Skjoldal" userId="09f106e2-1f1f-4150-bc53-b43bf0a4fc4d" providerId="ADAL" clId="{68E2A72B-5DE3-4C10-85B1-6867F14D3DE4}" dt="2025-06-12T12:20:46.040" v="354" actId="20577"/>
        <pc:sldMkLst>
          <pc:docMk/>
          <pc:sldMk cId="3150084682" sldId="347"/>
        </pc:sldMkLst>
        <pc:spChg chg="mod">
          <ac:chgData name="Kolås, Lena Mari Skjoldal" userId="09f106e2-1f1f-4150-bc53-b43bf0a4fc4d" providerId="ADAL" clId="{68E2A72B-5DE3-4C10-85B1-6867F14D3DE4}" dt="2025-06-12T10:08:49.511" v="164" actId="790"/>
          <ac:spMkLst>
            <pc:docMk/>
            <pc:sldMk cId="3150084682" sldId="347"/>
            <ac:spMk id="2" creationId="{132D0103-1D6D-9846-F779-34EE2A56E25A}"/>
          </ac:spMkLst>
        </pc:spChg>
        <pc:spChg chg="mod">
          <ac:chgData name="Kolås, Lena Mari Skjoldal" userId="09f106e2-1f1f-4150-bc53-b43bf0a4fc4d" providerId="ADAL" clId="{68E2A72B-5DE3-4C10-85B1-6867F14D3DE4}" dt="2025-06-12T12:20:46.040" v="354" actId="20577"/>
          <ac:spMkLst>
            <pc:docMk/>
            <pc:sldMk cId="3150084682" sldId="347"/>
            <ac:spMk id="3" creationId="{5AEA4056-0D93-F919-F430-3D3D3119B76B}"/>
          </ac:spMkLst>
        </pc:spChg>
        <pc:picChg chg="add mod modCrop">
          <ac:chgData name="Kolås, Lena Mari Skjoldal" userId="09f106e2-1f1f-4150-bc53-b43bf0a4fc4d" providerId="ADAL" clId="{68E2A72B-5DE3-4C10-85B1-6867F14D3DE4}" dt="2025-06-12T10:06:15.609" v="159" actId="1038"/>
          <ac:picMkLst>
            <pc:docMk/>
            <pc:sldMk cId="3150084682" sldId="347"/>
            <ac:picMk id="6" creationId="{6E8210A8-45E2-0D55-3ACA-249CE471A500}"/>
          </ac:picMkLst>
        </pc:picChg>
      </pc:sldChg>
      <pc:sldChg chg="modSp del mod">
        <pc:chgData name="Kolås, Lena Mari Skjoldal" userId="09f106e2-1f1f-4150-bc53-b43bf0a4fc4d" providerId="ADAL" clId="{68E2A72B-5DE3-4C10-85B1-6867F14D3DE4}" dt="2025-06-13T09:08:05.861" v="356" actId="47"/>
        <pc:sldMkLst>
          <pc:docMk/>
          <pc:sldMk cId="1208489524" sldId="365"/>
        </pc:sldMkLst>
        <pc:picChg chg="mod">
          <ac:chgData name="Kolås, Lena Mari Skjoldal" userId="09f106e2-1f1f-4150-bc53-b43bf0a4fc4d" providerId="ADAL" clId="{68E2A72B-5DE3-4C10-85B1-6867F14D3DE4}" dt="2025-06-12T10:14:24.487" v="252" actId="1076"/>
          <ac:picMkLst>
            <pc:docMk/>
            <pc:sldMk cId="1208489524" sldId="365"/>
            <ac:picMk id="36" creationId="{7ED959ED-9A29-D249-A4F8-214D21E19C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0893-A16A-41EC-A345-21341206551B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0F946-1FAF-45A5-AF44-93AAD9AA8D3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0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8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12.06.2025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1809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841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0554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51824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90317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0434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28421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tittel og plassholder for ikon">
    <p:bg>
      <p:bgPr>
        <a:solidFill>
          <a:srgbClr val="BFCED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27950" y="0"/>
            <a:ext cx="4464050" cy="6858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96CB9A-6DD9-4653-8D14-4D1DE607FA66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11D1591-3D05-48F9-81D2-4C1C533E0F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3898" y="1521190"/>
            <a:ext cx="4132078" cy="3509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bildeknappen for å sette inn ikon her</a:t>
            </a: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946752C7-7F04-E44F-BF40-4441D396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bilde og titte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CB06730-514D-447A-AC1B-D56E4CAC2848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1819DB7C-4281-4A4C-92FC-574B03EC3C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972122"/>
            <a:ext cx="7727950" cy="51096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9AE6E74-257D-40FA-ACE0-1C3E8F4E5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971029" y="3643868"/>
            <a:ext cx="107722" cy="5109651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A53CA4EC-C4C7-A14E-9DF7-61E65EFBA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229358-32AD-4AE8-84CE-030CC25296FA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6A07C2F5-807C-1E4A-A7F4-32795C413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400"/>
            <a:ext cx="12192000" cy="5871600"/>
          </a:xfrm>
          <a:prstGeom prst="rect">
            <a:avLst/>
          </a:prstGeom>
          <a:solidFill>
            <a:srgbClr val="557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5C60970-FE6A-4F74-8A2F-7457C909ED37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96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261E1204-C87F-E949-BF01-77CC381723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0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r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583505E-4570-4F62-ADB7-70756F9DF1AC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B590AD2-59FE-4C3E-BC34-FC6D87F3F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2EE157D2-17AC-694B-9337-C7A9683DA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u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8E33CC-B1F4-4813-A999-EED8B2EAC101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6CF46EF-E081-41C3-825D-4BA7493F5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A7FCCF58-AF5D-E24B-A33E-E856E7802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1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oransj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51FA0B6-9C87-4C98-ADA4-2C6291B734DD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1B1D584-DC2C-4F86-AE3C-330E146FF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88661F29-C392-2E42-927D-43BBDC77E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7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F1EF2F0-C0B3-4DDF-B074-ED4EBB865B32}" type="datetime1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711738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C84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4F814F8-3CDD-44DD-99FC-CAF34234AF00}" type="datetime1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2C4E6FEF-2A19-41B8-8242-4CA6ED614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5487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671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1F81B52-8C46-4FD3-80AA-F8D04D565F97}" type="datetime1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9B93BCF4-D4C9-491C-A218-228C67A6B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5680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dk2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A5D0A0-3330-4C0A-B64F-5D4900BE51BD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7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7F012555-5605-4B3C-A7BE-0D84B36DD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F6BE3722-870C-D647-AA3A-35016EAC0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5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C385112-3A4D-4279-8CF6-408D59E1AB50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B34D56FD-DF40-4637-BDBF-FC95E4ED6D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E917D5D-4BEE-49A6-8234-EED58A0D2F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4A564FB-6BFF-44C9-A3F6-BAB13C57C2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6CF72D-7AE9-41DC-9027-08F669A56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95686593-E71B-6A42-AFEE-09E427589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9816" y="3828502"/>
            <a:ext cx="3657600" cy="302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BE63069-959E-4D9D-BB1B-BE05AA3FDCEE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341" y="4140200"/>
            <a:ext cx="2905563" cy="2386373"/>
          </a:xfrm>
        </p:spPr>
        <p:txBody>
          <a:bodyPr wrap="square" lIns="0" tIns="0" rIns="0" bIns="0" anchor="t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6588" y="3828502"/>
            <a:ext cx="3697374" cy="264784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4846D70E-D806-42B4-A444-56599B3EDD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46586" y="976312"/>
            <a:ext cx="7539013" cy="2683091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A159A91A-2F6D-4739-AE54-9831A38C8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81835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86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BF4CE17-8F5C-4F1D-B0BF-C08FC4116DFF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913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FC0E5CBD-B8D5-1045-B605-82EFDB3BD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24E947D6-7352-FF49-910C-170F58EAA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2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9044BC9-C33A-4F00-AB6A-0402DE569525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1FF6A982-1173-45CF-8196-51E2C53BD4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5369" y="976313"/>
            <a:ext cx="3701262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DD90688F-0610-4E9F-91A1-4B902D1D10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9342" y="976313"/>
            <a:ext cx="3671496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DD9A2790-C9EC-4CCF-898E-A5B002E7E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FCA85F74-51BB-4D73-8859-F8FDD47BF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FC3D3117-737E-C749-B766-AF2464834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1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039A40BA-4754-444E-8AAB-C454E562D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1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CAA1C977-5091-E649-B30F-24873E16D2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4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825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56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52924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6" y="1919145"/>
            <a:ext cx="5099049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26" y="3429000"/>
            <a:ext cx="5099049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3A77A0-1B30-4FB6-A7F4-2AB117921877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272F82BE-F1C9-48CB-AC9E-52F6EFCCF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26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19A61B69-527E-204C-A794-5F5CC653C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30FAEA6E-103E-F14D-9560-97D06D19A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064000" cy="6873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7ABC5F84-5B0B-40B1-95B9-B8959CC84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1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4" y="1919145"/>
            <a:ext cx="5097462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264" y="3429000"/>
            <a:ext cx="5097462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DF2BF78-71A9-4214-8D45-00E0363A513E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FDE9D9C-A8AB-CF48-8328-3B918E7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06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B1873D9F-6DAB-1A4E-8AD9-7743EA59F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C6BCA24-2492-4D5E-851B-D133BE6BD08C}"/>
              </a:ext>
            </a:extLst>
          </p:cNvPr>
          <p:cNvSpPr/>
          <p:nvPr userDrawn="1"/>
        </p:nvSpPr>
        <p:spPr>
          <a:xfrm>
            <a:off x="406400" y="0"/>
            <a:ext cx="4064400" cy="4939200"/>
          </a:xfrm>
          <a:prstGeom prst="rect">
            <a:avLst/>
          </a:prstGeom>
          <a:solidFill>
            <a:srgbClr val="CEE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540A8F8-C481-4CBC-B329-75A7F15DEA2F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9B83EA47-4C8F-6945-9467-5327596A6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16006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417736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0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42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12.06.2025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‹nr.›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78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413000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0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6" y="6354990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 </a:t>
            </a:r>
            <a:fld id="{FF8458C2-5565-427F-8AB4-11699EB93339}" type="slidenum">
              <a:rPr lang="nb-NO" smtClean="0"/>
              <a:pPr/>
              <a:t>‹nr.›</a:t>
            </a:fld>
            <a:endParaRPr lang="nb-NO" dirty="0"/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EB0F7105-CF54-FE43-8BB1-E6DC3A62B243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433451" y="306759"/>
            <a:ext cx="2007970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2" r:id="rId9"/>
    <p:sldLayoutId id="2147483664" r:id="rId10"/>
    <p:sldLayoutId id="2147483653" r:id="rId11"/>
    <p:sldLayoutId id="2147483666" r:id="rId12"/>
    <p:sldLayoutId id="2147483667" r:id="rId13"/>
    <p:sldLayoutId id="2147483668" r:id="rId14"/>
    <p:sldLayoutId id="2147483665" r:id="rId15"/>
    <p:sldLayoutId id="2147483669" r:id="rId16"/>
    <p:sldLayoutId id="2147483651" r:id="rId17"/>
    <p:sldLayoutId id="2147483682" r:id="rId18"/>
    <p:sldLayoutId id="2147483681" r:id="rId19"/>
    <p:sldLayoutId id="2147483683" r:id="rId20"/>
    <p:sldLayoutId id="2147483684" r:id="rId21"/>
    <p:sldLayoutId id="2147483685" r:id="rId22"/>
    <p:sldLayoutId id="2147483686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8" r:id="rId35"/>
    <p:sldLayoutId id="2147483689" r:id="rId36"/>
    <p:sldLayoutId id="2147483687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6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4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2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40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 userDrawn="1">
          <p15:clr>
            <a:srgbClr val="F26B43"/>
          </p15:clr>
        </p15:guide>
        <p15:guide id="2" orient="horz" pos="3819" userDrawn="1">
          <p15:clr>
            <a:srgbClr val="F26B43"/>
          </p15:clr>
        </p15:guide>
        <p15:guide id="3" pos="502" userDrawn="1">
          <p15:clr>
            <a:srgbClr val="F26B43"/>
          </p15:clr>
        </p15:guide>
        <p15:guide id="8" pos="3714" userDrawn="1">
          <p15:clr>
            <a:srgbClr val="F26B43"/>
          </p15:clr>
        </p15:guide>
        <p15:guide id="9" pos="3963" userDrawn="1">
          <p15:clr>
            <a:srgbClr val="F26B43"/>
          </p15:clr>
        </p15:guide>
        <p15:guide id="12" pos="7174" userDrawn="1">
          <p15:clr>
            <a:srgbClr val="F26B43"/>
          </p15:clr>
        </p15:guide>
        <p15:guide id="16" pos="7421" userDrawn="1">
          <p15:clr>
            <a:srgbClr val="F26B43"/>
          </p15:clr>
        </p15:guide>
        <p15:guide id="17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6AA6E7-56FA-479E-82A8-8AAA5B254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4569" y="866594"/>
            <a:ext cx="7326312" cy="1169551"/>
          </a:xfrm>
        </p:spPr>
        <p:txBody>
          <a:bodyPr/>
          <a:lstStyle/>
          <a:p>
            <a:r>
              <a:rPr lang="nb-NO" dirty="0"/>
              <a:t>Helse Bergen HF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5F8373-A817-47B3-85E4-5BCA32646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4569" y="2153753"/>
            <a:ext cx="7326312" cy="615553"/>
          </a:xfrm>
        </p:spPr>
        <p:txBody>
          <a:bodyPr/>
          <a:lstStyle/>
          <a:p>
            <a:r>
              <a:rPr lang="nb-NO" dirty="0"/>
              <a:t>Lena Mari Skjoldal Kolås</a:t>
            </a:r>
          </a:p>
          <a:p>
            <a:r>
              <a:rPr lang="nb-NO" sz="1400" dirty="0"/>
              <a:t>Prosjektkontoret, Drift/teknisk divisjon</a:t>
            </a:r>
          </a:p>
        </p:txBody>
      </p:sp>
      <p:pic>
        <p:nvPicPr>
          <p:cNvPr id="5" name="Bilete 4" descr="Eit bilete som inneheld utandørs, bygning, hus, tre&#10;&#10;Innhald som er generert av kunstig intelligens, kan vere feil.">
            <a:extLst>
              <a:ext uri="{FF2B5EF4-FFF2-40B4-BE49-F238E27FC236}">
                <a16:creationId xmlns:a16="http://schemas.microsoft.com/office/drawing/2014/main" id="{A8F2F4D8-564F-318F-A53D-A902F4D4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928" y="984202"/>
            <a:ext cx="8806397" cy="58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4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D5C1EE-B09A-446D-A80F-B103ED391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241" y="838201"/>
            <a:ext cx="7326312" cy="1169551"/>
          </a:xfrm>
        </p:spPr>
        <p:txBody>
          <a:bodyPr/>
          <a:lstStyle/>
          <a:p>
            <a:pPr algn="l"/>
            <a:r>
              <a:rPr lang="nb-NO" dirty="0"/>
              <a:t>Kort om </a:t>
            </a:r>
            <a:r>
              <a:rPr lang="nb-NO" dirty="0" err="1"/>
              <a:t>verksomheiten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4E5421B-78CA-4681-96C2-C84C9B106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589" y="2375505"/>
            <a:ext cx="10941908" cy="61555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n-NO" dirty="0"/>
              <a:t>Ca. 500 000 </a:t>
            </a:r>
            <a:r>
              <a:rPr lang="nn-NO" dirty="0" err="1"/>
              <a:t>kvm</a:t>
            </a:r>
            <a:r>
              <a:rPr lang="nn-NO" dirty="0"/>
              <a:t> BTA bygningsmasse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n-NO" dirty="0"/>
              <a:t>Ca. 115 bygg (alt frå bustader, garasjar, </a:t>
            </a:r>
            <a:r>
              <a:rPr lang="nn-NO" dirty="0" err="1"/>
              <a:t>kontorar</a:t>
            </a:r>
            <a:r>
              <a:rPr lang="nn-NO" dirty="0"/>
              <a:t> og sjukehus)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n-NO" dirty="0"/>
              <a:t>Ulik alder og tilstand på bygg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n-NO" dirty="0"/>
              <a:t>Geografisk spreiing; Haukelandsområdet, Sandviken, Voss, Hagavik, Nordhordland </a:t>
            </a:r>
            <a:r>
              <a:rPr lang="nn-NO" dirty="0" err="1"/>
              <a:t>osv</a:t>
            </a:r>
            <a:endParaRPr lang="nn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n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n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n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n-NO" dirty="0"/>
              <a:t>Prosjektkontoret – Ombyggingar og nybygg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n-NO" dirty="0"/>
              <a:t>Teknisk Avdeling – Drift og vedlikehald av bygningsmasse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952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D0103-1D6D-9846-F779-34EE2A56E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95" y="1211639"/>
            <a:ext cx="6810418" cy="1169551"/>
          </a:xfrm>
        </p:spPr>
        <p:txBody>
          <a:bodyPr/>
          <a:lstStyle/>
          <a:p>
            <a:r>
              <a:rPr lang="nb-NO" dirty="0"/>
              <a:t>Volum og aktivitet </a:t>
            </a:r>
            <a:r>
              <a:rPr lang="nn-NO" dirty="0"/>
              <a:t>innanfor</a:t>
            </a:r>
            <a:r>
              <a:rPr lang="nb-NO" dirty="0"/>
              <a:t> ombruk bygningsmateriell i dag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EA4056-0D93-F919-F430-3D3D3119B76B}"/>
              </a:ext>
            </a:extLst>
          </p:cNvPr>
          <p:cNvSpPr txBox="1">
            <a:spLocks/>
          </p:cNvSpPr>
          <p:nvPr/>
        </p:nvSpPr>
        <p:spPr>
          <a:xfrm>
            <a:off x="333631" y="2987165"/>
            <a:ext cx="7106981" cy="615553"/>
          </a:xfrm>
          <a:prstGeom prst="rect">
            <a:avLst/>
          </a:prstGeom>
        </p:spPr>
        <p:txBody>
          <a:bodyPr/>
          <a:lstStyle>
            <a:lvl1pPr marL="3048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096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2192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5240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nn-NO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Kartlegging av </a:t>
            </a:r>
            <a:r>
              <a:rPr lang="nn-NO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bygningskomponenter</a:t>
            </a:r>
            <a:r>
              <a:rPr lang="nn-NO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ved ombyggingar</a:t>
            </a:r>
          </a:p>
          <a:p>
            <a:pPr marL="342900" indent="-342900"/>
            <a:endParaRPr lang="nn-NO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/>
            <a:r>
              <a:rPr lang="nn-NO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Ombruk av dører, systemvegger og mindre </a:t>
            </a:r>
            <a:r>
              <a:rPr lang="nn-NO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bygningsdeler</a:t>
            </a:r>
            <a:endParaRPr lang="nn-NO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/>
            <a:r>
              <a:rPr lang="nn-NO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Ombruk av </a:t>
            </a:r>
            <a:r>
              <a:rPr lang="nn-NO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sengekanaler</a:t>
            </a:r>
            <a:endParaRPr lang="nn-NO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/>
            <a:endParaRPr lang="nn-NO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/>
            <a:r>
              <a:rPr lang="nn-NO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Klimamål</a:t>
            </a:r>
          </a:p>
        </p:txBody>
      </p:sp>
      <p:pic>
        <p:nvPicPr>
          <p:cNvPr id="6" name="Bilete 5" descr="Eit bilete som inneheld bygning, snø, konstruksjon&#10;&#10;Innhald som er generert av kunstig intelligens, kan vere feil.">
            <a:extLst>
              <a:ext uri="{FF2B5EF4-FFF2-40B4-BE49-F238E27FC236}">
                <a16:creationId xmlns:a16="http://schemas.microsoft.com/office/drawing/2014/main" id="{6E8210A8-45E2-0D55-3ACA-249CE471A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6"/>
          <a:stretch/>
        </p:blipFill>
        <p:spPr>
          <a:xfrm>
            <a:off x="7734009" y="820167"/>
            <a:ext cx="6021893" cy="60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8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8DB75E-44A3-E192-F3A2-34D78E528C9C}"/>
              </a:ext>
            </a:extLst>
          </p:cNvPr>
          <p:cNvSpPr txBox="1">
            <a:spLocks/>
          </p:cNvSpPr>
          <p:nvPr/>
        </p:nvSpPr>
        <p:spPr>
          <a:xfrm>
            <a:off x="1312827" y="760184"/>
            <a:ext cx="9566346" cy="551577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100" b="1">
                <a:solidFill>
                  <a:srgbClr val="0030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Spesialisthelsetjenestens klima- og miljømål 2019-2030</a:t>
            </a:r>
            <a:endParaRPr lang="nb-NO" sz="310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8D82F1D-8157-429F-3419-085D084B8B7B}"/>
              </a:ext>
            </a:extLst>
          </p:cNvPr>
          <p:cNvSpPr txBox="1">
            <a:spLocks/>
          </p:cNvSpPr>
          <p:nvPr/>
        </p:nvSpPr>
        <p:spPr>
          <a:xfrm>
            <a:off x="3186266" y="1307842"/>
            <a:ext cx="5619600" cy="4181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048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096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2192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5240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Innen 2030 redusere CO</a:t>
            </a:r>
            <a:r>
              <a:rPr lang="nb-NO" baseline="-25000"/>
              <a:t>2</a:t>
            </a:r>
            <a:r>
              <a:rPr lang="nb-NO"/>
              <a:t>e-utslipp med 40 prosent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C95E9256-9D10-2609-07A2-0801E5186E6E}"/>
              </a:ext>
            </a:extLst>
          </p:cNvPr>
          <p:cNvSpPr/>
          <p:nvPr/>
        </p:nvSpPr>
        <p:spPr>
          <a:xfrm>
            <a:off x="4009493" y="1913187"/>
            <a:ext cx="4173010" cy="4805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600" b="1" dirty="0"/>
              <a:t>Langsiktig mål:</a:t>
            </a:r>
            <a:r>
              <a:rPr lang="nb-NO" sz="1600" dirty="0"/>
              <a:t> Klimanøytralt innen 2045 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7667D6-22FB-4CB1-5209-B2E6245F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34" y="2695902"/>
            <a:ext cx="1366429" cy="2332229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D1025079-23C8-2D61-BAD2-CDF260C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164" y="2695902"/>
            <a:ext cx="1366429" cy="2332229"/>
          </a:xfrm>
          <a:prstGeom prst="rect">
            <a:avLst/>
          </a:prstGeom>
        </p:spPr>
      </p:pic>
      <p:pic>
        <p:nvPicPr>
          <p:cNvPr id="9" name="Picture 10" descr="Icon&#10;&#10;Description automatically generated">
            <a:extLst>
              <a:ext uri="{FF2B5EF4-FFF2-40B4-BE49-F238E27FC236}">
                <a16:creationId xmlns:a16="http://schemas.microsoft.com/office/drawing/2014/main" id="{6584E289-39BD-2312-0D4A-769838BD0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780" y="2695902"/>
            <a:ext cx="1366429" cy="2332229"/>
          </a:xfrm>
          <a:prstGeom prst="rect">
            <a:avLst/>
          </a:prstGeom>
        </p:spPr>
      </p:pic>
      <p:pic>
        <p:nvPicPr>
          <p:cNvPr id="10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954142F0-B3E2-AE86-3ECF-B0508DB52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121" y="2699035"/>
            <a:ext cx="1366429" cy="2332229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79D4582D-02CA-00DF-BEB8-C48FCF2E489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596570" y="2696956"/>
            <a:ext cx="1366429" cy="2330121"/>
          </a:xfrm>
          <a:prstGeom prst="rect">
            <a:avLst/>
          </a:prstGeom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724120A7-75AC-25E3-16E1-64597710A8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459537" y="2696956"/>
            <a:ext cx="1366429" cy="2330121"/>
          </a:xfrm>
          <a:prstGeom prst="rect">
            <a:avLst/>
          </a:prstGeom>
        </p:spPr>
      </p:pic>
      <p:pic>
        <p:nvPicPr>
          <p:cNvPr id="13" name="Bilde 24" descr="Et bilde som inneholder tekst, Font, skjermbilde, logo&#10;&#10;Automatisk generert beskrivelse">
            <a:extLst>
              <a:ext uri="{FF2B5EF4-FFF2-40B4-BE49-F238E27FC236}">
                <a16:creationId xmlns:a16="http://schemas.microsoft.com/office/drawing/2014/main" id="{0ADD85BC-2CA2-FE83-F602-828BF5AF7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452" y="2638016"/>
            <a:ext cx="1435556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de 1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F815CB8B-5E3E-8C85-BCA4-15FB7FCCDA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4208" y="2706116"/>
            <a:ext cx="1314628" cy="2320961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B6022F1-5740-1EE1-A1E4-2EEB75193A60}"/>
              </a:ext>
            </a:extLst>
          </p:cNvPr>
          <p:cNvSpPr txBox="1"/>
          <p:nvPr/>
        </p:nvSpPr>
        <p:spPr>
          <a:xfrm>
            <a:off x="5759581" y="5330280"/>
            <a:ext cx="2147298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nb-NO" sz="12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nb-NO" sz="1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Helse Bergen sitt mål</a:t>
            </a:r>
          </a:p>
          <a:p>
            <a:pPr algn="ctr"/>
            <a:r>
              <a:rPr lang="nn-NO" sz="1200" dirty="0"/>
              <a:t>Minst 40% av møblane ved flytting skal vere gjenbruk i løpet av 2025</a:t>
            </a:r>
          </a:p>
          <a:p>
            <a:pPr algn="ctr"/>
            <a:endParaRPr lang="nb-NO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3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21DC8A-3C39-4AC3-803A-19E525A22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328" y="1144524"/>
            <a:ext cx="7326312" cy="618333"/>
          </a:xfrm>
        </p:spPr>
        <p:txBody>
          <a:bodyPr/>
          <a:lstStyle/>
          <a:p>
            <a:pPr algn="l"/>
            <a:r>
              <a:rPr lang="nb-NO" dirty="0"/>
              <a:t>Planar for framtida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320394AC-B4BA-7C1F-269A-F56CB6120C60}"/>
              </a:ext>
            </a:extLst>
          </p:cNvPr>
          <p:cNvSpPr txBox="1">
            <a:spLocks/>
          </p:cNvSpPr>
          <p:nvPr/>
        </p:nvSpPr>
        <p:spPr>
          <a:xfrm>
            <a:off x="333631" y="2987165"/>
            <a:ext cx="10219039" cy="615553"/>
          </a:xfrm>
          <a:prstGeom prst="rect">
            <a:avLst/>
          </a:prstGeom>
        </p:spPr>
        <p:txBody>
          <a:bodyPr/>
          <a:lstStyle>
            <a:lvl1pPr marL="3048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096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2192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524000" indent="-30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nn-NO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Ombruk av byggemateriell i renoveringar – Årstadhuset (Gamle Kvinneklinikken)</a:t>
            </a:r>
          </a:p>
          <a:p>
            <a:pPr marL="342900" indent="-342900"/>
            <a:endParaRPr lang="nb-NO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E79CF69-0C95-B737-A29E-A8F92D63AEEF}"/>
              </a:ext>
            </a:extLst>
          </p:cNvPr>
          <p:cNvSpPr txBox="1"/>
          <p:nvPr/>
        </p:nvSpPr>
        <p:spPr>
          <a:xfrm>
            <a:off x="333631" y="4746707"/>
            <a:ext cx="69558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Ombruk satt i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Løyse logistikk og lagringsplass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tx1">
                    <a:lumMod val="20000"/>
                    <a:lumOff val="80000"/>
                  </a:schemeClr>
                </a:solidFill>
              </a:rPr>
              <a:t>Haldningsendringar – gjere gjenbruk like enkelt som å kjøpe nytt</a:t>
            </a:r>
          </a:p>
          <a:p>
            <a:pPr marL="342900" indent="-342900"/>
            <a:endParaRPr lang="nb-NO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42900" indent="-342900"/>
            <a:endParaRPr lang="nb-NO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FF73E5D7-67F8-B056-43D9-3C32C9CABF64}"/>
              </a:ext>
            </a:extLst>
          </p:cNvPr>
          <p:cNvSpPr txBox="1">
            <a:spLocks/>
          </p:cNvSpPr>
          <p:nvPr/>
        </p:nvSpPr>
        <p:spPr>
          <a:xfrm>
            <a:off x="773328" y="2585116"/>
            <a:ext cx="7326312" cy="4020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dirty="0"/>
              <a:t>Planlagte </a:t>
            </a:r>
            <a:r>
              <a:rPr lang="nn-NO" sz="2400" dirty="0"/>
              <a:t>større</a:t>
            </a:r>
            <a:r>
              <a:rPr lang="nb-NO" sz="2400" dirty="0"/>
              <a:t> ombruksprosjekter: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0AEE6E86-5133-42A2-9C5C-39531BD9419A}"/>
              </a:ext>
            </a:extLst>
          </p:cNvPr>
          <p:cNvSpPr txBox="1">
            <a:spLocks/>
          </p:cNvSpPr>
          <p:nvPr/>
        </p:nvSpPr>
        <p:spPr>
          <a:xfrm>
            <a:off x="773328" y="4344658"/>
            <a:ext cx="7326312" cy="4020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dirty="0"/>
              <a:t>Planar og ønsker:</a:t>
            </a:r>
          </a:p>
        </p:txBody>
      </p:sp>
    </p:spTree>
    <p:extLst>
      <p:ext uri="{BB962C8B-B14F-4D97-AF65-F5344CB8AC3E}">
        <p14:creationId xmlns:p14="http://schemas.microsoft.com/office/powerpoint/2010/main" val="392084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se Bergen" id="{8FE85B69-5DCE-4DB5-8043-22CBB6E62A24}" vid="{E34DCB61-24C0-4064-A2DC-A2E8CB90F9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5C204262D094B9DBE931EC479E5EA" ma:contentTypeVersion="5" ma:contentTypeDescription="Create a new document." ma:contentTypeScope="" ma:versionID="ea09e2782e557ef077adcdd58fa257b8">
  <xsd:schema xmlns:xsd="http://www.w3.org/2001/XMLSchema" xmlns:xs="http://www.w3.org/2001/XMLSchema" xmlns:p="http://schemas.microsoft.com/office/2006/metadata/properties" xmlns:ns2="b91526fe-3a8d-4d3d-944d-13002a5fb106" targetNamespace="http://schemas.microsoft.com/office/2006/metadata/properties" ma:root="true" ma:fieldsID="3b9c95e4fda56678c49aba5759a81508" ns2:_="">
    <xsd:import namespace="b91526fe-3a8d-4d3d-944d-13002a5f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526fe-3a8d-4d3d-944d-13002a5fb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6DDBC0F8-1511-4FB7-8883-8074DF7DC68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74f84712-6a9a-42c2-b344-09959c8e0b49"/>
    <ds:schemaRef ds:uri="944ff534-aa56-41d9-b1a9-13152ebcdc05"/>
  </ds:schemaRefs>
</ds:datastoreItem>
</file>

<file path=customXml/itemProps2.xml><?xml version="1.0" encoding="utf-8"?>
<ds:datastoreItem xmlns:ds="http://schemas.openxmlformats.org/officeDocument/2006/customXml" ds:itemID="{74C0368E-6646-4531-A2CD-99EED5C163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FB4700-2FC2-44D8-97C9-AB8E56D35918}"/>
</file>

<file path=customXml/itemProps4.xml><?xml version="1.0" encoding="utf-8"?>
<ds:datastoreItem xmlns:ds="http://schemas.openxmlformats.org/officeDocument/2006/customXml" ds:itemID="{07546EF3-1E98-410E-98D3-086423F91267}"/>
</file>

<file path=docProps/app.xml><?xml version="1.0" encoding="utf-8"?>
<Properties xmlns="http://schemas.openxmlformats.org/officeDocument/2006/extended-properties" xmlns:vt="http://schemas.openxmlformats.org/officeDocument/2006/docPropsVTypes">
  <Template>Helse Bergen</Template>
  <TotalTime>1641</TotalTime>
  <Words>171</Words>
  <Application>Microsoft Office PowerPoint</Application>
  <PresentationFormat>Breiskjerm</PresentationFormat>
  <Paragraphs>33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Helse Bergen HF</vt:lpstr>
      <vt:lpstr>Kort om verksomheiten</vt:lpstr>
      <vt:lpstr>Volum og aktivitet innanfor ombruk bygningsmateriell i dag</vt:lpstr>
      <vt:lpstr>PowerPoint-presentasjon</vt:lpstr>
      <vt:lpstr>Planar for framtida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Kolås, Lena Mari Skjoldal</dc:creator>
  <cp:lastModifiedBy>Kolås, Lena Mari Skjoldal</cp:lastModifiedBy>
  <cp:revision>1</cp:revision>
  <dcterms:created xsi:type="dcterms:W3CDTF">2025-06-12T05:46:19Z</dcterms:created>
  <dcterms:modified xsi:type="dcterms:W3CDTF">2025-06-13T09:08:07Z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0x010100B805C204262D094B9DBE931EC479E5EA</vt:lpwstr>
  </property>
  <property fmtid="{D5CDD505-2E9C-101B-9397-08002B2CF9AE}" pid="3" name="MediaServiceImageTags">
    <vt:lpwstr/>
  </property>
  <property fmtid="{D5CDD505-2E9C-101B-9397-08002B2CF9AE}" pid="4" name="MSIP_Label_d291ddcc-9a90-46b7-a727-d19b3ec4b730_Enabled">
    <vt:lpwstr>true</vt:lpwstr>
  </property>
  <property fmtid="{D5CDD505-2E9C-101B-9397-08002B2CF9AE}" pid="5" name="MSIP_Label_d291ddcc-9a90-46b7-a727-d19b3ec4b730_SetDate">
    <vt:lpwstr>2023-07-07T10:37:30Z</vt:lpwstr>
  </property>
  <property fmtid="{D5CDD505-2E9C-101B-9397-08002B2CF9AE}" pid="6" name="MSIP_Label_d291ddcc-9a90-46b7-a727-d19b3ec4b730_Method">
    <vt:lpwstr>Privileged</vt:lpwstr>
  </property>
  <property fmtid="{D5CDD505-2E9C-101B-9397-08002B2CF9AE}" pid="7" name="MSIP_Label_d291ddcc-9a90-46b7-a727-d19b3ec4b730_Name">
    <vt:lpwstr>Åpen</vt:lpwstr>
  </property>
  <property fmtid="{D5CDD505-2E9C-101B-9397-08002B2CF9AE}" pid="8" name="MSIP_Label_d291ddcc-9a90-46b7-a727-d19b3ec4b730_SiteId">
    <vt:lpwstr>bdcbe535-f3cf-49f5-8a6a-fb6d98dc7837</vt:lpwstr>
  </property>
  <property fmtid="{D5CDD505-2E9C-101B-9397-08002B2CF9AE}" pid="9" name="MSIP_Label_d291ddcc-9a90-46b7-a727-d19b3ec4b730_ActionId">
    <vt:lpwstr>68da32a6-5152-4d13-9c94-f35c3d92d3df</vt:lpwstr>
  </property>
  <property fmtid="{D5CDD505-2E9C-101B-9397-08002B2CF9AE}" pid="10" name="MSIP_Label_d291ddcc-9a90-46b7-a727-d19b3ec4b730_ContentBits">
    <vt:lpwstr>0</vt:lpwstr>
  </property>
  <property fmtid="{D5CDD505-2E9C-101B-9397-08002B2CF9AE}" pid="11" name="Sortering">
    <vt:r8>1</vt:r8>
  </property>
</Properties>
</file>