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Source Sans Pro 1" charset="1" panose="020B0803030403020204"/>
      <p:regular r:id="rId28"/>
    </p:embeddedFont>
    <p:embeddedFont>
      <p:font typeface="Montserrat" charset="1" panose="00000500000000000000"/>
      <p:regular r:id="rId29"/>
    </p:embeddedFont>
    <p:embeddedFont>
      <p:font typeface="Source Serif Pro 1 Bold" charset="1" panose="02040803050405020204"/>
      <p:regular r:id="rId30"/>
    </p:embeddedFont>
    <p:embeddedFont>
      <p:font typeface="Source Serif Pro 1" charset="1" panose="02040603050405020204"/>
      <p:regular r:id="rId31"/>
    </p:embeddedFont>
    <p:embeddedFont>
      <p:font typeface="Open Sans" charset="1" panose="00000000000000000000"/>
      <p:regular r:id="rId37"/>
    </p:embeddedFont>
    <p:embeddedFont>
      <p:font typeface="Open Sans Bold" charset="1" panose="00000000000000000000"/>
      <p:regular r:id="rId41"/>
    </p:embeddedFont>
    <p:embeddedFont>
      <p:font typeface="Source Serif Pro 2" charset="1" panose="02040703050405020204"/>
      <p:regular r:id="rId47"/>
    </p:embeddedFont>
    <p:embeddedFont>
      <p:font typeface="Source Sans Pro 2" charset="1" panose="020B0603030403020204"/>
      <p:regular r:id="rId49"/>
    </p:embeddedFont>
    <p:embeddedFont>
      <p:font typeface="Source Sans Pro 3 Bold" charset="1" panose="020B0703030403020204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Slide" Target="notesSlides/notesSlide5.xml"/><Relationship Id="rId21" Type="http://schemas.openxmlformats.org/officeDocument/2006/relationships/slide" Target="slides/slide16.xml"/><Relationship Id="rId34" Type="http://schemas.openxmlformats.org/officeDocument/2006/relationships/notesSlide" Target="notesSlides/notesSlide1.xml"/><Relationship Id="rId42" Type="http://schemas.openxmlformats.org/officeDocument/2006/relationships/notesSlide" Target="notesSlides/notesSlide7.xml"/><Relationship Id="rId47" Type="http://schemas.openxmlformats.org/officeDocument/2006/relationships/font" Target="fonts/font47.fntdata"/><Relationship Id="rId50" Type="http://schemas.openxmlformats.org/officeDocument/2006/relationships/font" Target="fonts/font50.fntdata"/><Relationship Id="rId55" Type="http://schemas.openxmlformats.org/officeDocument/2006/relationships/notesSlide" Target="notesSlides/notesSlide17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font" Target="fonts/font29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37.fntdata"/><Relationship Id="rId40" Type="http://schemas.openxmlformats.org/officeDocument/2006/relationships/notesSlide" Target="notesSlides/notesSlide6.xml"/><Relationship Id="rId45" Type="http://schemas.openxmlformats.org/officeDocument/2006/relationships/notesSlide" Target="notesSlides/notesSlide10.xml"/><Relationship Id="rId53" Type="http://schemas.openxmlformats.org/officeDocument/2006/relationships/notesSlide" Target="notesSlides/notesSlide15.xml"/><Relationship Id="rId58" Type="http://schemas.openxmlformats.org/officeDocument/2006/relationships/customXml" Target="../customXml/item2.xml"/><Relationship Id="rId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30.fntdata"/><Relationship Id="rId35" Type="http://schemas.openxmlformats.org/officeDocument/2006/relationships/notesSlide" Target="notesSlides/notesSlide2.xml"/><Relationship Id="rId4" Type="http://schemas.openxmlformats.org/officeDocument/2006/relationships/theme" Target="theme/theme1.xml"/><Relationship Id="rId43" Type="http://schemas.openxmlformats.org/officeDocument/2006/relationships/notesSlide" Target="notesSlides/notesSlide8.xml"/><Relationship Id="rId48" Type="http://schemas.openxmlformats.org/officeDocument/2006/relationships/notesSlide" Target="notesSlides/notesSlide12.xml"/><Relationship Id="rId56" Type="http://schemas.openxmlformats.org/officeDocument/2006/relationships/notesSlide" Target="notesSlides/notesSlide18.xml"/><Relationship Id="rId9" Type="http://schemas.openxmlformats.org/officeDocument/2006/relationships/slide" Target="slides/slide4.xml"/><Relationship Id="rId51" Type="http://schemas.openxmlformats.org/officeDocument/2006/relationships/notesSlide" Target="notesSlides/notesSlide13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2.xml"/><Relationship Id="rId38" Type="http://schemas.openxmlformats.org/officeDocument/2006/relationships/notesSlide" Target="notesSlides/notesSlide4.xml"/><Relationship Id="rId46" Type="http://schemas.openxmlformats.org/officeDocument/2006/relationships/notesSlide" Target="notesSlides/notesSlide11.xml"/><Relationship Id="rId59" Type="http://schemas.openxmlformats.org/officeDocument/2006/relationships/customXml" Target="../customXml/item3.xml"/><Relationship Id="rId20" Type="http://schemas.openxmlformats.org/officeDocument/2006/relationships/slide" Target="slides/slide15.xml"/><Relationship Id="rId41" Type="http://schemas.openxmlformats.org/officeDocument/2006/relationships/font" Target="fonts/font41.fntdata"/><Relationship Id="rId54" Type="http://schemas.openxmlformats.org/officeDocument/2006/relationships/notesSlide" Target="notesSlides/notes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8.fntdata"/><Relationship Id="rId36" Type="http://schemas.openxmlformats.org/officeDocument/2006/relationships/notesSlide" Target="notesSlides/notesSlide3.xml"/><Relationship Id="rId49" Type="http://schemas.openxmlformats.org/officeDocument/2006/relationships/font" Target="fonts/font49.fntdata"/><Relationship Id="rId57" Type="http://schemas.openxmlformats.org/officeDocument/2006/relationships/customXml" Target="../customXml/item1.xml"/><Relationship Id="rId10" Type="http://schemas.openxmlformats.org/officeDocument/2006/relationships/slide" Target="slides/slide5.xml"/><Relationship Id="rId31" Type="http://schemas.openxmlformats.org/officeDocument/2006/relationships/font" Target="fonts/font31.fntdata"/><Relationship Id="rId44" Type="http://schemas.openxmlformats.org/officeDocument/2006/relationships/notesSlide" Target="notesSlides/notesSlide9.xml"/><Relationship Id="rId52" Type="http://schemas.openxmlformats.org/officeDocument/2006/relationships/notesSlide" Target="notesSlides/notesSlide14.xml"/><Relationship Id="rId60" Type="http://schemas.openxmlformats.org/officeDocument/2006/relationships/customXml" Target="../customXml/item4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9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9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9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2.png" Type="http://schemas.openxmlformats.org/officeDocument/2006/relationships/image"/><Relationship Id="rId4" Target="../media/image4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2.png" Type="http://schemas.openxmlformats.org/officeDocument/2006/relationships/image"/><Relationship Id="rId4" Target="../media/image4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14" Target="../media/image41.png" Type="http://schemas.openxmlformats.org/officeDocument/2006/relationships/image"/><Relationship Id="rId15" Target="../media/image42.sv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9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14" Target="../media/image53.png" Type="http://schemas.openxmlformats.org/officeDocument/2006/relationships/image"/><Relationship Id="rId15" Target="../media/image54.svg" Type="http://schemas.openxmlformats.org/officeDocument/2006/relationships/image"/><Relationship Id="rId16" Target="../media/image41.png" Type="http://schemas.openxmlformats.org/officeDocument/2006/relationships/image"/><Relationship Id="rId17" Target="../media/image42.svg" Type="http://schemas.openxmlformats.org/officeDocument/2006/relationships/image"/><Relationship Id="rId18" Target="../media/image55.png" Type="http://schemas.openxmlformats.org/officeDocument/2006/relationships/image"/><Relationship Id="rId19" Target="../media/image56.svg" Type="http://schemas.openxmlformats.org/officeDocument/2006/relationships/image"/><Relationship Id="rId2" Target="../notesSlides/notesSlide14.xml" Type="http://schemas.openxmlformats.org/officeDocument/2006/relationships/notesSlide"/><Relationship Id="rId20" Target="../media/image57.png" Type="http://schemas.openxmlformats.org/officeDocument/2006/relationships/image"/><Relationship Id="rId21" Target="../media/image58.svg" Type="http://schemas.openxmlformats.org/officeDocument/2006/relationships/image"/><Relationship Id="rId22" Target="../media/image59.png" Type="http://schemas.openxmlformats.org/officeDocument/2006/relationships/image"/><Relationship Id="rId23" Target="../media/image60.svg" Type="http://schemas.openxmlformats.org/officeDocument/2006/relationships/image"/><Relationship Id="rId24" Target="../media/image61.png" Type="http://schemas.openxmlformats.org/officeDocument/2006/relationships/image"/><Relationship Id="rId25" Target="../media/image62.svg" Type="http://schemas.openxmlformats.org/officeDocument/2006/relationships/image"/><Relationship Id="rId26" Target="../media/image63.png" Type="http://schemas.openxmlformats.org/officeDocument/2006/relationships/image"/><Relationship Id="rId27" Target="../media/image64.svg" Type="http://schemas.openxmlformats.org/officeDocument/2006/relationships/image"/><Relationship Id="rId28" Target="../media/image37.png" Type="http://schemas.openxmlformats.org/officeDocument/2006/relationships/image"/><Relationship Id="rId29" Target="../media/image38.svg" Type="http://schemas.openxmlformats.org/officeDocument/2006/relationships/image"/><Relationship Id="rId3" Target="../media/image9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9.pn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jpe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9.png" Type="http://schemas.openxmlformats.org/officeDocument/2006/relationships/image"/><Relationship Id="rId4" Target="../media/image6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9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9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9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9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480375" y="8783719"/>
            <a:ext cx="1969812" cy="596912"/>
          </a:xfrm>
          <a:custGeom>
            <a:avLst/>
            <a:gdLst/>
            <a:ahLst/>
            <a:cxnLst/>
            <a:rect r="r" b="b" t="t" l="l"/>
            <a:pathLst>
              <a:path h="596912" w="19698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26362" y="8097269"/>
            <a:ext cx="576625" cy="1816058"/>
            <a:chOff x="0" y="0"/>
            <a:chExt cx="768834" cy="2421411"/>
          </a:xfrm>
        </p:grpSpPr>
        <p:sp>
          <p:nvSpPr>
            <p:cNvPr name="TextBox 5" id="5"/>
            <p:cNvSpPr txBox="true"/>
            <p:nvPr/>
          </p:nvSpPr>
          <p:spPr>
            <a:xfrm rot="-5400000">
              <a:off x="-534870" y="623066"/>
              <a:ext cx="1646802" cy="400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10"/>
                </a:lnSpc>
                <a:spcBef>
                  <a:spcPct val="0"/>
                </a:spcBef>
              </a:pPr>
              <a:r>
                <a:rPr lang="en-US" sz="1925">
                  <a:solidFill>
                    <a:srgbClr val="FFFFF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-5400000">
              <a:off x="-190932" y="801243"/>
              <a:ext cx="1454081" cy="262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55"/>
                </a:lnSpc>
                <a:spcBef>
                  <a:spcPct val="0"/>
                </a:spcBef>
              </a:pPr>
              <a:r>
                <a:rPr lang="en-US" sz="129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7" id="7"/>
            <p:cNvSpPr/>
            <p:nvPr/>
          </p:nvSpPr>
          <p:spPr>
            <a:xfrm flipH="false" flipV="false" rot="-5400000">
              <a:off x="-6459" y="1646118"/>
              <a:ext cx="781752" cy="768834"/>
            </a:xfrm>
            <a:custGeom>
              <a:avLst/>
              <a:gdLst/>
              <a:ahLst/>
              <a:cxnLst/>
              <a:rect r="r" b="b" t="t" l="l"/>
              <a:pathLst>
                <a:path h="768834" w="781752">
                  <a:moveTo>
                    <a:pt x="0" y="0"/>
                  </a:moveTo>
                  <a:lnTo>
                    <a:pt x="781752" y="0"/>
                  </a:lnTo>
                  <a:lnTo>
                    <a:pt x="781752" y="768834"/>
                  </a:lnTo>
                  <a:lnTo>
                    <a:pt x="0" y="76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25672" b="-584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698808" y="6239936"/>
            <a:ext cx="16589192" cy="382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9000" b="true">
                <a:solidFill>
                  <a:srgbClr val="FFFFFF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Nye verdikjeder for ombruk</a:t>
            </a:r>
          </a:p>
          <a:p>
            <a:pPr algn="l">
              <a:lnSpc>
                <a:spcPts val="4319"/>
              </a:lnSpc>
            </a:pPr>
          </a:p>
          <a:p>
            <a:pPr algn="l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Hanne Wetland</a:t>
            </a:r>
          </a:p>
          <a:p>
            <a:pPr algn="l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hanne@buildinginnovation.no</a:t>
            </a:r>
          </a:p>
          <a:p>
            <a:pPr algn="l">
              <a:lnSpc>
                <a:spcPts val="7559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326021" y="4588019"/>
            <a:ext cx="2886619" cy="3247954"/>
          </a:xfrm>
          <a:custGeom>
            <a:avLst/>
            <a:gdLst/>
            <a:ahLst/>
            <a:cxnLst/>
            <a:rect r="r" b="b" t="t" l="l"/>
            <a:pathLst>
              <a:path h="3247954" w="2886619">
                <a:moveTo>
                  <a:pt x="0" y="0"/>
                </a:moveTo>
                <a:lnTo>
                  <a:pt x="2886619" y="0"/>
                </a:lnTo>
                <a:lnTo>
                  <a:pt x="2886619" y="3247954"/>
                </a:lnTo>
                <a:lnTo>
                  <a:pt x="0" y="3247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35652" y="4065267"/>
            <a:ext cx="1511369" cy="1511369"/>
          </a:xfrm>
          <a:custGeom>
            <a:avLst/>
            <a:gdLst/>
            <a:ahLst/>
            <a:cxnLst/>
            <a:rect r="r" b="b" t="t" l="l"/>
            <a:pathLst>
              <a:path h="1511369" w="1511369">
                <a:moveTo>
                  <a:pt x="0" y="0"/>
                </a:moveTo>
                <a:lnTo>
                  <a:pt x="1511369" y="0"/>
                </a:lnTo>
                <a:lnTo>
                  <a:pt x="1511369" y="1511368"/>
                </a:lnTo>
                <a:lnTo>
                  <a:pt x="0" y="151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58670" y="4571697"/>
            <a:ext cx="2886619" cy="3247954"/>
          </a:xfrm>
          <a:custGeom>
            <a:avLst/>
            <a:gdLst/>
            <a:ahLst/>
            <a:cxnLst/>
            <a:rect r="r" b="b" t="t" l="l"/>
            <a:pathLst>
              <a:path h="3247954" w="2886619">
                <a:moveTo>
                  <a:pt x="0" y="0"/>
                </a:moveTo>
                <a:lnTo>
                  <a:pt x="2886619" y="0"/>
                </a:lnTo>
                <a:lnTo>
                  <a:pt x="2886619" y="3247954"/>
                </a:lnTo>
                <a:lnTo>
                  <a:pt x="0" y="3247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68302" y="4048945"/>
            <a:ext cx="1511369" cy="1511369"/>
          </a:xfrm>
          <a:custGeom>
            <a:avLst/>
            <a:gdLst/>
            <a:ahLst/>
            <a:cxnLst/>
            <a:rect r="r" b="b" t="t" l="l"/>
            <a:pathLst>
              <a:path h="1511369" w="1511369">
                <a:moveTo>
                  <a:pt x="0" y="0"/>
                </a:moveTo>
                <a:lnTo>
                  <a:pt x="1511369" y="0"/>
                </a:lnTo>
                <a:lnTo>
                  <a:pt x="1511369" y="1511369"/>
                </a:lnTo>
                <a:lnTo>
                  <a:pt x="0" y="151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934620" y="4555375"/>
            <a:ext cx="2886619" cy="3247954"/>
          </a:xfrm>
          <a:custGeom>
            <a:avLst/>
            <a:gdLst/>
            <a:ahLst/>
            <a:cxnLst/>
            <a:rect r="r" b="b" t="t" l="l"/>
            <a:pathLst>
              <a:path h="3247954" w="2886619">
                <a:moveTo>
                  <a:pt x="0" y="0"/>
                </a:moveTo>
                <a:lnTo>
                  <a:pt x="2886619" y="0"/>
                </a:lnTo>
                <a:lnTo>
                  <a:pt x="2886619" y="3247954"/>
                </a:lnTo>
                <a:lnTo>
                  <a:pt x="0" y="3247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5048" y="3999980"/>
            <a:ext cx="1552383" cy="1552383"/>
          </a:xfrm>
          <a:custGeom>
            <a:avLst/>
            <a:gdLst/>
            <a:ahLst/>
            <a:cxnLst/>
            <a:rect r="r" b="b" t="t" l="l"/>
            <a:pathLst>
              <a:path h="1552383" w="1552383">
                <a:moveTo>
                  <a:pt x="0" y="0"/>
                </a:moveTo>
                <a:lnTo>
                  <a:pt x="1552383" y="0"/>
                </a:lnTo>
                <a:lnTo>
                  <a:pt x="1552383" y="1552382"/>
                </a:lnTo>
                <a:lnTo>
                  <a:pt x="0" y="1552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Logistikk og økonomi må løses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22354" y="3447207"/>
            <a:ext cx="3581093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b="true" sz="2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Fysisk ytelse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255004" y="3430886"/>
            <a:ext cx="3581093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b="true" sz="2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Klima&amp;miljø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30954" y="3414564"/>
            <a:ext cx="3581093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b="true" sz="2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Logistikk&amp;økonomi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57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466371" y="8730457"/>
            <a:ext cx="1952856" cy="736637"/>
          </a:xfrm>
          <a:custGeom>
            <a:avLst/>
            <a:gdLst/>
            <a:ahLst/>
            <a:cxnLst/>
            <a:rect r="r" b="b" t="t" l="l"/>
            <a:pathLst>
              <a:path h="736637" w="1952856">
                <a:moveTo>
                  <a:pt x="0" y="0"/>
                </a:moveTo>
                <a:lnTo>
                  <a:pt x="1952856" y="0"/>
                </a:lnTo>
                <a:lnTo>
                  <a:pt x="1952856" y="736637"/>
                </a:lnTo>
                <a:lnTo>
                  <a:pt x="0" y="736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31575" y="3962804"/>
            <a:ext cx="15224850" cy="1783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6399" b="true">
                <a:solidFill>
                  <a:srgbClr val="FFFFFF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If you love it,</a:t>
            </a:r>
          </a:p>
          <a:p>
            <a:pPr algn="ctr">
              <a:lnSpc>
                <a:spcPts val="6911"/>
              </a:lnSpc>
            </a:pPr>
            <a:r>
              <a:rPr lang="en-US" b="true" sz="6399">
                <a:solidFill>
                  <a:srgbClr val="FFFFFF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let it go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437398" y="3185709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8"/>
                </a:lnTo>
                <a:lnTo>
                  <a:pt x="0" y="137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61739" y="3334436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39"/>
                </a:lnTo>
                <a:lnTo>
                  <a:pt x="0" y="126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0076" y="3372934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Lineær verdikjede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013169" y="3334436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2492519" y="3969155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" id="12"/>
          <p:cNvSpPr/>
          <p:nvPr/>
        </p:nvSpPr>
        <p:spPr>
          <a:xfrm>
            <a:off x="12696413" y="3988205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" id="13"/>
          <p:cNvSpPr/>
          <p:nvPr/>
        </p:nvSpPr>
        <p:spPr>
          <a:xfrm>
            <a:off x="5497856" y="3988205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4" id="14"/>
          <p:cNvSpPr txBox="true"/>
          <p:nvPr/>
        </p:nvSpPr>
        <p:spPr>
          <a:xfrm rot="0">
            <a:off x="15013169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261739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0076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1465973" y="8093793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8"/>
                </a:lnTo>
                <a:lnTo>
                  <a:pt x="0" y="1379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290314" y="8242519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40"/>
                </a:lnTo>
                <a:lnTo>
                  <a:pt x="0" y="12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28651" y="8281018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041744" y="8242519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4"/>
                </a:lnTo>
                <a:lnTo>
                  <a:pt x="0" y="1192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1" id="21"/>
          <p:cNvSpPr/>
          <p:nvPr/>
        </p:nvSpPr>
        <p:spPr>
          <a:xfrm>
            <a:off x="2521094" y="8877239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2" id="22"/>
          <p:cNvSpPr/>
          <p:nvPr/>
        </p:nvSpPr>
        <p:spPr>
          <a:xfrm>
            <a:off x="12724988" y="8896289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3" id="23"/>
          <p:cNvSpPr/>
          <p:nvPr/>
        </p:nvSpPr>
        <p:spPr>
          <a:xfrm>
            <a:off x="5526431" y="8896289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4" id="24"/>
          <p:cNvSpPr txBox="true"/>
          <p:nvPr/>
        </p:nvSpPr>
        <p:spPr>
          <a:xfrm rot="0">
            <a:off x="15041744" y="9511959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290314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28651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437398" y="3185709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8"/>
                </a:lnTo>
                <a:lnTo>
                  <a:pt x="0" y="137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61739" y="3334436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39"/>
                </a:lnTo>
                <a:lnTo>
                  <a:pt x="0" y="126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0076" y="3372934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6064442"/>
            <a:ext cx="1498299" cy="1081024"/>
          </a:xfrm>
          <a:custGeom>
            <a:avLst/>
            <a:gdLst/>
            <a:ahLst/>
            <a:cxnLst/>
            <a:rect r="r" b="b" t="t" l="l"/>
            <a:pathLst>
              <a:path h="1081024" w="1498299">
                <a:moveTo>
                  <a:pt x="0" y="0"/>
                </a:moveTo>
                <a:lnTo>
                  <a:pt x="1498299" y="0"/>
                </a:lnTo>
                <a:lnTo>
                  <a:pt x="1498299" y="1081024"/>
                </a:lnTo>
                <a:lnTo>
                  <a:pt x="0" y="1081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Sirkulær vareflyt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013169" y="3334436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2492519" y="3969155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13" id="13"/>
          <p:cNvSpPr/>
          <p:nvPr/>
        </p:nvSpPr>
        <p:spPr>
          <a:xfrm>
            <a:off x="12696413" y="3988205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>
            <a:off x="5497856" y="3988205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11478097" y="8103847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7"/>
                </a:lnTo>
                <a:lnTo>
                  <a:pt x="0" y="1379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 flipH="true">
            <a:off x="9893149" y="4565377"/>
            <a:ext cx="1544249" cy="1499065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7" id="17"/>
          <p:cNvSpPr/>
          <p:nvPr/>
        </p:nvSpPr>
        <p:spPr>
          <a:xfrm>
            <a:off x="11478097" y="4565377"/>
            <a:ext cx="0" cy="4044852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8" id="18"/>
          <p:cNvSpPr/>
          <p:nvPr/>
        </p:nvSpPr>
        <p:spPr>
          <a:xfrm flipH="true">
            <a:off x="5497856" y="4565377"/>
            <a:ext cx="5939542" cy="0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9" id="19"/>
          <p:cNvSpPr/>
          <p:nvPr/>
        </p:nvSpPr>
        <p:spPr>
          <a:xfrm>
            <a:off x="10669289" y="7187801"/>
            <a:ext cx="808809" cy="1605879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0" id="20"/>
          <p:cNvSpPr/>
          <p:nvPr/>
        </p:nvSpPr>
        <p:spPr>
          <a:xfrm>
            <a:off x="4879797" y="4603875"/>
            <a:ext cx="6557601" cy="4234866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1" id="21"/>
          <p:cNvSpPr txBox="true"/>
          <p:nvPr/>
        </p:nvSpPr>
        <p:spPr>
          <a:xfrm rot="0">
            <a:off x="11506672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Donorbygg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506672" y="9521614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Mottakerbygg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013169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261739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00076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093280" y="7167696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Ombrukslager</a:t>
            </a:r>
          </a:p>
        </p:txBody>
      </p:sp>
      <p:sp>
        <p:nvSpPr>
          <p:cNvPr name="AutoShape 27" id="27"/>
          <p:cNvSpPr/>
          <p:nvPr/>
        </p:nvSpPr>
        <p:spPr>
          <a:xfrm>
            <a:off x="11488756" y="4533353"/>
            <a:ext cx="1256116" cy="70522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4290314" y="8242519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40"/>
                </a:lnTo>
                <a:lnTo>
                  <a:pt x="0" y="12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28651" y="8281018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041744" y="8242519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4"/>
                </a:lnTo>
                <a:lnTo>
                  <a:pt x="0" y="1192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2521094" y="8877239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32" id="32"/>
          <p:cNvSpPr/>
          <p:nvPr/>
        </p:nvSpPr>
        <p:spPr>
          <a:xfrm>
            <a:off x="12724988" y="8896289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33" id="33"/>
          <p:cNvSpPr/>
          <p:nvPr/>
        </p:nvSpPr>
        <p:spPr>
          <a:xfrm>
            <a:off x="5526431" y="8896289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TextBox 34" id="34"/>
          <p:cNvSpPr txBox="true"/>
          <p:nvPr/>
        </p:nvSpPr>
        <p:spPr>
          <a:xfrm rot="0">
            <a:off x="15041744" y="9511959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290314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28651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009050" cy="10287000"/>
            <a:chOff x="0" y="0"/>
            <a:chExt cx="13454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4543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45438">
                  <a:moveTo>
                    <a:pt x="0" y="0"/>
                  </a:moveTo>
                  <a:lnTo>
                    <a:pt x="1345438" y="0"/>
                  </a:lnTo>
                  <a:lnTo>
                    <a:pt x="134543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400000">
            <a:off x="-480375" y="8783719"/>
            <a:ext cx="1969812" cy="596912"/>
          </a:xfrm>
          <a:custGeom>
            <a:avLst/>
            <a:gdLst/>
            <a:ahLst/>
            <a:cxnLst/>
            <a:rect r="r" b="b" t="t" l="l"/>
            <a:pathLst>
              <a:path h="596912" w="19698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93371" y="3047968"/>
            <a:ext cx="11301259" cy="5325718"/>
          </a:xfrm>
          <a:custGeom>
            <a:avLst/>
            <a:gdLst/>
            <a:ahLst/>
            <a:cxnLst/>
            <a:rect r="r" b="b" t="t" l="l"/>
            <a:pathLst>
              <a:path h="5325718" w="11301259">
                <a:moveTo>
                  <a:pt x="0" y="0"/>
                </a:moveTo>
                <a:lnTo>
                  <a:pt x="11301258" y="0"/>
                </a:lnTo>
                <a:lnTo>
                  <a:pt x="11301258" y="5325718"/>
                </a:lnTo>
                <a:lnTo>
                  <a:pt x="0" y="5325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>
                <a:solidFill>
                  <a:srgbClr val="001B78"/>
                </a:solidFill>
                <a:latin typeface="Source Serif Pro 2"/>
                <a:ea typeface="Source Serif Pro 2"/>
                <a:cs typeface="Source Serif Pro 2"/>
                <a:sym typeface="Source Serif Pro 2"/>
              </a:rPr>
              <a:t>Enklest for alle om handelen gjorde jobben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009050" cy="10287000"/>
            <a:chOff x="0" y="0"/>
            <a:chExt cx="13454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4543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45438">
                  <a:moveTo>
                    <a:pt x="0" y="0"/>
                  </a:moveTo>
                  <a:lnTo>
                    <a:pt x="1345438" y="0"/>
                  </a:lnTo>
                  <a:lnTo>
                    <a:pt x="134543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400000">
            <a:off x="-480375" y="8783719"/>
            <a:ext cx="1969812" cy="596912"/>
          </a:xfrm>
          <a:custGeom>
            <a:avLst/>
            <a:gdLst/>
            <a:ahLst/>
            <a:cxnLst/>
            <a:rect r="r" b="b" t="t" l="l"/>
            <a:pathLst>
              <a:path h="596912" w="19698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31575" y="760074"/>
            <a:ext cx="16607398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>
                <a:solidFill>
                  <a:srgbClr val="001B78"/>
                </a:solidFill>
                <a:latin typeface="Source Serif Pro 2"/>
                <a:ea typeface="Source Serif Pro 2"/>
                <a:cs typeface="Source Serif Pro 2"/>
                <a:sym typeface="Source Serif Pro 2"/>
              </a:rPr>
              <a:t>Avfallbransjen er gode på logistikk - men tonn styrer enda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033191" y="5964005"/>
            <a:ext cx="3935085" cy="41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2"/>
              </a:lnSpc>
            </a:pPr>
            <a:r>
              <a:rPr lang="en-US" sz="2726">
                <a:solidFill>
                  <a:srgbClr val="001B78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Tonn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8947884" y="3869944"/>
            <a:ext cx="5584247" cy="877235"/>
            <a:chOff x="0" y="0"/>
            <a:chExt cx="9600800" cy="1508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600819" cy="1508252"/>
            </a:xfrm>
            <a:custGeom>
              <a:avLst/>
              <a:gdLst/>
              <a:ahLst/>
              <a:cxnLst/>
              <a:rect r="r" b="b" t="t" l="l"/>
              <a:pathLst>
                <a:path h="1508252" w="9600819">
                  <a:moveTo>
                    <a:pt x="0" y="0"/>
                  </a:moveTo>
                  <a:lnTo>
                    <a:pt x="9600819" y="0"/>
                  </a:lnTo>
                  <a:lnTo>
                    <a:pt x="9600819" y="1508252"/>
                  </a:lnTo>
                  <a:lnTo>
                    <a:pt x="0" y="1508252"/>
                  </a:lnTo>
                  <a:close/>
                </a:path>
              </a:pathLst>
            </a:custGeom>
            <a:solidFill>
              <a:srgbClr val="001C7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9600800" cy="1498675"/>
            </a:xfrm>
            <a:prstGeom prst="rect">
              <a:avLst/>
            </a:prstGeom>
          </p:spPr>
          <p:txBody>
            <a:bodyPr anchor="ctr" rtlCol="false" tIns="39397" lIns="39397" bIns="39397" rIns="39397"/>
            <a:lstStyle/>
            <a:p>
              <a:pPr algn="ctr">
                <a:lnSpc>
                  <a:spcPts val="2698"/>
                </a:lnSpc>
              </a:pPr>
              <a:r>
                <a:rPr lang="en-US" b="true" sz="2249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Avfallsreduksjon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426568" y="4784511"/>
            <a:ext cx="4626861" cy="877235"/>
            <a:chOff x="0" y="0"/>
            <a:chExt cx="7954800" cy="1508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54772" cy="1508252"/>
            </a:xfrm>
            <a:custGeom>
              <a:avLst/>
              <a:gdLst/>
              <a:ahLst/>
              <a:cxnLst/>
              <a:rect r="r" b="b" t="t" l="l"/>
              <a:pathLst>
                <a:path h="1508252" w="7954772">
                  <a:moveTo>
                    <a:pt x="0" y="0"/>
                  </a:moveTo>
                  <a:lnTo>
                    <a:pt x="7954772" y="0"/>
                  </a:lnTo>
                  <a:lnTo>
                    <a:pt x="7954772" y="1508252"/>
                  </a:lnTo>
                  <a:lnTo>
                    <a:pt x="0" y="1508252"/>
                  </a:ln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9525"/>
              <a:ext cx="7954800" cy="1498675"/>
            </a:xfrm>
            <a:prstGeom prst="rect">
              <a:avLst/>
            </a:prstGeom>
          </p:spPr>
          <p:txBody>
            <a:bodyPr anchor="ctr" rtlCol="false" tIns="39397" lIns="39397" bIns="39397" rIns="39397"/>
            <a:lstStyle/>
            <a:p>
              <a:pPr algn="ctr">
                <a:lnSpc>
                  <a:spcPts val="2698"/>
                </a:lnSpc>
              </a:pPr>
              <a:r>
                <a:rPr lang="en-US" b="true" sz="2249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Ombruk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014154" y="5699088"/>
            <a:ext cx="3451591" cy="877235"/>
            <a:chOff x="0" y="0"/>
            <a:chExt cx="5934200" cy="1508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934202" cy="1508252"/>
            </a:xfrm>
            <a:custGeom>
              <a:avLst/>
              <a:gdLst/>
              <a:ahLst/>
              <a:cxnLst/>
              <a:rect r="r" b="b" t="t" l="l"/>
              <a:pathLst>
                <a:path h="1508252" w="5934202">
                  <a:moveTo>
                    <a:pt x="0" y="0"/>
                  </a:moveTo>
                  <a:lnTo>
                    <a:pt x="5934202" y="0"/>
                  </a:lnTo>
                  <a:lnTo>
                    <a:pt x="5934202" y="1508252"/>
                  </a:lnTo>
                  <a:lnTo>
                    <a:pt x="0" y="1508252"/>
                  </a:lnTo>
                  <a:close/>
                </a:path>
              </a:pathLst>
            </a:custGeom>
            <a:solidFill>
              <a:srgbClr val="49A9D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5934200" cy="1498675"/>
            </a:xfrm>
            <a:prstGeom prst="rect">
              <a:avLst/>
            </a:prstGeom>
          </p:spPr>
          <p:txBody>
            <a:bodyPr anchor="ctr" rtlCol="false" tIns="39397" lIns="39397" bIns="39397" rIns="39397"/>
            <a:lstStyle/>
            <a:p>
              <a:pPr algn="ctr">
                <a:lnSpc>
                  <a:spcPts val="2698"/>
                </a:lnSpc>
              </a:pPr>
              <a:r>
                <a:rPr lang="en-US" b="true" sz="2249">
                  <a:solidFill>
                    <a:srgbClr val="000000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Materialgjenvinning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534969" y="6613654"/>
            <a:ext cx="2410100" cy="877235"/>
            <a:chOff x="0" y="0"/>
            <a:chExt cx="4143600" cy="1508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143629" cy="1508252"/>
            </a:xfrm>
            <a:custGeom>
              <a:avLst/>
              <a:gdLst/>
              <a:ahLst/>
              <a:cxnLst/>
              <a:rect r="r" b="b" t="t" l="l"/>
              <a:pathLst>
                <a:path h="1508252" w="4143629">
                  <a:moveTo>
                    <a:pt x="0" y="0"/>
                  </a:moveTo>
                  <a:lnTo>
                    <a:pt x="4143629" y="0"/>
                  </a:lnTo>
                  <a:lnTo>
                    <a:pt x="4143629" y="1508252"/>
                  </a:lnTo>
                  <a:lnTo>
                    <a:pt x="0" y="1508252"/>
                  </a:lnTo>
                  <a:close/>
                </a:path>
              </a:pathLst>
            </a:custGeom>
            <a:solidFill>
              <a:srgbClr val="339F8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9525"/>
              <a:ext cx="4143600" cy="1498675"/>
            </a:xfrm>
            <a:prstGeom prst="rect">
              <a:avLst/>
            </a:prstGeom>
          </p:spPr>
          <p:txBody>
            <a:bodyPr anchor="ctr" rtlCol="false" tIns="39397" lIns="39397" bIns="39397" rIns="39397"/>
            <a:lstStyle/>
            <a:p>
              <a:pPr algn="ctr">
                <a:lnSpc>
                  <a:spcPts val="2698"/>
                </a:lnSpc>
              </a:pPr>
              <a:r>
                <a:rPr lang="en-US" b="true" sz="2249">
                  <a:solidFill>
                    <a:srgbClr val="000000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Energi-</a:t>
              </a:r>
            </a:p>
            <a:p>
              <a:pPr algn="ctr">
                <a:lnSpc>
                  <a:spcPts val="2698"/>
                </a:lnSpc>
              </a:pPr>
              <a:r>
                <a:rPr lang="en-US" b="true" sz="2249">
                  <a:solidFill>
                    <a:srgbClr val="000000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gjenvinning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055784" y="7528221"/>
            <a:ext cx="1368492" cy="877235"/>
            <a:chOff x="0" y="0"/>
            <a:chExt cx="2352800" cy="1508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352802" cy="1508252"/>
            </a:xfrm>
            <a:custGeom>
              <a:avLst/>
              <a:gdLst/>
              <a:ahLst/>
              <a:cxnLst/>
              <a:rect r="r" b="b" t="t" l="l"/>
              <a:pathLst>
                <a:path h="1508252" w="2352802">
                  <a:moveTo>
                    <a:pt x="0" y="0"/>
                  </a:moveTo>
                  <a:lnTo>
                    <a:pt x="2352802" y="0"/>
                  </a:lnTo>
                  <a:lnTo>
                    <a:pt x="2352802" y="1508252"/>
                  </a:lnTo>
                  <a:lnTo>
                    <a:pt x="0" y="1508252"/>
                  </a:lnTo>
                  <a:close/>
                </a:path>
              </a:pathLst>
            </a:custGeom>
            <a:solidFill>
              <a:srgbClr val="44546A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9525"/>
              <a:ext cx="2352800" cy="1498675"/>
            </a:xfrm>
            <a:prstGeom prst="rect">
              <a:avLst/>
            </a:prstGeom>
          </p:spPr>
          <p:txBody>
            <a:bodyPr anchor="ctr" rtlCol="false" tIns="39397" lIns="39397" bIns="39397" rIns="39397"/>
            <a:lstStyle/>
            <a:p>
              <a:pPr algn="ctr">
                <a:lnSpc>
                  <a:spcPts val="2698"/>
                </a:lnSpc>
              </a:pPr>
              <a:r>
                <a:rPr lang="en-US" b="true" sz="2249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Deponi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3442802" y="6884195"/>
            <a:ext cx="3935085" cy="41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2"/>
              </a:lnSpc>
            </a:pPr>
            <a:r>
              <a:rPr lang="en-US" sz="2726">
                <a:solidFill>
                  <a:srgbClr val="001B78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Tonn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919728" y="7805777"/>
            <a:ext cx="3935085" cy="41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2"/>
              </a:lnSpc>
            </a:pPr>
            <a:r>
              <a:rPr lang="en-US" sz="2726">
                <a:solidFill>
                  <a:srgbClr val="001B78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Tonn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514097" y="5043815"/>
            <a:ext cx="3935085" cy="41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2"/>
              </a:lnSpc>
            </a:pPr>
            <a:r>
              <a:rPr lang="en-US" sz="2726">
                <a:solidFill>
                  <a:srgbClr val="FF5757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Produktspesifikasjon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439953" y="3988916"/>
            <a:ext cx="7012631" cy="4297578"/>
          </a:xfrm>
          <a:custGeom>
            <a:avLst/>
            <a:gdLst/>
            <a:ahLst/>
            <a:cxnLst/>
            <a:rect r="r" b="b" t="t" l="l"/>
            <a:pathLst>
              <a:path h="4297578" w="7012631">
                <a:moveTo>
                  <a:pt x="0" y="0"/>
                </a:moveTo>
                <a:lnTo>
                  <a:pt x="7012631" y="0"/>
                </a:lnTo>
                <a:lnTo>
                  <a:pt x="7012631" y="4297578"/>
                </a:lnTo>
                <a:lnTo>
                  <a:pt x="0" y="429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4405" r="-27055" b="-21088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437398" y="3185709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8"/>
                </a:lnTo>
                <a:lnTo>
                  <a:pt x="0" y="137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61739" y="3334436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39"/>
                </a:lnTo>
                <a:lnTo>
                  <a:pt x="0" y="126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0076" y="3372934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6064442"/>
            <a:ext cx="1498299" cy="1081024"/>
          </a:xfrm>
          <a:custGeom>
            <a:avLst/>
            <a:gdLst/>
            <a:ahLst/>
            <a:cxnLst/>
            <a:rect r="r" b="b" t="t" l="l"/>
            <a:pathLst>
              <a:path h="1081024" w="1498299">
                <a:moveTo>
                  <a:pt x="0" y="0"/>
                </a:moveTo>
                <a:lnTo>
                  <a:pt x="1498299" y="0"/>
                </a:lnTo>
                <a:lnTo>
                  <a:pt x="1498299" y="1081024"/>
                </a:lnTo>
                <a:lnTo>
                  <a:pt x="0" y="1081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850673" y="7145466"/>
            <a:ext cx="634517" cy="659238"/>
          </a:xfrm>
          <a:custGeom>
            <a:avLst/>
            <a:gdLst/>
            <a:ahLst/>
            <a:cxnLst/>
            <a:rect r="r" b="b" t="t" l="l"/>
            <a:pathLst>
              <a:path h="659238" w="634517">
                <a:moveTo>
                  <a:pt x="0" y="0"/>
                </a:moveTo>
                <a:lnTo>
                  <a:pt x="634517" y="0"/>
                </a:lnTo>
                <a:lnTo>
                  <a:pt x="634517" y="659239"/>
                </a:lnTo>
                <a:lnTo>
                  <a:pt x="0" y="659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Dataflyt til kjøper/bruker for markedsdynamikk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013169" y="3334436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>
            <a:off x="2492519" y="3969155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>
            <a:off x="12696413" y="3988205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15" id="15"/>
          <p:cNvSpPr/>
          <p:nvPr/>
        </p:nvSpPr>
        <p:spPr>
          <a:xfrm>
            <a:off x="5497856" y="3988205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1478097" y="8103847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7"/>
                </a:lnTo>
                <a:lnTo>
                  <a:pt x="0" y="13796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 flipH="true">
            <a:off x="9893149" y="4565377"/>
            <a:ext cx="1544249" cy="1499065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8" id="18"/>
          <p:cNvSpPr/>
          <p:nvPr/>
        </p:nvSpPr>
        <p:spPr>
          <a:xfrm>
            <a:off x="11478097" y="4565377"/>
            <a:ext cx="0" cy="4044852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9" id="19"/>
          <p:cNvSpPr/>
          <p:nvPr/>
        </p:nvSpPr>
        <p:spPr>
          <a:xfrm flipH="true">
            <a:off x="5497856" y="4565377"/>
            <a:ext cx="5939542" cy="0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0" id="20"/>
          <p:cNvSpPr/>
          <p:nvPr/>
        </p:nvSpPr>
        <p:spPr>
          <a:xfrm>
            <a:off x="10642299" y="7167696"/>
            <a:ext cx="835798" cy="1625985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1" id="21"/>
          <p:cNvSpPr/>
          <p:nvPr/>
        </p:nvSpPr>
        <p:spPr>
          <a:xfrm>
            <a:off x="4879797" y="4603875"/>
            <a:ext cx="6598300" cy="4189805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2" id="22"/>
          <p:cNvSpPr/>
          <p:nvPr/>
        </p:nvSpPr>
        <p:spPr>
          <a:xfrm>
            <a:off x="11478097" y="4660530"/>
            <a:ext cx="492297" cy="2478462"/>
          </a:xfrm>
          <a:prstGeom prst="line">
            <a:avLst/>
          </a:prstGeom>
          <a:ln cap="flat" w="38100">
            <a:solidFill>
              <a:srgbClr val="F79436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3" id="23"/>
          <p:cNvSpPr/>
          <p:nvPr/>
        </p:nvSpPr>
        <p:spPr>
          <a:xfrm>
            <a:off x="10642299" y="7167696"/>
            <a:ext cx="1221710" cy="223131"/>
          </a:xfrm>
          <a:prstGeom prst="line">
            <a:avLst/>
          </a:prstGeom>
          <a:ln cap="flat" w="38100">
            <a:solidFill>
              <a:srgbClr val="F79436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4" id="24"/>
          <p:cNvSpPr/>
          <p:nvPr/>
        </p:nvSpPr>
        <p:spPr>
          <a:xfrm>
            <a:off x="5328018" y="4644654"/>
            <a:ext cx="6433289" cy="3014704"/>
          </a:xfrm>
          <a:prstGeom prst="line">
            <a:avLst/>
          </a:prstGeom>
          <a:ln cap="flat" w="38100">
            <a:solidFill>
              <a:srgbClr val="F79436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5" id="25"/>
          <p:cNvSpPr txBox="true"/>
          <p:nvPr/>
        </p:nvSpPr>
        <p:spPr>
          <a:xfrm rot="0">
            <a:off x="12624519" y="7475085"/>
            <a:ext cx="3581093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Entreprenør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506672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Donorbygg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013169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261739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00076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093280" y="7167696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Ombrukslager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06672" y="9521614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Mottakerbygg</a:t>
            </a:r>
          </a:p>
        </p:txBody>
      </p:sp>
      <p:sp>
        <p:nvSpPr>
          <p:cNvPr name="AutoShape 32" id="32"/>
          <p:cNvSpPr/>
          <p:nvPr/>
        </p:nvSpPr>
        <p:spPr>
          <a:xfrm>
            <a:off x="11488756" y="4533353"/>
            <a:ext cx="1256116" cy="70522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33" id="33"/>
          <p:cNvSpPr/>
          <p:nvPr/>
        </p:nvSpPr>
        <p:spPr>
          <a:xfrm flipH="false" flipV="false" rot="0">
            <a:off x="4290314" y="8242519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40"/>
                </a:lnTo>
                <a:lnTo>
                  <a:pt x="0" y="12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328651" y="8281018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5041744" y="8242519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4"/>
                </a:lnTo>
                <a:lnTo>
                  <a:pt x="0" y="1192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6" id="36"/>
          <p:cNvSpPr/>
          <p:nvPr/>
        </p:nvSpPr>
        <p:spPr>
          <a:xfrm>
            <a:off x="2521094" y="8877239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37" id="37"/>
          <p:cNvSpPr/>
          <p:nvPr/>
        </p:nvSpPr>
        <p:spPr>
          <a:xfrm>
            <a:off x="12724988" y="8896289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38" id="38"/>
          <p:cNvSpPr/>
          <p:nvPr/>
        </p:nvSpPr>
        <p:spPr>
          <a:xfrm>
            <a:off x="5526431" y="8896289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TextBox 39" id="39"/>
          <p:cNvSpPr txBox="true"/>
          <p:nvPr/>
        </p:nvSpPr>
        <p:spPr>
          <a:xfrm rot="0">
            <a:off x="15041744" y="9511959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290314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28651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AutoShape 6" id="6"/>
          <p:cNvSpPr/>
          <p:nvPr/>
        </p:nvSpPr>
        <p:spPr>
          <a:xfrm>
            <a:off x="11488756" y="4533353"/>
            <a:ext cx="1256116" cy="70522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1437398" y="3185709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8"/>
                </a:lnTo>
                <a:lnTo>
                  <a:pt x="0" y="137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261739" y="3334436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39"/>
                </a:lnTo>
                <a:lnTo>
                  <a:pt x="0" y="126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0289" y="3383652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44000" y="6064442"/>
            <a:ext cx="1498299" cy="1081024"/>
          </a:xfrm>
          <a:custGeom>
            <a:avLst/>
            <a:gdLst/>
            <a:ahLst/>
            <a:cxnLst/>
            <a:rect r="r" b="b" t="t" l="l"/>
            <a:pathLst>
              <a:path h="1081024" w="1498299">
                <a:moveTo>
                  <a:pt x="0" y="0"/>
                </a:moveTo>
                <a:lnTo>
                  <a:pt x="1498299" y="0"/>
                </a:lnTo>
                <a:lnTo>
                  <a:pt x="1498299" y="1081024"/>
                </a:lnTo>
                <a:lnTo>
                  <a:pt x="0" y="1081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50673" y="7145466"/>
            <a:ext cx="634517" cy="659238"/>
          </a:xfrm>
          <a:custGeom>
            <a:avLst/>
            <a:gdLst/>
            <a:ahLst/>
            <a:cxnLst/>
            <a:rect r="r" b="b" t="t" l="l"/>
            <a:pathLst>
              <a:path h="659238" w="634517">
                <a:moveTo>
                  <a:pt x="0" y="0"/>
                </a:moveTo>
                <a:lnTo>
                  <a:pt x="634517" y="0"/>
                </a:lnTo>
                <a:lnTo>
                  <a:pt x="634517" y="659239"/>
                </a:lnTo>
                <a:lnTo>
                  <a:pt x="0" y="659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667830" y="4893393"/>
            <a:ext cx="918804" cy="964624"/>
          </a:xfrm>
          <a:custGeom>
            <a:avLst/>
            <a:gdLst/>
            <a:ahLst/>
            <a:cxnLst/>
            <a:rect r="r" b="b" t="t" l="l"/>
            <a:pathLst>
              <a:path h="964624" w="918804">
                <a:moveTo>
                  <a:pt x="0" y="0"/>
                </a:moveTo>
                <a:lnTo>
                  <a:pt x="918804" y="0"/>
                </a:lnTo>
                <a:lnTo>
                  <a:pt x="918804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13169" y="3334436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2492732" y="3969155"/>
            <a:ext cx="1769007" cy="10718"/>
          </a:xfrm>
          <a:prstGeom prst="line">
            <a:avLst/>
          </a:prstGeom>
          <a:ln cap="flat" w="38100">
            <a:solidFill>
              <a:srgbClr val="7FA2A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15" id="15"/>
          <p:cNvSpPr/>
          <p:nvPr/>
        </p:nvSpPr>
        <p:spPr>
          <a:xfrm>
            <a:off x="12696413" y="3988205"/>
            <a:ext cx="2316756" cy="0"/>
          </a:xfrm>
          <a:prstGeom prst="line">
            <a:avLst/>
          </a:prstGeom>
          <a:ln cap="flat" w="38100">
            <a:solidFill>
              <a:srgbClr val="7FA2A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16" id="16"/>
          <p:cNvSpPr/>
          <p:nvPr/>
        </p:nvSpPr>
        <p:spPr>
          <a:xfrm>
            <a:off x="5497856" y="3988205"/>
            <a:ext cx="6088072" cy="0"/>
          </a:xfrm>
          <a:prstGeom prst="line">
            <a:avLst/>
          </a:prstGeom>
          <a:ln cap="flat" w="38100">
            <a:solidFill>
              <a:srgbClr val="7FA2A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1478097" y="8103847"/>
            <a:ext cx="1379668" cy="1379668"/>
          </a:xfrm>
          <a:custGeom>
            <a:avLst/>
            <a:gdLst/>
            <a:ahLst/>
            <a:cxnLst/>
            <a:rect r="r" b="b" t="t" l="l"/>
            <a:pathLst>
              <a:path h="1379668" w="1379668">
                <a:moveTo>
                  <a:pt x="0" y="0"/>
                </a:moveTo>
                <a:lnTo>
                  <a:pt x="1379668" y="0"/>
                </a:lnTo>
                <a:lnTo>
                  <a:pt x="1379668" y="1379667"/>
                </a:lnTo>
                <a:lnTo>
                  <a:pt x="0" y="13796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8" id="18"/>
          <p:cNvSpPr/>
          <p:nvPr/>
        </p:nvSpPr>
        <p:spPr>
          <a:xfrm flipH="true">
            <a:off x="9893149" y="4565377"/>
            <a:ext cx="1544249" cy="1499065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9" id="19"/>
          <p:cNvSpPr/>
          <p:nvPr/>
        </p:nvSpPr>
        <p:spPr>
          <a:xfrm>
            <a:off x="11478097" y="4565377"/>
            <a:ext cx="0" cy="4044852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0" id="20"/>
          <p:cNvSpPr/>
          <p:nvPr/>
        </p:nvSpPr>
        <p:spPr>
          <a:xfrm flipH="true">
            <a:off x="5497856" y="4565377"/>
            <a:ext cx="5939542" cy="0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1" id="21"/>
          <p:cNvSpPr/>
          <p:nvPr/>
        </p:nvSpPr>
        <p:spPr>
          <a:xfrm>
            <a:off x="10642299" y="7201913"/>
            <a:ext cx="835798" cy="1591768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2" id="22"/>
          <p:cNvSpPr/>
          <p:nvPr/>
        </p:nvSpPr>
        <p:spPr>
          <a:xfrm>
            <a:off x="4879797" y="4603875"/>
            <a:ext cx="6557601" cy="4189805"/>
          </a:xfrm>
          <a:prstGeom prst="line">
            <a:avLst/>
          </a:prstGeom>
          <a:ln cap="flat" w="38100">
            <a:solidFill>
              <a:srgbClr val="37B6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0147264" y="8059492"/>
            <a:ext cx="990069" cy="507859"/>
          </a:xfrm>
          <a:custGeom>
            <a:avLst/>
            <a:gdLst/>
            <a:ahLst/>
            <a:cxnLst/>
            <a:rect r="r" b="b" t="t" l="l"/>
            <a:pathLst>
              <a:path h="507859" w="990069">
                <a:moveTo>
                  <a:pt x="0" y="0"/>
                </a:moveTo>
                <a:lnTo>
                  <a:pt x="990070" y="0"/>
                </a:lnTo>
                <a:lnTo>
                  <a:pt x="990070" y="507860"/>
                </a:lnTo>
                <a:lnTo>
                  <a:pt x="0" y="5078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38695" y="6007953"/>
            <a:ext cx="565817" cy="567947"/>
          </a:xfrm>
          <a:custGeom>
            <a:avLst/>
            <a:gdLst/>
            <a:ahLst/>
            <a:cxnLst/>
            <a:rect r="r" b="b" t="t" l="l"/>
            <a:pathLst>
              <a:path h="567947" w="565817">
                <a:moveTo>
                  <a:pt x="0" y="0"/>
                </a:moveTo>
                <a:lnTo>
                  <a:pt x="565817" y="0"/>
                </a:lnTo>
                <a:lnTo>
                  <a:pt x="565817" y="567946"/>
                </a:lnTo>
                <a:lnTo>
                  <a:pt x="0" y="56794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22136" y="6686492"/>
            <a:ext cx="577270" cy="783259"/>
          </a:xfrm>
          <a:custGeom>
            <a:avLst/>
            <a:gdLst/>
            <a:ahLst/>
            <a:cxnLst/>
            <a:rect r="r" b="b" t="t" l="l"/>
            <a:pathLst>
              <a:path h="783259" w="577270">
                <a:moveTo>
                  <a:pt x="0" y="0"/>
                </a:moveTo>
                <a:lnTo>
                  <a:pt x="577271" y="0"/>
                </a:lnTo>
                <a:lnTo>
                  <a:pt x="577271" y="783258"/>
                </a:lnTo>
                <a:lnTo>
                  <a:pt x="0" y="7832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008007" y="6862256"/>
            <a:ext cx="591713" cy="560912"/>
          </a:xfrm>
          <a:custGeom>
            <a:avLst/>
            <a:gdLst/>
            <a:ahLst/>
            <a:cxnLst/>
            <a:rect r="r" b="b" t="t" l="l"/>
            <a:pathLst>
              <a:path h="560912" w="591713">
                <a:moveTo>
                  <a:pt x="0" y="0"/>
                </a:moveTo>
                <a:lnTo>
                  <a:pt x="591713" y="0"/>
                </a:lnTo>
                <a:lnTo>
                  <a:pt x="591713" y="560912"/>
                </a:lnTo>
                <a:lnTo>
                  <a:pt x="0" y="5609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983522" y="5858017"/>
            <a:ext cx="750045" cy="815266"/>
          </a:xfrm>
          <a:custGeom>
            <a:avLst/>
            <a:gdLst/>
            <a:ahLst/>
            <a:cxnLst/>
            <a:rect r="r" b="b" t="t" l="l"/>
            <a:pathLst>
              <a:path h="815266" w="750045">
                <a:moveTo>
                  <a:pt x="0" y="0"/>
                </a:moveTo>
                <a:lnTo>
                  <a:pt x="750044" y="0"/>
                </a:lnTo>
                <a:lnTo>
                  <a:pt x="750044" y="815266"/>
                </a:lnTo>
                <a:lnTo>
                  <a:pt x="0" y="8152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Hold dere fast.  Det koster i preindustrialiseringen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506672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7FA2A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Donorbygg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013169" y="4603875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7FA2A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261739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7FA2A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00076" y="4683843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7FA2A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093280" y="7167696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7FA2A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Ombrukslager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609015" y="7377246"/>
            <a:ext cx="1252675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Kjøpe, hente, remontere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506672" y="9521614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7FA2A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Mottakerbygg</a:t>
            </a:r>
          </a:p>
        </p:txBody>
      </p:sp>
      <p:sp>
        <p:nvSpPr>
          <p:cNvPr name="AutoShape 36" id="36"/>
          <p:cNvSpPr/>
          <p:nvPr/>
        </p:nvSpPr>
        <p:spPr>
          <a:xfrm>
            <a:off x="12696413" y="4352280"/>
            <a:ext cx="2316756" cy="0"/>
          </a:xfrm>
          <a:prstGeom prst="line">
            <a:avLst/>
          </a:prstGeom>
          <a:ln cap="flat" w="38100">
            <a:solidFill>
              <a:srgbClr val="00BF63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Freeform 37" id="37"/>
          <p:cNvSpPr/>
          <p:nvPr/>
        </p:nvSpPr>
        <p:spPr>
          <a:xfrm flipH="false" flipV="false" rot="0">
            <a:off x="10147264" y="4983942"/>
            <a:ext cx="990069" cy="507859"/>
          </a:xfrm>
          <a:custGeom>
            <a:avLst/>
            <a:gdLst/>
            <a:ahLst/>
            <a:cxnLst/>
            <a:rect r="r" b="b" t="t" l="l"/>
            <a:pathLst>
              <a:path h="507859" w="990069">
                <a:moveTo>
                  <a:pt x="0" y="0"/>
                </a:moveTo>
                <a:lnTo>
                  <a:pt x="990070" y="0"/>
                </a:lnTo>
                <a:lnTo>
                  <a:pt x="990070" y="507860"/>
                </a:lnTo>
                <a:lnTo>
                  <a:pt x="0" y="5078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2586634" y="5438917"/>
            <a:ext cx="2014703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Kartlegge, demontere</a:t>
            </a:r>
          </a:p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Tranportere ut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877670" y="6514062"/>
            <a:ext cx="2494498" cy="62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Reparere, oppgradere</a:t>
            </a:r>
          </a:p>
          <a:p>
            <a:pPr algn="l">
              <a:lnSpc>
                <a:spcPts val="1680"/>
              </a:lnSpc>
            </a:pPr>
            <a:r>
              <a:rPr lang="en-US" sz="14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vaske, sertifisere, </a:t>
            </a:r>
          </a:p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digitalisere,</a:t>
            </a:r>
          </a:p>
        </p:txBody>
      </p:sp>
      <p:sp>
        <p:nvSpPr>
          <p:cNvPr name="AutoShape 40" id="40"/>
          <p:cNvSpPr/>
          <p:nvPr/>
        </p:nvSpPr>
        <p:spPr>
          <a:xfrm flipH="true" flipV="true">
            <a:off x="2492732" y="4362997"/>
            <a:ext cx="1705604" cy="19050"/>
          </a:xfrm>
          <a:prstGeom prst="line">
            <a:avLst/>
          </a:prstGeom>
          <a:ln cap="flat" w="38100">
            <a:solidFill>
              <a:srgbClr val="00BF63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41" id="41"/>
          <p:cNvSpPr/>
          <p:nvPr/>
        </p:nvSpPr>
        <p:spPr>
          <a:xfrm flipH="true" flipV="true">
            <a:off x="5497856" y="4372522"/>
            <a:ext cx="6087846" cy="0"/>
          </a:xfrm>
          <a:prstGeom prst="line">
            <a:avLst/>
          </a:prstGeom>
          <a:ln cap="flat" w="38100">
            <a:solidFill>
              <a:srgbClr val="00BF63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Freeform 42" id="42"/>
          <p:cNvSpPr/>
          <p:nvPr/>
        </p:nvSpPr>
        <p:spPr>
          <a:xfrm flipH="false" flipV="false" rot="0">
            <a:off x="7703126" y="4730013"/>
            <a:ext cx="990069" cy="507859"/>
          </a:xfrm>
          <a:custGeom>
            <a:avLst/>
            <a:gdLst/>
            <a:ahLst/>
            <a:cxnLst/>
            <a:rect r="r" b="b" t="t" l="l"/>
            <a:pathLst>
              <a:path h="507859" w="990069">
                <a:moveTo>
                  <a:pt x="0" y="0"/>
                </a:moveTo>
                <a:lnTo>
                  <a:pt x="990069" y="0"/>
                </a:lnTo>
                <a:lnTo>
                  <a:pt x="990069" y="507859"/>
                </a:lnTo>
                <a:lnTo>
                  <a:pt x="0" y="5078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6037955" y="6275896"/>
            <a:ext cx="990069" cy="507859"/>
          </a:xfrm>
          <a:custGeom>
            <a:avLst/>
            <a:gdLst/>
            <a:ahLst/>
            <a:cxnLst/>
            <a:rect r="r" b="b" t="t" l="l"/>
            <a:pathLst>
              <a:path h="507859" w="990069">
                <a:moveTo>
                  <a:pt x="0" y="0"/>
                </a:moveTo>
                <a:lnTo>
                  <a:pt x="990069" y="0"/>
                </a:lnTo>
                <a:lnTo>
                  <a:pt x="990069" y="507859"/>
                </a:lnTo>
                <a:lnTo>
                  <a:pt x="0" y="5078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0677761" y="5813637"/>
            <a:ext cx="990069" cy="507859"/>
          </a:xfrm>
          <a:custGeom>
            <a:avLst/>
            <a:gdLst/>
            <a:ahLst/>
            <a:cxnLst/>
            <a:rect r="r" b="b" t="t" l="l"/>
            <a:pathLst>
              <a:path h="507859" w="990069">
                <a:moveTo>
                  <a:pt x="0" y="0"/>
                </a:moveTo>
                <a:lnTo>
                  <a:pt x="990069" y="0"/>
                </a:lnTo>
                <a:lnTo>
                  <a:pt x="990069" y="507860"/>
                </a:lnTo>
                <a:lnTo>
                  <a:pt x="0" y="5078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5" id="45"/>
          <p:cNvSpPr/>
          <p:nvPr/>
        </p:nvSpPr>
        <p:spPr>
          <a:xfrm flipV="true">
            <a:off x="4903204" y="6514062"/>
            <a:ext cx="594652" cy="142361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46" id="46"/>
          <p:cNvSpPr/>
          <p:nvPr/>
        </p:nvSpPr>
        <p:spPr>
          <a:xfrm>
            <a:off x="4912072" y="6740557"/>
            <a:ext cx="490611" cy="121699"/>
          </a:xfrm>
          <a:prstGeom prst="line">
            <a:avLst/>
          </a:prstGeom>
          <a:ln cap="flat" w="38100">
            <a:solidFill>
              <a:srgbClr val="B9CDC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47" id="47"/>
          <p:cNvSpPr/>
          <p:nvPr/>
        </p:nvSpPr>
        <p:spPr>
          <a:xfrm flipH="false" flipV="false" rot="0">
            <a:off x="4290314" y="8242519"/>
            <a:ext cx="1236117" cy="1269440"/>
          </a:xfrm>
          <a:custGeom>
            <a:avLst/>
            <a:gdLst/>
            <a:ahLst/>
            <a:cxnLst/>
            <a:rect r="r" b="b" t="t" l="l"/>
            <a:pathLst>
              <a:path h="1269440" w="1236117">
                <a:moveTo>
                  <a:pt x="0" y="0"/>
                </a:moveTo>
                <a:lnTo>
                  <a:pt x="1236117" y="0"/>
                </a:lnTo>
                <a:lnTo>
                  <a:pt x="1236117" y="1269440"/>
                </a:lnTo>
                <a:lnTo>
                  <a:pt x="0" y="12694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328651" y="8281018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3"/>
                </a:lnTo>
                <a:lnTo>
                  <a:pt x="0" y="11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5041744" y="8242519"/>
            <a:ext cx="1192443" cy="1192443"/>
          </a:xfrm>
          <a:custGeom>
            <a:avLst/>
            <a:gdLst/>
            <a:ahLst/>
            <a:cxnLst/>
            <a:rect r="r" b="b" t="t" l="l"/>
            <a:pathLst>
              <a:path h="1192443" w="1192443">
                <a:moveTo>
                  <a:pt x="0" y="0"/>
                </a:moveTo>
                <a:lnTo>
                  <a:pt x="1192443" y="0"/>
                </a:lnTo>
                <a:lnTo>
                  <a:pt x="1192443" y="1192444"/>
                </a:lnTo>
                <a:lnTo>
                  <a:pt x="0" y="1192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0" id="50"/>
          <p:cNvSpPr/>
          <p:nvPr/>
        </p:nvSpPr>
        <p:spPr>
          <a:xfrm>
            <a:off x="2521094" y="8877239"/>
            <a:ext cx="1769220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51" id="51"/>
          <p:cNvSpPr/>
          <p:nvPr/>
        </p:nvSpPr>
        <p:spPr>
          <a:xfrm>
            <a:off x="12724988" y="8896289"/>
            <a:ext cx="2316756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52" id="52"/>
          <p:cNvSpPr/>
          <p:nvPr/>
        </p:nvSpPr>
        <p:spPr>
          <a:xfrm>
            <a:off x="5526431" y="8896289"/>
            <a:ext cx="6088072" cy="0"/>
          </a:xfrm>
          <a:prstGeom prst="line">
            <a:avLst/>
          </a:prstGeom>
          <a:ln cap="flat" w="38100">
            <a:solidFill>
              <a:srgbClr val="B9CDCB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TextBox 53" id="53"/>
          <p:cNvSpPr txBox="true"/>
          <p:nvPr/>
        </p:nvSpPr>
        <p:spPr>
          <a:xfrm rot="0">
            <a:off x="15041744" y="9511959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Avfall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4290314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Grossist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328651" y="9591927"/>
            <a:ext cx="1549019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Produsent</a:t>
            </a:r>
          </a:p>
        </p:txBody>
      </p:sp>
      <p:sp>
        <p:nvSpPr>
          <p:cNvPr name="AutoShape 56" id="56"/>
          <p:cNvSpPr/>
          <p:nvPr/>
        </p:nvSpPr>
        <p:spPr>
          <a:xfrm>
            <a:off x="12696413" y="9277350"/>
            <a:ext cx="2316756" cy="0"/>
          </a:xfrm>
          <a:prstGeom prst="line">
            <a:avLst/>
          </a:prstGeom>
          <a:ln cap="flat" w="38100">
            <a:solidFill>
              <a:srgbClr val="00BF63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57" id="57"/>
          <p:cNvSpPr/>
          <p:nvPr/>
        </p:nvSpPr>
        <p:spPr>
          <a:xfrm flipH="true" flipV="true">
            <a:off x="2521307" y="9153463"/>
            <a:ext cx="1705604" cy="19050"/>
          </a:xfrm>
          <a:prstGeom prst="line">
            <a:avLst/>
          </a:prstGeom>
          <a:ln cap="flat" w="38100">
            <a:solidFill>
              <a:srgbClr val="00BF63"/>
            </a:solidFill>
            <a:prstDash val="sysDash"/>
            <a:headEnd type="none" len="sm" w="sm"/>
            <a:tailEnd type="arrow" len="sm" w="med"/>
          </a:ln>
        </p:spPr>
      </p:sp>
      <p:sp>
        <p:nvSpPr>
          <p:cNvPr name="AutoShape 58" id="58"/>
          <p:cNvSpPr/>
          <p:nvPr/>
        </p:nvSpPr>
        <p:spPr>
          <a:xfrm flipH="true">
            <a:off x="5498082" y="9258300"/>
            <a:ext cx="6087846" cy="0"/>
          </a:xfrm>
          <a:prstGeom prst="line">
            <a:avLst/>
          </a:prstGeom>
          <a:ln cap="flat" w="38100">
            <a:solidFill>
              <a:srgbClr val="00BF63"/>
            </a:solidFill>
            <a:prstDash val="sysDash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E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31575" y="4400954"/>
            <a:ext cx="15224850" cy="907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b="true" sz="6399">
                <a:solidFill>
                  <a:srgbClr val="002DBF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Hva har skjedd i regionen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244098" b="0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761301" y="2438483"/>
            <a:ext cx="5114863" cy="6819817"/>
          </a:xfrm>
          <a:custGeom>
            <a:avLst/>
            <a:gdLst/>
            <a:ahLst/>
            <a:cxnLst/>
            <a:rect r="r" b="b" t="t" l="l"/>
            <a:pathLst>
              <a:path h="6819817" w="5114863">
                <a:moveTo>
                  <a:pt x="0" y="0"/>
                </a:moveTo>
                <a:lnTo>
                  <a:pt x="5114863" y="0"/>
                </a:lnTo>
                <a:lnTo>
                  <a:pt x="5114863" y="6819817"/>
                </a:lnTo>
                <a:lnTo>
                  <a:pt x="0" y="6819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31686" y="2438483"/>
            <a:ext cx="5029615" cy="6819817"/>
          </a:xfrm>
          <a:custGeom>
            <a:avLst/>
            <a:gdLst/>
            <a:ahLst/>
            <a:cxnLst/>
            <a:rect r="r" b="b" t="t" l="l"/>
            <a:pathLst>
              <a:path h="6819817" w="5029615">
                <a:moveTo>
                  <a:pt x="0" y="0"/>
                </a:moveTo>
                <a:lnTo>
                  <a:pt x="5029615" y="0"/>
                </a:lnTo>
                <a:lnTo>
                  <a:pt x="5029615" y="6819817"/>
                </a:lnTo>
                <a:lnTo>
                  <a:pt x="0" y="6819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2276" y="5190971"/>
            <a:ext cx="5084162" cy="4067329"/>
          </a:xfrm>
          <a:custGeom>
            <a:avLst/>
            <a:gdLst/>
            <a:ahLst/>
            <a:cxnLst/>
            <a:rect r="r" b="b" t="t" l="l"/>
            <a:pathLst>
              <a:path h="4067329" w="5084162">
                <a:moveTo>
                  <a:pt x="0" y="0"/>
                </a:moveTo>
                <a:lnTo>
                  <a:pt x="5084162" y="0"/>
                </a:lnTo>
                <a:lnTo>
                  <a:pt x="5084162" y="4067329"/>
                </a:lnTo>
                <a:lnTo>
                  <a:pt x="0" y="4067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2276" y="2332549"/>
            <a:ext cx="5084162" cy="2858422"/>
          </a:xfrm>
          <a:custGeom>
            <a:avLst/>
            <a:gdLst/>
            <a:ahLst/>
            <a:cxnLst/>
            <a:rect r="r" b="b" t="t" l="l"/>
            <a:pathLst>
              <a:path h="2858422" w="5084162">
                <a:moveTo>
                  <a:pt x="0" y="0"/>
                </a:moveTo>
                <a:lnTo>
                  <a:pt x="5084162" y="0"/>
                </a:lnTo>
                <a:lnTo>
                  <a:pt x="5084162" y="2858422"/>
                </a:lnTo>
                <a:lnTo>
                  <a:pt x="0" y="285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3" t="-100631" r="0" b="-117484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Noen nevnt - finnes veldig mange flere gode prosjekt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61301" y="9258300"/>
            <a:ext cx="5114863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Nøstebukten (Obos, EDG, Lab ++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25110" y="9258300"/>
            <a:ext cx="5114863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Fenderen (Veidekke, Aog, GC Rieber Eiendom ++)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89062" y="9258300"/>
            <a:ext cx="5114863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b="true" sz="1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Markveien (DNB Næringseiendom, Asplan Viak+)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7618" y="6722570"/>
            <a:ext cx="894525" cy="1028699"/>
          </a:xfrm>
          <a:custGeom>
            <a:avLst/>
            <a:gdLst/>
            <a:ahLst/>
            <a:cxnLst/>
            <a:rect r="r" b="b" t="t" l="l"/>
            <a:pathLst>
              <a:path h="1028699" w="894525">
                <a:moveTo>
                  <a:pt x="0" y="0"/>
                </a:moveTo>
                <a:lnTo>
                  <a:pt x="894525" y="0"/>
                </a:lnTo>
                <a:lnTo>
                  <a:pt x="894525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4268" y="6722570"/>
            <a:ext cx="836377" cy="1028699"/>
          </a:xfrm>
          <a:custGeom>
            <a:avLst/>
            <a:gdLst/>
            <a:ahLst/>
            <a:cxnLst/>
            <a:rect r="r" b="b" t="t" l="l"/>
            <a:pathLst>
              <a:path h="1028699" w="836377">
                <a:moveTo>
                  <a:pt x="0" y="0"/>
                </a:moveTo>
                <a:lnTo>
                  <a:pt x="836377" y="0"/>
                </a:lnTo>
                <a:lnTo>
                  <a:pt x="83637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57593" y="6722570"/>
            <a:ext cx="1030936" cy="1028700"/>
          </a:xfrm>
          <a:custGeom>
            <a:avLst/>
            <a:gdLst/>
            <a:ahLst/>
            <a:cxnLst/>
            <a:rect r="r" b="b" t="t" l="l"/>
            <a:pathLst>
              <a:path h="1028700" w="1030936">
                <a:moveTo>
                  <a:pt x="0" y="0"/>
                </a:moveTo>
                <a:lnTo>
                  <a:pt x="1030936" y="0"/>
                </a:lnTo>
                <a:lnTo>
                  <a:pt x="103093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50943" y="6722570"/>
            <a:ext cx="1028699" cy="1028699"/>
          </a:xfrm>
          <a:custGeom>
            <a:avLst/>
            <a:gdLst/>
            <a:ahLst/>
            <a:cxnLst/>
            <a:rect r="r" b="b" t="t" l="l"/>
            <a:pathLst>
              <a:path h="1028699" w="1028699">
                <a:moveTo>
                  <a:pt x="0" y="0"/>
                </a:moveTo>
                <a:lnTo>
                  <a:pt x="1028699" y="0"/>
                </a:lnTo>
                <a:lnTo>
                  <a:pt x="102869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58930" y="3716488"/>
            <a:ext cx="9669652" cy="2472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001C79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Vi skal gjøre eiendomsbransjen </a:t>
            </a:r>
          </a:p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001C79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smart og bærekraftig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7618" y="8091208"/>
            <a:ext cx="2212800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22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Nettverk &amp; innovasjon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654268" y="8091208"/>
            <a:ext cx="2212800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22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Datadrevet innovasjon og kunstig intelligens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57593" y="8091208"/>
            <a:ext cx="2212800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22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Sirkulær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22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økonomi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50943" y="8091208"/>
            <a:ext cx="2212800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22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Energi</a:t>
            </a:r>
          </a:p>
          <a:p>
            <a:pPr algn="l">
              <a:lnSpc>
                <a:spcPts val="3600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-244098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Prosjekt og løsninger fra vår klynge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31575" y="2659162"/>
            <a:ext cx="14838927" cy="640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Kontiki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Ombruksverdikjede for ventilasjonskanaler via grossist</a:t>
            </a:r>
          </a:p>
          <a:p>
            <a:pPr algn="l">
              <a:lnSpc>
                <a:spcPts val="4200"/>
              </a:lnSpc>
            </a:pPr>
            <a:r>
              <a:rPr lang="en-US" sz="3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Pantheon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Ombruk av betongelementer</a:t>
            </a:r>
          </a:p>
          <a:p>
            <a:pPr algn="l">
              <a:lnSpc>
                <a:spcPts val="4200"/>
              </a:lnSpc>
            </a:pPr>
            <a:r>
              <a:rPr lang="en-US" sz="3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Betong-lego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Oppsirkulering av betong til nye betongelementer</a:t>
            </a:r>
          </a:p>
          <a:p>
            <a:pPr algn="l">
              <a:lnSpc>
                <a:spcPts val="4200"/>
              </a:lnSpc>
            </a:pPr>
            <a:r>
              <a:rPr lang="en-US" sz="3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Donorbyggene™️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Oversikt over donorbygg i din region</a:t>
            </a:r>
          </a:p>
          <a:p>
            <a:pPr algn="l">
              <a:lnSpc>
                <a:spcPts val="4200"/>
              </a:lnSpc>
            </a:pPr>
            <a:r>
              <a:rPr lang="en-US" sz="3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Forretningsmodeller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produktorientert urban mining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Ulike strandede initiativ for ombrukshaller - mer om det siden.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31575" y="2077744"/>
            <a:ext cx="14779738" cy="7297496"/>
          </a:xfrm>
          <a:custGeom>
            <a:avLst/>
            <a:gdLst/>
            <a:ahLst/>
            <a:cxnLst/>
            <a:rect r="r" b="b" t="t" l="l"/>
            <a:pathLst>
              <a:path h="7297496" w="14779738">
                <a:moveTo>
                  <a:pt x="0" y="0"/>
                </a:moveTo>
                <a:lnTo>
                  <a:pt x="14779738" y="0"/>
                </a:lnTo>
                <a:lnTo>
                  <a:pt x="14779738" y="7297496"/>
                </a:lnTo>
                <a:lnTo>
                  <a:pt x="0" y="7297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Verd å nevne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480375" y="8783719"/>
            <a:ext cx="1969812" cy="596912"/>
          </a:xfrm>
          <a:custGeom>
            <a:avLst/>
            <a:gdLst/>
            <a:ahLst/>
            <a:cxnLst/>
            <a:rect r="r" b="b" t="t" l="l"/>
            <a:pathLst>
              <a:path h="596912" w="19698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79194" y="8783426"/>
            <a:ext cx="1967451" cy="597487"/>
          </a:xfrm>
          <a:custGeom>
            <a:avLst/>
            <a:gdLst/>
            <a:ahLst/>
            <a:cxnLst/>
            <a:rect r="r" b="b" t="t" l="l"/>
            <a:pathLst>
              <a:path h="597487" w="1967451">
                <a:moveTo>
                  <a:pt x="0" y="0"/>
                </a:moveTo>
                <a:lnTo>
                  <a:pt x="1967451" y="0"/>
                </a:lnTo>
                <a:lnTo>
                  <a:pt x="1967451" y="597487"/>
                </a:lnTo>
                <a:lnTo>
                  <a:pt x="0" y="597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98808" y="7438901"/>
            <a:ext cx="15175444" cy="262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9"/>
              </a:lnSpc>
            </a:pPr>
          </a:p>
          <a:p>
            <a:pPr algn="r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Hanne Wetland</a:t>
            </a:r>
          </a:p>
          <a:p>
            <a:pPr algn="r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 1"/>
                <a:ea typeface="Source Serif Pro 1"/>
                <a:cs typeface="Source Serif Pro 1"/>
                <a:sym typeface="Source Serif Pro 1"/>
              </a:rPr>
              <a:t>hanne@buildinginnovation.no</a:t>
            </a:r>
          </a:p>
          <a:p>
            <a:pPr algn="r">
              <a:lnSpc>
                <a:spcPts val="755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182664" y="2659162"/>
            <a:ext cx="5265281" cy="3507994"/>
          </a:xfrm>
          <a:custGeom>
            <a:avLst/>
            <a:gdLst/>
            <a:ahLst/>
            <a:cxnLst/>
            <a:rect r="r" b="b" t="t" l="l"/>
            <a:pathLst>
              <a:path h="3507994" w="5265281">
                <a:moveTo>
                  <a:pt x="0" y="0"/>
                </a:moveTo>
                <a:lnTo>
                  <a:pt x="5265282" y="0"/>
                </a:lnTo>
                <a:lnTo>
                  <a:pt x="5265282" y="3507994"/>
                </a:lnTo>
                <a:lnTo>
                  <a:pt x="0" y="350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1575" y="6027574"/>
            <a:ext cx="9651089" cy="3513209"/>
          </a:xfrm>
          <a:custGeom>
            <a:avLst/>
            <a:gdLst/>
            <a:ahLst/>
            <a:cxnLst/>
            <a:rect r="r" b="b" t="t" l="l"/>
            <a:pathLst>
              <a:path h="3513209" w="9651089">
                <a:moveTo>
                  <a:pt x="0" y="0"/>
                </a:moveTo>
                <a:lnTo>
                  <a:pt x="9651089" y="0"/>
                </a:lnTo>
                <a:lnTo>
                  <a:pt x="9651089" y="3513209"/>
                </a:lnTo>
                <a:lnTo>
                  <a:pt x="0" y="351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5" t="-69221" r="0" b="-1983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82664" y="6027574"/>
            <a:ext cx="5273109" cy="3513209"/>
          </a:xfrm>
          <a:custGeom>
            <a:avLst/>
            <a:gdLst/>
            <a:ahLst/>
            <a:cxnLst/>
            <a:rect r="r" b="b" t="t" l="l"/>
            <a:pathLst>
              <a:path h="3513209" w="5273109">
                <a:moveTo>
                  <a:pt x="0" y="0"/>
                </a:moveTo>
                <a:lnTo>
                  <a:pt x="5273110" y="0"/>
                </a:lnTo>
                <a:lnTo>
                  <a:pt x="5273110" y="3513209"/>
                </a:lnTo>
                <a:lnTo>
                  <a:pt x="0" y="3513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26888" y="2659162"/>
            <a:ext cx="5055777" cy="3368411"/>
          </a:xfrm>
          <a:custGeom>
            <a:avLst/>
            <a:gdLst/>
            <a:ahLst/>
            <a:cxnLst/>
            <a:rect r="r" b="b" t="t" l="l"/>
            <a:pathLst>
              <a:path h="3368411" w="5055777">
                <a:moveTo>
                  <a:pt x="0" y="0"/>
                </a:moveTo>
                <a:lnTo>
                  <a:pt x="5055776" y="0"/>
                </a:lnTo>
                <a:lnTo>
                  <a:pt x="5055776" y="3368412"/>
                </a:lnTo>
                <a:lnTo>
                  <a:pt x="0" y="336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31575" y="2659162"/>
            <a:ext cx="4595313" cy="3368411"/>
          </a:xfrm>
          <a:custGeom>
            <a:avLst/>
            <a:gdLst/>
            <a:ahLst/>
            <a:cxnLst/>
            <a:rect r="r" b="b" t="t" l="l"/>
            <a:pathLst>
              <a:path h="3368411" w="4595313">
                <a:moveTo>
                  <a:pt x="0" y="0"/>
                </a:moveTo>
                <a:lnTo>
                  <a:pt x="4595313" y="0"/>
                </a:lnTo>
                <a:lnTo>
                  <a:pt x="4595313" y="3368412"/>
                </a:lnTo>
                <a:lnTo>
                  <a:pt x="0" y="33684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70" t="-45333" r="-42250" b="-38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Klyngen har over 90 medlemmer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276795" y="2616828"/>
            <a:ext cx="9175494" cy="6881620"/>
          </a:xfrm>
          <a:custGeom>
            <a:avLst/>
            <a:gdLst/>
            <a:ahLst/>
            <a:cxnLst/>
            <a:rect r="r" b="b" t="t" l="l"/>
            <a:pathLst>
              <a:path h="6881620" w="9175494">
                <a:moveTo>
                  <a:pt x="0" y="0"/>
                </a:moveTo>
                <a:lnTo>
                  <a:pt x="9175494" y="0"/>
                </a:lnTo>
                <a:lnTo>
                  <a:pt x="9175494" y="6881620"/>
                </a:lnTo>
                <a:lnTo>
                  <a:pt x="0" y="6881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Har mye god erfaring med sirkulære prosjekt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E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31575" y="4400954"/>
            <a:ext cx="15224850" cy="907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b="true" sz="6399">
                <a:solidFill>
                  <a:srgbClr val="002DBF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Ombruk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31575" y="5419321"/>
            <a:ext cx="1522485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2DBF"/>
                </a:solidFill>
                <a:latin typeface="Open Sans"/>
                <a:ea typeface="Open Sans"/>
                <a:cs typeface="Open Sans"/>
                <a:sym typeface="Open Sans"/>
              </a:rPr>
              <a:t>nokre ugreeinger</a:t>
            </a:r>
          </a:p>
        </p:txBody>
      </p:sp>
      <p:grpSp>
        <p:nvGrpSpPr>
          <p:cNvPr name="Group 4" id="4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244098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31575" y="760074"/>
            <a:ext cx="16529186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Byggorientert ombruk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7" id="7" descr="Et bilde som inneholder tekst  Automatisk generert beskrivelse"/>
          <p:cNvSpPr/>
          <p:nvPr/>
        </p:nvSpPr>
        <p:spPr>
          <a:xfrm flipH="false" flipV="false" rot="0">
            <a:off x="3142444" y="1688652"/>
            <a:ext cx="12648740" cy="8013350"/>
          </a:xfrm>
          <a:custGeom>
            <a:avLst/>
            <a:gdLst/>
            <a:ahLst/>
            <a:cxnLst/>
            <a:rect r="r" b="b" t="t" l="l"/>
            <a:pathLst>
              <a:path h="8013350" w="12648740">
                <a:moveTo>
                  <a:pt x="0" y="0"/>
                </a:moveTo>
                <a:lnTo>
                  <a:pt x="12648740" y="0"/>
                </a:lnTo>
                <a:lnTo>
                  <a:pt x="12648740" y="8013350"/>
                </a:lnTo>
                <a:lnTo>
                  <a:pt x="0" y="8013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" t="0" r="-13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31575" y="760074"/>
            <a:ext cx="16529186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Produktorientert ombruk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7" id="7" descr="Et bilde som inneholder natthimmel  Automatisk generert beskrivelse"/>
          <p:cNvSpPr/>
          <p:nvPr/>
        </p:nvSpPr>
        <p:spPr>
          <a:xfrm flipH="false" flipV="false" rot="0">
            <a:off x="3142444" y="1687227"/>
            <a:ext cx="12802060" cy="8110482"/>
          </a:xfrm>
          <a:custGeom>
            <a:avLst/>
            <a:gdLst/>
            <a:ahLst/>
            <a:cxnLst/>
            <a:rect r="r" b="b" t="t" l="l"/>
            <a:pathLst>
              <a:path h="8110482" w="12802060">
                <a:moveTo>
                  <a:pt x="0" y="0"/>
                </a:moveTo>
                <a:lnTo>
                  <a:pt x="12802061" y="0"/>
                </a:lnTo>
                <a:lnTo>
                  <a:pt x="12802061" y="8110482"/>
                </a:lnTo>
                <a:lnTo>
                  <a:pt x="0" y="811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" t="0" r="-13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296785" y="3038635"/>
            <a:ext cx="849536" cy="955877"/>
          </a:xfrm>
          <a:custGeom>
            <a:avLst/>
            <a:gdLst/>
            <a:ahLst/>
            <a:cxnLst/>
            <a:rect r="r" b="b" t="t" l="l"/>
            <a:pathLst>
              <a:path h="955877" w="849536">
                <a:moveTo>
                  <a:pt x="0" y="0"/>
                </a:moveTo>
                <a:lnTo>
                  <a:pt x="849536" y="0"/>
                </a:lnTo>
                <a:lnTo>
                  <a:pt x="849536" y="955877"/>
                </a:lnTo>
                <a:lnTo>
                  <a:pt x="0" y="955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64833" y="3038635"/>
            <a:ext cx="849536" cy="955877"/>
          </a:xfrm>
          <a:custGeom>
            <a:avLst/>
            <a:gdLst/>
            <a:ahLst/>
            <a:cxnLst/>
            <a:rect r="r" b="b" t="t" l="l"/>
            <a:pathLst>
              <a:path h="955877" w="849536">
                <a:moveTo>
                  <a:pt x="0" y="0"/>
                </a:moveTo>
                <a:lnTo>
                  <a:pt x="849535" y="0"/>
                </a:lnTo>
                <a:lnTo>
                  <a:pt x="849535" y="955877"/>
                </a:lnTo>
                <a:lnTo>
                  <a:pt x="0" y="955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35066" y="3038635"/>
            <a:ext cx="849536" cy="955877"/>
          </a:xfrm>
          <a:custGeom>
            <a:avLst/>
            <a:gdLst/>
            <a:ahLst/>
            <a:cxnLst/>
            <a:rect r="r" b="b" t="t" l="l"/>
            <a:pathLst>
              <a:path h="955877" w="849536">
                <a:moveTo>
                  <a:pt x="0" y="0"/>
                </a:moveTo>
                <a:lnTo>
                  <a:pt x="849536" y="0"/>
                </a:lnTo>
                <a:lnTo>
                  <a:pt x="849536" y="955877"/>
                </a:lnTo>
                <a:lnTo>
                  <a:pt x="0" y="955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05299" y="3038635"/>
            <a:ext cx="849536" cy="955877"/>
          </a:xfrm>
          <a:custGeom>
            <a:avLst/>
            <a:gdLst/>
            <a:ahLst/>
            <a:cxnLst/>
            <a:rect r="r" b="b" t="t" l="l"/>
            <a:pathLst>
              <a:path h="955877" w="849536">
                <a:moveTo>
                  <a:pt x="0" y="0"/>
                </a:moveTo>
                <a:lnTo>
                  <a:pt x="849536" y="0"/>
                </a:lnTo>
                <a:lnTo>
                  <a:pt x="849536" y="955877"/>
                </a:lnTo>
                <a:lnTo>
                  <a:pt x="0" y="955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96785" y="4980752"/>
            <a:ext cx="873823" cy="704519"/>
          </a:xfrm>
          <a:custGeom>
            <a:avLst/>
            <a:gdLst/>
            <a:ahLst/>
            <a:cxnLst/>
            <a:rect r="r" b="b" t="t" l="l"/>
            <a:pathLst>
              <a:path h="704519" w="873823">
                <a:moveTo>
                  <a:pt x="0" y="0"/>
                </a:moveTo>
                <a:lnTo>
                  <a:pt x="873822" y="0"/>
                </a:lnTo>
                <a:lnTo>
                  <a:pt x="873822" y="704519"/>
                </a:lnTo>
                <a:lnTo>
                  <a:pt x="0" y="704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86884" y="4980752"/>
            <a:ext cx="873823" cy="704519"/>
          </a:xfrm>
          <a:custGeom>
            <a:avLst/>
            <a:gdLst/>
            <a:ahLst/>
            <a:cxnLst/>
            <a:rect r="r" b="b" t="t" l="l"/>
            <a:pathLst>
              <a:path h="704519" w="873823">
                <a:moveTo>
                  <a:pt x="0" y="0"/>
                </a:moveTo>
                <a:lnTo>
                  <a:pt x="873823" y="0"/>
                </a:lnTo>
                <a:lnTo>
                  <a:pt x="873823" y="704519"/>
                </a:lnTo>
                <a:lnTo>
                  <a:pt x="0" y="704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79146" y="4980752"/>
            <a:ext cx="873823" cy="704519"/>
          </a:xfrm>
          <a:custGeom>
            <a:avLst/>
            <a:gdLst/>
            <a:ahLst/>
            <a:cxnLst/>
            <a:rect r="r" b="b" t="t" l="l"/>
            <a:pathLst>
              <a:path h="704519" w="873823">
                <a:moveTo>
                  <a:pt x="0" y="0"/>
                </a:moveTo>
                <a:lnTo>
                  <a:pt x="873823" y="0"/>
                </a:lnTo>
                <a:lnTo>
                  <a:pt x="873823" y="704519"/>
                </a:lnTo>
                <a:lnTo>
                  <a:pt x="0" y="704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71408" y="4980752"/>
            <a:ext cx="873823" cy="704519"/>
          </a:xfrm>
          <a:custGeom>
            <a:avLst/>
            <a:gdLst/>
            <a:ahLst/>
            <a:cxnLst/>
            <a:rect r="r" b="b" t="t" l="l"/>
            <a:pathLst>
              <a:path h="704519" w="873823">
                <a:moveTo>
                  <a:pt x="0" y="0"/>
                </a:moveTo>
                <a:lnTo>
                  <a:pt x="873823" y="0"/>
                </a:lnTo>
                <a:lnTo>
                  <a:pt x="873823" y="704519"/>
                </a:lnTo>
                <a:lnTo>
                  <a:pt x="0" y="704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121893" y="6429948"/>
            <a:ext cx="794165" cy="1077548"/>
          </a:xfrm>
          <a:custGeom>
            <a:avLst/>
            <a:gdLst/>
            <a:ahLst/>
            <a:cxnLst/>
            <a:rect r="r" b="b" t="t" l="l"/>
            <a:pathLst>
              <a:path h="1077548" w="794165">
                <a:moveTo>
                  <a:pt x="0" y="0"/>
                </a:moveTo>
                <a:lnTo>
                  <a:pt x="794165" y="0"/>
                </a:lnTo>
                <a:lnTo>
                  <a:pt x="794165" y="1077548"/>
                </a:lnTo>
                <a:lnTo>
                  <a:pt x="0" y="1077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977759" y="8117096"/>
            <a:ext cx="1082431" cy="1082431"/>
          </a:xfrm>
          <a:custGeom>
            <a:avLst/>
            <a:gdLst/>
            <a:ahLst/>
            <a:cxnLst/>
            <a:rect r="r" b="b" t="t" l="l"/>
            <a:pathLst>
              <a:path h="1082431" w="1082431">
                <a:moveTo>
                  <a:pt x="0" y="0"/>
                </a:moveTo>
                <a:lnTo>
                  <a:pt x="1082432" y="0"/>
                </a:lnTo>
                <a:lnTo>
                  <a:pt x="1082432" y="1082432"/>
                </a:lnTo>
                <a:lnTo>
                  <a:pt x="0" y="1082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31575" y="760074"/>
            <a:ext cx="16529186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Industrialisering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23373" y="3295217"/>
            <a:ext cx="5018660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Homogenitet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23373" y="5176930"/>
            <a:ext cx="5018660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Repeterbarhet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523373" y="6914053"/>
            <a:ext cx="5018660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Standardisering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23373" y="8603643"/>
            <a:ext cx="5018660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Dataflyt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71014" y="110709"/>
              <a:ext cx="1828840" cy="434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67131" y="442307"/>
              <a:ext cx="1614815" cy="300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4915" cy="864667"/>
            </a:xfrm>
            <a:custGeom>
              <a:avLst/>
              <a:gdLst/>
              <a:ahLst/>
              <a:cxnLst/>
              <a:rect r="r" b="b" t="t" l="l"/>
              <a:pathLst>
                <a:path h="864667" w="824915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440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706857" y="7435149"/>
            <a:ext cx="1395745" cy="1570459"/>
          </a:xfrm>
          <a:custGeom>
            <a:avLst/>
            <a:gdLst/>
            <a:ahLst/>
            <a:cxnLst/>
            <a:rect r="r" b="b" t="t" l="l"/>
            <a:pathLst>
              <a:path h="1570459" w="1395745">
                <a:moveTo>
                  <a:pt x="0" y="0"/>
                </a:moveTo>
                <a:lnTo>
                  <a:pt x="1395745" y="0"/>
                </a:lnTo>
                <a:lnTo>
                  <a:pt x="1395745" y="1570459"/>
                </a:lnTo>
                <a:lnTo>
                  <a:pt x="0" y="1570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54558" y="3140820"/>
            <a:ext cx="2059042" cy="2333192"/>
          </a:xfrm>
          <a:custGeom>
            <a:avLst/>
            <a:gdLst/>
            <a:ahLst/>
            <a:cxnLst/>
            <a:rect r="r" b="b" t="t" l="l"/>
            <a:pathLst>
              <a:path h="2333192" w="2059042">
                <a:moveTo>
                  <a:pt x="0" y="0"/>
                </a:moveTo>
                <a:lnTo>
                  <a:pt x="2059042" y="0"/>
                </a:lnTo>
                <a:lnTo>
                  <a:pt x="2059042" y="2333191"/>
                </a:lnTo>
                <a:lnTo>
                  <a:pt x="0" y="2333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31575" y="760074"/>
            <a:ext cx="15224850" cy="66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>
                <a:solidFill>
                  <a:srgbClr val="000000"/>
                </a:solidFill>
                <a:latin typeface="Source Serif Pro 1 Bold"/>
                <a:ea typeface="Source Serif Pro 1 Bold"/>
                <a:cs typeface="Source Serif Pro 1 Bold"/>
                <a:sym typeface="Source Serif Pro 1 Bold"/>
              </a:rPr>
              <a:t>Ombruk (og ansvar for varen)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435420" y="3117150"/>
            <a:ext cx="2059042" cy="2333192"/>
          </a:xfrm>
          <a:custGeom>
            <a:avLst/>
            <a:gdLst/>
            <a:ahLst/>
            <a:cxnLst/>
            <a:rect r="r" b="b" t="t" l="l"/>
            <a:pathLst>
              <a:path h="2333192" w="2059042">
                <a:moveTo>
                  <a:pt x="0" y="0"/>
                </a:moveTo>
                <a:lnTo>
                  <a:pt x="2059042" y="0"/>
                </a:lnTo>
                <a:lnTo>
                  <a:pt x="2059042" y="2333192"/>
                </a:lnTo>
                <a:lnTo>
                  <a:pt x="0" y="23331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46153" y="3140820"/>
            <a:ext cx="2059042" cy="2333192"/>
          </a:xfrm>
          <a:custGeom>
            <a:avLst/>
            <a:gdLst/>
            <a:ahLst/>
            <a:cxnLst/>
            <a:rect r="r" b="b" t="t" l="l"/>
            <a:pathLst>
              <a:path h="2333192" w="2059042">
                <a:moveTo>
                  <a:pt x="0" y="0"/>
                </a:moveTo>
                <a:lnTo>
                  <a:pt x="2059041" y="0"/>
                </a:lnTo>
                <a:lnTo>
                  <a:pt x="2059041" y="2333191"/>
                </a:lnTo>
                <a:lnTo>
                  <a:pt x="0" y="2333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H="true">
            <a:off x="3706857" y="5474011"/>
            <a:ext cx="163805" cy="2746367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12" id="12"/>
          <p:cNvSpPr/>
          <p:nvPr/>
        </p:nvSpPr>
        <p:spPr>
          <a:xfrm flipH="true" flipV="true">
            <a:off x="4916166" y="5474011"/>
            <a:ext cx="186436" cy="2746367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13" id="13"/>
          <p:cNvSpPr/>
          <p:nvPr/>
        </p:nvSpPr>
        <p:spPr>
          <a:xfrm flipV="true">
            <a:off x="5102602" y="5474011"/>
            <a:ext cx="3261167" cy="2746367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 flipV="true">
            <a:off x="5102602" y="5450342"/>
            <a:ext cx="10928125" cy="2770037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TextBox 15" id="15"/>
          <p:cNvSpPr txBox="true"/>
          <p:nvPr/>
        </p:nvSpPr>
        <p:spPr>
          <a:xfrm rot="0">
            <a:off x="3473225" y="2687167"/>
            <a:ext cx="186301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b="true" sz="2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Samme bygg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680809" y="2687167"/>
            <a:ext cx="2395096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b="true" sz="2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Samme org. nr.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35420" y="2687167"/>
            <a:ext cx="2395096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b="true" sz="2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Annet org. nr.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05C204262D094B9DBE931EC479E5EA" ma:contentTypeVersion="5" ma:contentTypeDescription="Opprett et nytt dokument." ma:contentTypeScope="" ma:versionID="dd033aa3c7af5ac609aa41d0bd7b2106">
  <xsd:schema xmlns:xsd="http://www.w3.org/2001/XMLSchema" xmlns:xs="http://www.w3.org/2001/XMLSchema" xmlns:p="http://schemas.microsoft.com/office/2006/metadata/properties" xmlns:ns2="b91526fe-3a8d-4d3d-944d-13002a5fb106" targetNamespace="http://schemas.microsoft.com/office/2006/metadata/properties" ma:root="true" ma:fieldsID="82c8f4a83c557701913fc0872c1050bf" ns2:_="">
    <xsd:import namespace="b91526fe-3a8d-4d3d-944d-13002a5fb1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526fe-3a8d-4d3d-944d-13002a5fb1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119b49b-2cc3-444e-b755-8692f4554da6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F6587E-7410-4D9F-B350-478E657081FE}"/>
</file>

<file path=customXml/itemProps2.xml><?xml version="1.0" encoding="utf-8"?>
<ds:datastoreItem xmlns:ds="http://schemas.openxmlformats.org/officeDocument/2006/customXml" ds:itemID="{E2ECA7DA-2541-44D6-8E4B-CC52EA17ED4F}"/>
</file>

<file path=customXml/itemProps3.xml><?xml version="1.0" encoding="utf-8"?>
<ds:datastoreItem xmlns:ds="http://schemas.openxmlformats.org/officeDocument/2006/customXml" ds:itemID="{4F729C2C-5189-4CC7-9C6E-5A52DC0CAA71}"/>
</file>

<file path=customXml/itemProps4.xml><?xml version="1.0" encoding="utf-8"?>
<ds:datastoreItem xmlns:ds="http://schemas.openxmlformats.org/officeDocument/2006/customXml" ds:itemID="{8F3372AF-D301-440D-99C8-340B2338A9E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Dialogkonferanse - innlegg ombruk</dc:title>
  <cp:revision>1</cp:revision>
  <dcterms:created xsi:type="dcterms:W3CDTF">2006-08-16T00:00:00Z</dcterms:created>
  <dcterms:modified xsi:type="dcterms:W3CDTF">2011-08-01T06:04:30Z</dcterms:modified>
  <dc:identifier>DAGpY4u-M_M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0x010100B805C204262D094B9DBE931EC479E5EA</vt:lpwstr>
  </property>
</Properties>
</file>