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FFFDCE7_3B9896B2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30"/>
  </p:notesMasterIdLst>
  <p:sldIdLst>
    <p:sldId id="256" r:id="rId6"/>
    <p:sldId id="264" r:id="rId7"/>
    <p:sldId id="257" r:id="rId8"/>
    <p:sldId id="258" r:id="rId9"/>
    <p:sldId id="2147474663" r:id="rId10"/>
    <p:sldId id="2147474664" r:id="rId11"/>
    <p:sldId id="259" r:id="rId12"/>
    <p:sldId id="265" r:id="rId13"/>
    <p:sldId id="2147474855" r:id="rId14"/>
    <p:sldId id="2147474853" r:id="rId15"/>
    <p:sldId id="260" r:id="rId16"/>
    <p:sldId id="2147199094" r:id="rId17"/>
    <p:sldId id="2147199089" r:id="rId18"/>
    <p:sldId id="2147199093" r:id="rId19"/>
    <p:sldId id="2147474856" r:id="rId20"/>
    <p:sldId id="2147474857" r:id="rId21"/>
    <p:sldId id="2147199095" r:id="rId22"/>
    <p:sldId id="1472" r:id="rId23"/>
    <p:sldId id="2147474846" r:id="rId24"/>
    <p:sldId id="261" r:id="rId25"/>
    <p:sldId id="2147474852" r:id="rId26"/>
    <p:sldId id="263" r:id="rId27"/>
    <p:sldId id="262" r:id="rId28"/>
    <p:sldId id="269" r:id="rId2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713F0E-AAC7-1027-D149-B646232698F1}" name="Dag Thomas Nybø-Sørensen" initials="DN" userId="S::DagThomas.Nybo-Sorensen@inventura.no::1d8ae2df-1926-491f-8d6b-7bd7d535a3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iddels stil 3 –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ys stil 2 – uthev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ys stil 2 – uthev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iddels stil 1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993" autoAdjust="0"/>
  </p:normalViewPr>
  <p:slideViewPr>
    <p:cSldViewPr snapToGrid="0">
      <p:cViewPr varScale="1">
        <p:scale>
          <a:sx n="72" d="100"/>
          <a:sy n="72" d="100"/>
        </p:scale>
        <p:origin x="14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je Molle" userId="af96a7a9-e455-4e52-85ad-f34bb89b081e" providerId="ADAL" clId="{B56CD667-F8B9-48C2-AA9C-568659A8182A}"/>
    <pc:docChg chg="delSld modSld">
      <pc:chgData name="Terje Molle" userId="af96a7a9-e455-4e52-85ad-f34bb89b081e" providerId="ADAL" clId="{B56CD667-F8B9-48C2-AA9C-568659A8182A}" dt="2025-09-23T07:44:41.425" v="11" actId="47"/>
      <pc:docMkLst>
        <pc:docMk/>
      </pc:docMkLst>
      <pc:sldChg chg="modNotesTx">
        <pc:chgData name="Terje Molle" userId="af96a7a9-e455-4e52-85ad-f34bb89b081e" providerId="ADAL" clId="{B56CD667-F8B9-48C2-AA9C-568659A8182A}" dt="2025-09-23T07:42:45.271" v="0" actId="6549"/>
        <pc:sldMkLst>
          <pc:docMk/>
          <pc:sldMk cId="588678506" sldId="264"/>
        </pc:sldMkLst>
      </pc:sldChg>
      <pc:sldChg chg="del">
        <pc:chgData name="Terje Molle" userId="af96a7a9-e455-4e52-85ad-f34bb89b081e" providerId="ADAL" clId="{B56CD667-F8B9-48C2-AA9C-568659A8182A}" dt="2025-09-23T07:44:21.248" v="8" actId="47"/>
        <pc:sldMkLst>
          <pc:docMk/>
          <pc:sldMk cId="2226914669" sldId="268"/>
        </pc:sldMkLst>
      </pc:sldChg>
      <pc:sldChg chg="modNotesTx">
        <pc:chgData name="Terje Molle" userId="af96a7a9-e455-4e52-85ad-f34bb89b081e" providerId="ADAL" clId="{B56CD667-F8B9-48C2-AA9C-568659A8182A}" dt="2025-09-23T07:43:47.131" v="4" actId="6549"/>
        <pc:sldMkLst>
          <pc:docMk/>
          <pc:sldMk cId="1592973237" sldId="1472"/>
        </pc:sldMkLst>
      </pc:sldChg>
      <pc:sldChg chg="del">
        <pc:chgData name="Terje Molle" userId="af96a7a9-e455-4e52-85ad-f34bb89b081e" providerId="ADAL" clId="{B56CD667-F8B9-48C2-AA9C-568659A8182A}" dt="2025-09-23T07:44:00.325" v="6" actId="2696"/>
        <pc:sldMkLst>
          <pc:docMk/>
          <pc:sldMk cId="4134375921" sldId="30283"/>
        </pc:sldMkLst>
      </pc:sldChg>
      <pc:sldChg chg="del">
        <pc:chgData name="Terje Molle" userId="af96a7a9-e455-4e52-85ad-f34bb89b081e" providerId="ADAL" clId="{B56CD667-F8B9-48C2-AA9C-568659A8182A}" dt="2025-09-23T07:43:55.788" v="5" actId="2696"/>
        <pc:sldMkLst>
          <pc:docMk/>
          <pc:sldMk cId="2104379836" sldId="2147199077"/>
        </pc:sldMkLst>
      </pc:sldChg>
      <pc:sldChg chg="del">
        <pc:chgData name="Terje Molle" userId="af96a7a9-e455-4e52-85ad-f34bb89b081e" providerId="ADAL" clId="{B56CD667-F8B9-48C2-AA9C-568659A8182A}" dt="2025-09-23T07:44:41.425" v="11" actId="47"/>
        <pc:sldMkLst>
          <pc:docMk/>
          <pc:sldMk cId="354353437" sldId="2147199091"/>
        </pc:sldMkLst>
      </pc:sldChg>
      <pc:sldChg chg="del">
        <pc:chgData name="Terje Molle" userId="af96a7a9-e455-4e52-85ad-f34bb89b081e" providerId="ADAL" clId="{B56CD667-F8B9-48C2-AA9C-568659A8182A}" dt="2025-09-23T07:44:39.948" v="10" actId="47"/>
        <pc:sldMkLst>
          <pc:docMk/>
          <pc:sldMk cId="3152321424" sldId="2147199092"/>
        </pc:sldMkLst>
      </pc:sldChg>
      <pc:sldChg chg="del">
        <pc:chgData name="Terje Molle" userId="af96a7a9-e455-4e52-85ad-f34bb89b081e" providerId="ADAL" clId="{B56CD667-F8B9-48C2-AA9C-568659A8182A}" dt="2025-09-23T07:44:04.755" v="7" actId="2696"/>
        <pc:sldMkLst>
          <pc:docMk/>
          <pc:sldMk cId="1218305668" sldId="2147199096"/>
        </pc:sldMkLst>
      </pc:sldChg>
      <pc:sldChg chg="modNotesTx">
        <pc:chgData name="Terje Molle" userId="af96a7a9-e455-4e52-85ad-f34bb89b081e" providerId="ADAL" clId="{B56CD667-F8B9-48C2-AA9C-568659A8182A}" dt="2025-09-23T07:43:21.460" v="3" actId="6549"/>
        <pc:sldMkLst>
          <pc:docMk/>
          <pc:sldMk cId="999855794" sldId="2147474663"/>
        </pc:sldMkLst>
      </pc:sldChg>
      <pc:sldChg chg="modNotesTx">
        <pc:chgData name="Terje Molle" userId="af96a7a9-e455-4e52-85ad-f34bb89b081e" providerId="ADAL" clId="{B56CD667-F8B9-48C2-AA9C-568659A8182A}" dt="2025-09-23T07:43:17.963" v="2" actId="6549"/>
        <pc:sldMkLst>
          <pc:docMk/>
          <pc:sldMk cId="3528627172" sldId="2147474664"/>
        </pc:sldMkLst>
      </pc:sldChg>
      <pc:sldChg chg="modNotesTx">
        <pc:chgData name="Terje Molle" userId="af96a7a9-e455-4e52-85ad-f34bb89b081e" providerId="ADAL" clId="{B56CD667-F8B9-48C2-AA9C-568659A8182A}" dt="2025-09-23T07:44:29.323" v="9" actId="6549"/>
        <pc:sldMkLst>
          <pc:docMk/>
          <pc:sldMk cId="3775309600" sldId="2147474846"/>
        </pc:sldMkLst>
      </pc:sldChg>
    </pc:docChg>
  </pc:docChgLst>
</pc:chgInfo>
</file>

<file path=ppt/comments/modernComment_7FFFDCE7_3B9896B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0AB0C3-EFCE-4A70-9C43-CC492F0F144F}" authorId="{3C713F0E-AAC7-1027-D149-B646232698F1}" status="resolved" created="2025-09-16T20:06:37.80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99855794" sldId="2147474663"/>
      <ac:spMk id="3" creationId="{46EECA9E-4223-F1FF-A252-78231F3206D4}"/>
      <ac:txMk cp="257" len="22">
        <ac:context len="476" hash="291201544"/>
      </ac:txMk>
    </ac:txMkLst>
    <p188:pos x="5004429" y="2259600"/>
    <p188:txBody>
      <a:bodyPr/>
      <a:lstStyle/>
      <a:p>
        <a:r>
          <a:rPr lang="nb-NO"/>
          <a:t>I dialogfasen, men ikke tilbud?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BA78A-F430-4E08-822A-FE6596D909C3}" type="datetimeFigureOut">
              <a:rPr lang="nb-NO" smtClean="0"/>
              <a:t>19.09.2025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755BB-5EF4-4ADE-AAB8-C3B2C47B92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930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755BB-5EF4-4ADE-AAB8-C3B2C47B920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26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755BB-5EF4-4ADE-AAB8-C3B2C47B920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19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755BB-5EF4-4ADE-AAB8-C3B2C47B920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24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755BB-5EF4-4ADE-AAB8-C3B2C47B920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66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64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0A298-78AF-F6F2-04C1-EDBAEB08C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16AE14B-B75A-F61E-D5A1-A5C560DFE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A6683DF-7EE5-2620-AEE8-6A126CA53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C89307F-1C44-F861-119E-E7A48D702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755BB-5EF4-4ADE-AAB8-C3B2C47B920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97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1D72C-110F-F45B-FC93-7B4C2171D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FD250D3-5A4F-FAE1-BC29-89958CA48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EECEA6B-37DE-5B08-D844-3A82D57E7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0D9593-F589-7E56-CA38-7D6EDF33B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755BB-5EF4-4ADE-AAB8-C3B2C47B920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92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fikk">
            <a:extLst>
              <a:ext uri="{FF2B5EF4-FFF2-40B4-BE49-F238E27FC236}">
                <a16:creationId xmlns:a16="http://schemas.microsoft.com/office/drawing/2014/main" id="{591A1EB9-A07A-5DD0-DC64-FAAB048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9412" y="1"/>
            <a:ext cx="9912588" cy="6845438"/>
            <a:chOff x="2279412" y="1"/>
            <a:chExt cx="9912588" cy="6845438"/>
          </a:xfrm>
        </p:grpSpPr>
        <p:sp>
          <p:nvSpPr>
            <p:cNvPr id="21" name="Frihåndsform: figur 20">
              <a:extLst>
                <a:ext uri="{FF2B5EF4-FFF2-40B4-BE49-F238E27FC236}">
                  <a16:creationId xmlns:a16="http://schemas.microsoft.com/office/drawing/2014/main" id="{A0E90342-FCDC-3DB9-68DB-6ED2CEE5D58E}"/>
                </a:ext>
              </a:extLst>
            </p:cNvPr>
            <p:cNvSpPr/>
            <p:nvPr/>
          </p:nvSpPr>
          <p:spPr>
            <a:xfrm>
              <a:off x="4174909" y="1144004"/>
              <a:ext cx="8017091" cy="5701435"/>
            </a:xfrm>
            <a:custGeom>
              <a:avLst/>
              <a:gdLst>
                <a:gd name="connsiteX0" fmla="*/ 5479844 w 8017091"/>
                <a:gd name="connsiteY0" fmla="*/ 0 h 5701435"/>
                <a:gd name="connsiteX1" fmla="*/ 7366515 w 8017091"/>
                <a:gd name="connsiteY1" fmla="*/ 1886201 h 5701435"/>
                <a:gd name="connsiteX2" fmla="*/ 6829664 w 8017091"/>
                <a:gd name="connsiteY2" fmla="*/ 3202535 h 5701435"/>
                <a:gd name="connsiteX3" fmla="*/ 6536274 w 8017091"/>
                <a:gd name="connsiteY3" fmla="*/ 3522701 h 5701435"/>
                <a:gd name="connsiteX4" fmla="*/ 6339336 w 8017091"/>
                <a:gd name="connsiteY4" fmla="*/ 4432831 h 5701435"/>
                <a:gd name="connsiteX5" fmla="*/ 6814912 w 8017091"/>
                <a:gd name="connsiteY5" fmla="*/ 4611943 h 5701435"/>
                <a:gd name="connsiteX6" fmla="*/ 7021684 w 8017091"/>
                <a:gd name="connsiteY6" fmla="*/ 4469381 h 5701435"/>
                <a:gd name="connsiteX7" fmla="*/ 7232996 w 8017091"/>
                <a:gd name="connsiteY7" fmla="*/ 4256231 h 5701435"/>
                <a:gd name="connsiteX8" fmla="*/ 7233878 w 8017091"/>
                <a:gd name="connsiteY8" fmla="*/ 4256984 h 5701435"/>
                <a:gd name="connsiteX9" fmla="*/ 7730636 w 8017091"/>
                <a:gd name="connsiteY9" fmla="*/ 3965331 h 5701435"/>
                <a:gd name="connsiteX10" fmla="*/ 7887480 w 8017091"/>
                <a:gd name="connsiteY10" fmla="*/ 3932925 h 5701435"/>
                <a:gd name="connsiteX11" fmla="*/ 8017091 w 8017091"/>
                <a:gd name="connsiteY11" fmla="*/ 3923153 h 5701435"/>
                <a:gd name="connsiteX12" fmla="*/ 8017091 w 8017091"/>
                <a:gd name="connsiteY12" fmla="*/ 5701435 h 5701435"/>
                <a:gd name="connsiteX13" fmla="*/ 462086 w 8017091"/>
                <a:gd name="connsiteY13" fmla="*/ 5701435 h 5701435"/>
                <a:gd name="connsiteX14" fmla="*/ 462086 w 8017091"/>
                <a:gd name="connsiteY14" fmla="*/ 5701183 h 5701435"/>
                <a:gd name="connsiteX15" fmla="*/ 147640 w 8017091"/>
                <a:gd name="connsiteY15" fmla="*/ 5136843 h 5701435"/>
                <a:gd name="connsiteX16" fmla="*/ 0 w 8017091"/>
                <a:gd name="connsiteY16" fmla="*/ 4406454 h 5701435"/>
                <a:gd name="connsiteX17" fmla="*/ 1875576 w 8017091"/>
                <a:gd name="connsiteY17" fmla="*/ 2531431 h 5701435"/>
                <a:gd name="connsiteX18" fmla="*/ 2680727 w 8017091"/>
                <a:gd name="connsiteY18" fmla="*/ 2715190 h 5701435"/>
                <a:gd name="connsiteX19" fmla="*/ 2998577 w 8017091"/>
                <a:gd name="connsiteY19" fmla="*/ 2914022 h 5701435"/>
                <a:gd name="connsiteX20" fmla="*/ 2999459 w 8017091"/>
                <a:gd name="connsiteY20" fmla="*/ 2911761 h 5701435"/>
                <a:gd name="connsiteX21" fmla="*/ 3026314 w 8017091"/>
                <a:gd name="connsiteY21" fmla="*/ 2928215 h 5701435"/>
                <a:gd name="connsiteX22" fmla="*/ 3030980 w 8017091"/>
                <a:gd name="connsiteY22" fmla="*/ 2931607 h 5701435"/>
                <a:gd name="connsiteX23" fmla="*/ 3032492 w 8017091"/>
                <a:gd name="connsiteY23" fmla="*/ 2931607 h 5701435"/>
                <a:gd name="connsiteX24" fmla="*/ 3208123 w 8017091"/>
                <a:gd name="connsiteY24" fmla="*/ 2975192 h 5701435"/>
                <a:gd name="connsiteX25" fmla="*/ 3597460 w 8017091"/>
                <a:gd name="connsiteY25" fmla="*/ 2585943 h 5701435"/>
                <a:gd name="connsiteX26" fmla="*/ 3593173 w 8017091"/>
                <a:gd name="connsiteY26" fmla="*/ 1870249 h 5701435"/>
                <a:gd name="connsiteX27" fmla="*/ 3594055 w 8017091"/>
                <a:gd name="connsiteY27" fmla="*/ 1868617 h 5701435"/>
                <a:gd name="connsiteX28" fmla="*/ 5479844 w 8017091"/>
                <a:gd name="connsiteY28" fmla="*/ 0 h 57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017091" h="5701435">
                  <a:moveTo>
                    <a:pt x="5479844" y="0"/>
                  </a:moveTo>
                  <a:cubicBezTo>
                    <a:pt x="6521775" y="0"/>
                    <a:pt x="7366515" y="844438"/>
                    <a:pt x="7366515" y="1886201"/>
                  </a:cubicBezTo>
                  <a:cubicBezTo>
                    <a:pt x="7366515" y="2398542"/>
                    <a:pt x="7161382" y="2862650"/>
                    <a:pt x="6829664" y="3202535"/>
                  </a:cubicBezTo>
                  <a:cubicBezTo>
                    <a:pt x="6695010" y="3358159"/>
                    <a:pt x="6630834" y="3407019"/>
                    <a:pt x="6536274" y="3522701"/>
                  </a:cubicBezTo>
                  <a:cubicBezTo>
                    <a:pt x="6400611" y="3685484"/>
                    <a:pt x="6171775" y="4109399"/>
                    <a:pt x="6339336" y="4432831"/>
                  </a:cubicBezTo>
                  <a:cubicBezTo>
                    <a:pt x="6425197" y="4598629"/>
                    <a:pt x="6634995" y="4653643"/>
                    <a:pt x="6814912" y="4611943"/>
                  </a:cubicBezTo>
                  <a:cubicBezTo>
                    <a:pt x="6857906" y="4598754"/>
                    <a:pt x="6935950" y="4563711"/>
                    <a:pt x="7021684" y="4469381"/>
                  </a:cubicBezTo>
                  <a:lnTo>
                    <a:pt x="7232996" y="4256231"/>
                  </a:lnTo>
                  <a:lnTo>
                    <a:pt x="7233878" y="4256984"/>
                  </a:lnTo>
                  <a:cubicBezTo>
                    <a:pt x="7370549" y="4121457"/>
                    <a:pt x="7540002" y="4019090"/>
                    <a:pt x="7730636" y="3965331"/>
                  </a:cubicBezTo>
                  <a:cubicBezTo>
                    <a:pt x="7785355" y="3946113"/>
                    <a:pt x="7835409" y="3937196"/>
                    <a:pt x="7887480" y="3932925"/>
                  </a:cubicBezTo>
                  <a:lnTo>
                    <a:pt x="8017091" y="3923153"/>
                  </a:lnTo>
                  <a:lnTo>
                    <a:pt x="8017091" y="5701435"/>
                  </a:lnTo>
                  <a:lnTo>
                    <a:pt x="462086" y="5701435"/>
                  </a:lnTo>
                  <a:lnTo>
                    <a:pt x="462086" y="5701183"/>
                  </a:lnTo>
                  <a:cubicBezTo>
                    <a:pt x="327053" y="5534004"/>
                    <a:pt x="220263" y="5343588"/>
                    <a:pt x="147640" y="5136843"/>
                  </a:cubicBezTo>
                  <a:cubicBezTo>
                    <a:pt x="52575" y="4912388"/>
                    <a:pt x="0" y="4665575"/>
                    <a:pt x="0" y="4406454"/>
                  </a:cubicBezTo>
                  <a:cubicBezTo>
                    <a:pt x="0" y="3370971"/>
                    <a:pt x="839697" y="2531431"/>
                    <a:pt x="1875576" y="2531431"/>
                  </a:cubicBezTo>
                  <a:cubicBezTo>
                    <a:pt x="2164301" y="2531431"/>
                    <a:pt x="2436887" y="2598002"/>
                    <a:pt x="2680727" y="2715190"/>
                  </a:cubicBezTo>
                  <a:lnTo>
                    <a:pt x="2998577" y="2914022"/>
                  </a:lnTo>
                  <a:lnTo>
                    <a:pt x="2999459" y="2911761"/>
                  </a:lnTo>
                  <a:cubicBezTo>
                    <a:pt x="3008411" y="2917288"/>
                    <a:pt x="3016984" y="2923191"/>
                    <a:pt x="3026314" y="2928215"/>
                  </a:cubicBezTo>
                  <a:cubicBezTo>
                    <a:pt x="3027828" y="2929471"/>
                    <a:pt x="3029466" y="2930476"/>
                    <a:pt x="3030980" y="2931607"/>
                  </a:cubicBezTo>
                  <a:lnTo>
                    <a:pt x="3032492" y="2931607"/>
                  </a:lnTo>
                  <a:cubicBezTo>
                    <a:pt x="3085446" y="2958486"/>
                    <a:pt x="3144578" y="2975192"/>
                    <a:pt x="3208123" y="2975192"/>
                  </a:cubicBezTo>
                  <a:cubicBezTo>
                    <a:pt x="3423090" y="2975192"/>
                    <a:pt x="3597460" y="2800853"/>
                    <a:pt x="3597460" y="2585943"/>
                  </a:cubicBezTo>
                  <a:lnTo>
                    <a:pt x="3593173" y="1870249"/>
                  </a:lnTo>
                  <a:cubicBezTo>
                    <a:pt x="3593425" y="1869747"/>
                    <a:pt x="3593803" y="1869245"/>
                    <a:pt x="3594055" y="1868617"/>
                  </a:cubicBezTo>
                  <a:cubicBezTo>
                    <a:pt x="3603638" y="835144"/>
                    <a:pt x="4437913" y="0"/>
                    <a:pt x="5479844" y="0"/>
                  </a:cubicBezTo>
                  <a:close/>
                </a:path>
              </a:pathLst>
            </a:custGeom>
            <a:solidFill>
              <a:srgbClr val="B7D89B"/>
            </a:solidFill>
            <a:ln w="12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håndsform: figur 18">
              <a:extLst>
                <a:ext uri="{FF2B5EF4-FFF2-40B4-BE49-F238E27FC236}">
                  <a16:creationId xmlns:a16="http://schemas.microsoft.com/office/drawing/2014/main" id="{F1D1FD16-3690-ACDE-ABBB-B82F6538C891}"/>
                </a:ext>
              </a:extLst>
            </p:cNvPr>
            <p:cNvSpPr/>
            <p:nvPr/>
          </p:nvSpPr>
          <p:spPr>
            <a:xfrm>
              <a:off x="2279412" y="1"/>
              <a:ext cx="5861596" cy="2244909"/>
            </a:xfrm>
            <a:custGeom>
              <a:avLst/>
              <a:gdLst>
                <a:gd name="connsiteX0" fmla="*/ 645283 w 5861596"/>
                <a:gd name="connsiteY0" fmla="*/ 0 h 2244909"/>
                <a:gd name="connsiteX1" fmla="*/ 5861596 w 5861596"/>
                <a:gd name="connsiteY1" fmla="*/ 0 h 2244909"/>
                <a:gd name="connsiteX2" fmla="*/ 5856782 w 5861596"/>
                <a:gd name="connsiteY2" fmla="*/ 47573 h 2244909"/>
                <a:gd name="connsiteX3" fmla="*/ 4815021 w 5861596"/>
                <a:gd name="connsiteY3" fmla="*/ 893424 h 2244909"/>
                <a:gd name="connsiteX4" fmla="*/ 4349152 w 5861596"/>
                <a:gd name="connsiteY4" fmla="*/ 782139 h 2244909"/>
                <a:gd name="connsiteX5" fmla="*/ 4045676 w 5861596"/>
                <a:gd name="connsiteY5" fmla="*/ 562206 h 2244909"/>
                <a:gd name="connsiteX6" fmla="*/ 3506807 w 5861596"/>
                <a:gd name="connsiteY6" fmla="*/ 414620 h 2244909"/>
                <a:gd name="connsiteX7" fmla="*/ 3483230 w 5861596"/>
                <a:gd name="connsiteY7" fmla="*/ 808013 h 2244909"/>
                <a:gd name="connsiteX8" fmla="*/ 3647513 w 5861596"/>
                <a:gd name="connsiteY8" fmla="*/ 978459 h 2244909"/>
                <a:gd name="connsiteX9" fmla="*/ 3811040 w 5861596"/>
                <a:gd name="connsiteY9" fmla="*/ 1440808 h 2244909"/>
                <a:gd name="connsiteX10" fmla="*/ 3227413 w 5861596"/>
                <a:gd name="connsiteY10" fmla="*/ 2107894 h 2244909"/>
                <a:gd name="connsiteX11" fmla="*/ 2763436 w 5861596"/>
                <a:gd name="connsiteY11" fmla="*/ 1844375 h 2244909"/>
                <a:gd name="connsiteX12" fmla="*/ 2563346 w 5861596"/>
                <a:gd name="connsiteY12" fmla="*/ 1483012 h 2244909"/>
                <a:gd name="connsiteX13" fmla="*/ 2128620 w 5861596"/>
                <a:gd name="connsiteY13" fmla="*/ 1184324 h 2244909"/>
                <a:gd name="connsiteX14" fmla="*/ 2128620 w 5861596"/>
                <a:gd name="connsiteY14" fmla="*/ 1184199 h 2244909"/>
                <a:gd name="connsiteX15" fmla="*/ 1785302 w 5861596"/>
                <a:gd name="connsiteY15" fmla="*/ 1680211 h 2244909"/>
                <a:gd name="connsiteX16" fmla="*/ 1047100 w 5861596"/>
                <a:gd name="connsiteY16" fmla="*/ 2244551 h 2244909"/>
                <a:gd name="connsiteX17" fmla="*/ 402323 w 5861596"/>
                <a:gd name="connsiteY17" fmla="*/ 1977642 h 2244909"/>
                <a:gd name="connsiteX18" fmla="*/ 179917 w 5861596"/>
                <a:gd name="connsiteY18" fmla="*/ 1709979 h 2244909"/>
                <a:gd name="connsiteX19" fmla="*/ 47658 w 5861596"/>
                <a:gd name="connsiteY19" fmla="*/ 1390064 h 2244909"/>
                <a:gd name="connsiteX20" fmla="*/ 25846 w 5861596"/>
                <a:gd name="connsiteY20" fmla="*/ 1274759 h 2244909"/>
                <a:gd name="connsiteX21" fmla="*/ 0 w 5861596"/>
                <a:gd name="connsiteY21" fmla="*/ 1030208 h 2244909"/>
                <a:gd name="connsiteX22" fmla="*/ 514157 w 5861596"/>
                <a:gd name="connsiteY22" fmla="*/ 105759 h 2244909"/>
                <a:gd name="connsiteX23" fmla="*/ 600172 w 5861596"/>
                <a:gd name="connsiteY23" fmla="*/ 44768 h 224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61596" h="2244909">
                  <a:moveTo>
                    <a:pt x="645283" y="0"/>
                  </a:moveTo>
                  <a:lnTo>
                    <a:pt x="5861596" y="0"/>
                  </a:lnTo>
                  <a:lnTo>
                    <a:pt x="5856782" y="47573"/>
                  </a:lnTo>
                  <a:cubicBezTo>
                    <a:pt x="5757628" y="530302"/>
                    <a:pt x="5328895" y="893424"/>
                    <a:pt x="4815021" y="893424"/>
                  </a:cubicBezTo>
                  <a:cubicBezTo>
                    <a:pt x="4647081" y="893424"/>
                    <a:pt x="4490363" y="851221"/>
                    <a:pt x="4349152" y="782139"/>
                  </a:cubicBezTo>
                  <a:lnTo>
                    <a:pt x="4045676" y="562206"/>
                  </a:lnTo>
                  <a:cubicBezTo>
                    <a:pt x="3891228" y="453307"/>
                    <a:pt x="3693155" y="334862"/>
                    <a:pt x="3506807" y="414620"/>
                  </a:cubicBezTo>
                  <a:cubicBezTo>
                    <a:pt x="3330799" y="490109"/>
                    <a:pt x="3369506" y="687810"/>
                    <a:pt x="3483230" y="808013"/>
                  </a:cubicBezTo>
                  <a:cubicBezTo>
                    <a:pt x="3545136" y="873328"/>
                    <a:pt x="3597838" y="907869"/>
                    <a:pt x="3647513" y="978459"/>
                  </a:cubicBezTo>
                  <a:cubicBezTo>
                    <a:pt x="3748630" y="1098411"/>
                    <a:pt x="3811040" y="1261194"/>
                    <a:pt x="3811040" y="1440808"/>
                  </a:cubicBezTo>
                  <a:cubicBezTo>
                    <a:pt x="3811040" y="1809206"/>
                    <a:pt x="3549801" y="2107894"/>
                    <a:pt x="3227413" y="2107894"/>
                  </a:cubicBezTo>
                  <a:cubicBezTo>
                    <a:pt x="3037913" y="2107894"/>
                    <a:pt x="2870100" y="2004270"/>
                    <a:pt x="2763436" y="1844375"/>
                  </a:cubicBezTo>
                  <a:lnTo>
                    <a:pt x="2563346" y="1483012"/>
                  </a:lnTo>
                  <a:cubicBezTo>
                    <a:pt x="2414319" y="1165986"/>
                    <a:pt x="2128620" y="1184324"/>
                    <a:pt x="2128620" y="1184324"/>
                  </a:cubicBezTo>
                  <a:lnTo>
                    <a:pt x="2128620" y="1184199"/>
                  </a:lnTo>
                  <a:cubicBezTo>
                    <a:pt x="1751008" y="1252653"/>
                    <a:pt x="1785302" y="1680211"/>
                    <a:pt x="1785302" y="1680211"/>
                  </a:cubicBezTo>
                  <a:cubicBezTo>
                    <a:pt x="1819722" y="2278715"/>
                    <a:pt x="1047100" y="2244551"/>
                    <a:pt x="1047100" y="2244551"/>
                  </a:cubicBezTo>
                  <a:cubicBezTo>
                    <a:pt x="795191" y="2244551"/>
                    <a:pt x="567111" y="2142560"/>
                    <a:pt x="402323" y="1977642"/>
                  </a:cubicBezTo>
                  <a:cubicBezTo>
                    <a:pt x="308519" y="1898134"/>
                    <a:pt x="233879" y="1806443"/>
                    <a:pt x="179917" y="1709979"/>
                  </a:cubicBezTo>
                  <a:cubicBezTo>
                    <a:pt x="122424" y="1617283"/>
                    <a:pt x="76531" y="1509012"/>
                    <a:pt x="47658" y="1390064"/>
                  </a:cubicBezTo>
                  <a:cubicBezTo>
                    <a:pt x="38328" y="1351378"/>
                    <a:pt x="31142" y="1312818"/>
                    <a:pt x="25846" y="1274759"/>
                  </a:cubicBezTo>
                  <a:cubicBezTo>
                    <a:pt x="9330" y="1196382"/>
                    <a:pt x="0" y="1114614"/>
                    <a:pt x="0" y="1030208"/>
                  </a:cubicBezTo>
                  <a:cubicBezTo>
                    <a:pt x="0" y="616844"/>
                    <a:pt x="211563" y="261760"/>
                    <a:pt x="514157" y="105759"/>
                  </a:cubicBezTo>
                  <a:cubicBezTo>
                    <a:pt x="548703" y="84563"/>
                    <a:pt x="576859" y="64294"/>
                    <a:pt x="600172" y="44768"/>
                  </a:cubicBezTo>
                  <a:close/>
                </a:path>
              </a:pathLst>
            </a:custGeom>
            <a:solidFill>
              <a:srgbClr val="B7D89B"/>
            </a:solidFill>
            <a:ln w="12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pic>
        <p:nvPicPr>
          <p:cNvPr id="10" name="Logo" descr="Husbanken. Logo.">
            <a:extLst>
              <a:ext uri="{FF2B5EF4-FFF2-40B4-BE49-F238E27FC236}">
                <a16:creationId xmlns:a16="http://schemas.microsoft.com/office/drawing/2014/main" id="{EA7BC013-B0AA-77D9-142D-95EA1132F0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050" y="2258713"/>
            <a:ext cx="2745182" cy="65645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4FDA07-C462-60F3-60C6-B95BD61B3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718" y="3381671"/>
            <a:ext cx="8394038" cy="1655762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765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Dato">
            <a:extLst>
              <a:ext uri="{FF2B5EF4-FFF2-40B4-BE49-F238E27FC236}">
                <a16:creationId xmlns:a16="http://schemas.microsoft.com/office/drawing/2014/main" id="{C07F1CAE-3934-CED9-DBE7-074183BD6C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6575" y="5307941"/>
            <a:ext cx="1651000" cy="55626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Dato</a:t>
            </a:r>
          </a:p>
          <a:p>
            <a:pPr lvl="1"/>
            <a:endParaRPr lang="nb-NO"/>
          </a:p>
        </p:txBody>
      </p:sp>
      <p:sp>
        <p:nvSpPr>
          <p:cNvPr id="3" name="Undertittel">
            <a:extLst>
              <a:ext uri="{FF2B5EF4-FFF2-40B4-BE49-F238E27FC236}">
                <a16:creationId xmlns:a16="http://schemas.microsoft.com/office/drawing/2014/main" id="{C72B7677-CDAC-C02D-C36D-05A7ADF822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91952" y="5307942"/>
            <a:ext cx="6538804" cy="55626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err="1"/>
              <a:t>Klikk</a:t>
            </a:r>
            <a:r>
              <a:rPr lang="nb-NO"/>
              <a:t> for å </a:t>
            </a:r>
            <a:r>
              <a:rPr lang="nb-NO" err="1"/>
              <a:t>skrive</a:t>
            </a:r>
            <a:r>
              <a:rPr lang="nb-NO"/>
              <a:t> </a:t>
            </a:r>
            <a:r>
              <a:rPr lang="nb-NO" err="1"/>
              <a:t>navn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202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afikk">
            <a:extLst>
              <a:ext uri="{FF2B5EF4-FFF2-40B4-BE49-F238E27FC236}">
                <a16:creationId xmlns:a16="http://schemas.microsoft.com/office/drawing/2014/main" id="{08010EB6-1329-0D80-3E4B-D6D741CAD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931296" y="-8077"/>
            <a:ext cx="9260704" cy="6899367"/>
            <a:chOff x="2931296" y="-8077"/>
            <a:chExt cx="9260704" cy="6899367"/>
          </a:xfrm>
        </p:grpSpPr>
        <p:sp>
          <p:nvSpPr>
            <p:cNvPr id="28" name="Frihåndsform: figur 27">
              <a:extLst>
                <a:ext uri="{FF2B5EF4-FFF2-40B4-BE49-F238E27FC236}">
                  <a16:creationId xmlns:a16="http://schemas.microsoft.com/office/drawing/2014/main" id="{FA740F52-D0F0-9156-53A3-46AEF2347A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438380" y="0"/>
              <a:ext cx="4753620" cy="6891290"/>
            </a:xfrm>
            <a:custGeom>
              <a:avLst/>
              <a:gdLst>
                <a:gd name="connsiteX0" fmla="*/ 3458939 w 4753620"/>
                <a:gd name="connsiteY0" fmla="*/ 0 h 6891290"/>
                <a:gd name="connsiteX1" fmla="*/ 4753620 w 4753620"/>
                <a:gd name="connsiteY1" fmla="*/ 0 h 6891290"/>
                <a:gd name="connsiteX2" fmla="*/ 4753620 w 4753620"/>
                <a:gd name="connsiteY2" fmla="*/ 6885669 h 6891290"/>
                <a:gd name="connsiteX3" fmla="*/ 4742395 w 4753620"/>
                <a:gd name="connsiteY3" fmla="*/ 6891290 h 6891290"/>
                <a:gd name="connsiteX4" fmla="*/ 3051295 w 4753620"/>
                <a:gd name="connsiteY4" fmla="*/ 6891290 h 6891290"/>
                <a:gd name="connsiteX5" fmla="*/ 2958242 w 4753620"/>
                <a:gd name="connsiteY5" fmla="*/ 6835021 h 6891290"/>
                <a:gd name="connsiteX6" fmla="*/ 2230025 w 4753620"/>
                <a:gd name="connsiteY6" fmla="*/ 5471777 h 6891290"/>
                <a:gd name="connsiteX7" fmla="*/ 2391955 w 4753620"/>
                <a:gd name="connsiteY7" fmla="*/ 4765932 h 6891290"/>
                <a:gd name="connsiteX8" fmla="*/ 2567136 w 4753620"/>
                <a:gd name="connsiteY8" fmla="*/ 4487327 h 6891290"/>
                <a:gd name="connsiteX9" fmla="*/ 2565116 w 4753620"/>
                <a:gd name="connsiteY9" fmla="*/ 4486570 h 6891290"/>
                <a:gd name="connsiteX10" fmla="*/ 2579631 w 4753620"/>
                <a:gd name="connsiteY10" fmla="*/ 4462995 h 6891290"/>
                <a:gd name="connsiteX11" fmla="*/ 2582533 w 4753620"/>
                <a:gd name="connsiteY11" fmla="*/ 4458962 h 6891290"/>
                <a:gd name="connsiteX12" fmla="*/ 2582533 w 4753620"/>
                <a:gd name="connsiteY12" fmla="*/ 4457575 h 6891290"/>
                <a:gd name="connsiteX13" fmla="*/ 2621028 w 4753620"/>
                <a:gd name="connsiteY13" fmla="*/ 4303648 h 6891290"/>
                <a:gd name="connsiteX14" fmla="*/ 2278112 w 4753620"/>
                <a:gd name="connsiteY14" fmla="*/ 3962387 h 6891290"/>
                <a:gd name="connsiteX15" fmla="*/ 1647561 w 4753620"/>
                <a:gd name="connsiteY15" fmla="*/ 3966169 h 6891290"/>
                <a:gd name="connsiteX16" fmla="*/ 1646047 w 4753620"/>
                <a:gd name="connsiteY16" fmla="*/ 3965412 h 6891290"/>
                <a:gd name="connsiteX17" fmla="*/ 0 w 4753620"/>
                <a:gd name="connsiteY17" fmla="*/ 2312433 h 6891290"/>
                <a:gd name="connsiteX18" fmla="*/ 1661571 w 4753620"/>
                <a:gd name="connsiteY18" fmla="*/ 658570 h 6891290"/>
                <a:gd name="connsiteX19" fmla="*/ 2821199 w 4753620"/>
                <a:gd name="connsiteY19" fmla="*/ 1129175 h 6891290"/>
                <a:gd name="connsiteX20" fmla="*/ 3103154 w 4753620"/>
                <a:gd name="connsiteY20" fmla="*/ 1386350 h 6891290"/>
                <a:gd name="connsiteX21" fmla="*/ 3904848 w 4753620"/>
                <a:gd name="connsiteY21" fmla="*/ 1559061 h 6891290"/>
                <a:gd name="connsiteX22" fmla="*/ 4062612 w 4753620"/>
                <a:gd name="connsiteY22" fmla="*/ 1142160 h 6891290"/>
                <a:gd name="connsiteX23" fmla="*/ 3937032 w 4753620"/>
                <a:gd name="connsiteY23" fmla="*/ 960877 h 6891290"/>
                <a:gd name="connsiteX24" fmla="*/ 3749229 w 4753620"/>
                <a:gd name="connsiteY24" fmla="*/ 775560 h 6891290"/>
                <a:gd name="connsiteX25" fmla="*/ 3749860 w 4753620"/>
                <a:gd name="connsiteY25" fmla="*/ 774803 h 6891290"/>
                <a:gd name="connsiteX26" fmla="*/ 3492895 w 4753620"/>
                <a:gd name="connsiteY26" fmla="*/ 339371 h 6891290"/>
                <a:gd name="connsiteX27" fmla="*/ 3464371 w 4753620"/>
                <a:gd name="connsiteY27" fmla="*/ 201833 h 6891290"/>
                <a:gd name="connsiteX28" fmla="*/ 3453896 w 4753620"/>
                <a:gd name="connsiteY28" fmla="*/ 64547 h 689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53620" h="6891290">
                  <a:moveTo>
                    <a:pt x="3458939" y="0"/>
                  </a:moveTo>
                  <a:lnTo>
                    <a:pt x="4753620" y="0"/>
                  </a:lnTo>
                  <a:lnTo>
                    <a:pt x="4753620" y="6885669"/>
                  </a:lnTo>
                  <a:lnTo>
                    <a:pt x="4742395" y="6891290"/>
                  </a:lnTo>
                  <a:lnTo>
                    <a:pt x="3051295" y="6891290"/>
                  </a:lnTo>
                  <a:lnTo>
                    <a:pt x="2958242" y="6835021"/>
                  </a:lnTo>
                  <a:cubicBezTo>
                    <a:pt x="2518881" y="6539568"/>
                    <a:pt x="2230025" y="6039233"/>
                    <a:pt x="2230025" y="5471777"/>
                  </a:cubicBezTo>
                  <a:cubicBezTo>
                    <a:pt x="2230025" y="5218636"/>
                    <a:pt x="2288714" y="4979741"/>
                    <a:pt x="2391955" y="4765932"/>
                  </a:cubicBezTo>
                  <a:lnTo>
                    <a:pt x="2567136" y="4487327"/>
                  </a:lnTo>
                  <a:lnTo>
                    <a:pt x="2565116" y="4486570"/>
                  </a:lnTo>
                  <a:cubicBezTo>
                    <a:pt x="2569912" y="4478754"/>
                    <a:pt x="2575214" y="4471190"/>
                    <a:pt x="2579631" y="4462995"/>
                  </a:cubicBezTo>
                  <a:cubicBezTo>
                    <a:pt x="2580641" y="4461735"/>
                    <a:pt x="2581524" y="4460222"/>
                    <a:pt x="2582533" y="4458962"/>
                  </a:cubicBezTo>
                  <a:lnTo>
                    <a:pt x="2582533" y="4457575"/>
                  </a:lnTo>
                  <a:cubicBezTo>
                    <a:pt x="2606387" y="4411182"/>
                    <a:pt x="2621028" y="4359369"/>
                    <a:pt x="2621028" y="4303648"/>
                  </a:cubicBezTo>
                  <a:cubicBezTo>
                    <a:pt x="2621028" y="4115179"/>
                    <a:pt x="2467429" y="3962387"/>
                    <a:pt x="2278112" y="3962387"/>
                  </a:cubicBezTo>
                  <a:lnTo>
                    <a:pt x="1647561" y="3966169"/>
                  </a:lnTo>
                  <a:cubicBezTo>
                    <a:pt x="1647056" y="3965917"/>
                    <a:pt x="1646551" y="3965665"/>
                    <a:pt x="1646047" y="3965412"/>
                  </a:cubicBezTo>
                  <a:cubicBezTo>
                    <a:pt x="735685" y="3957092"/>
                    <a:pt x="0" y="3225908"/>
                    <a:pt x="0" y="2312433"/>
                  </a:cubicBezTo>
                  <a:cubicBezTo>
                    <a:pt x="0" y="1398957"/>
                    <a:pt x="743889" y="658570"/>
                    <a:pt x="1661571" y="658570"/>
                  </a:cubicBezTo>
                  <a:cubicBezTo>
                    <a:pt x="2113028" y="658570"/>
                    <a:pt x="2521826" y="838341"/>
                    <a:pt x="2821199" y="1129175"/>
                  </a:cubicBezTo>
                  <a:cubicBezTo>
                    <a:pt x="2958264" y="1247173"/>
                    <a:pt x="3001176" y="1303399"/>
                    <a:pt x="3103154" y="1386350"/>
                  </a:cubicBezTo>
                  <a:cubicBezTo>
                    <a:pt x="3246531" y="1505357"/>
                    <a:pt x="3619989" y="1705928"/>
                    <a:pt x="3904848" y="1559061"/>
                  </a:cubicBezTo>
                  <a:cubicBezTo>
                    <a:pt x="4050874" y="1483674"/>
                    <a:pt x="4099339" y="1299869"/>
                    <a:pt x="4062612" y="1142160"/>
                  </a:cubicBezTo>
                  <a:cubicBezTo>
                    <a:pt x="4051001" y="1104466"/>
                    <a:pt x="4020205" y="1036013"/>
                    <a:pt x="3937032" y="960877"/>
                  </a:cubicBezTo>
                  <a:lnTo>
                    <a:pt x="3749229" y="775560"/>
                  </a:lnTo>
                  <a:lnTo>
                    <a:pt x="3749860" y="774803"/>
                  </a:lnTo>
                  <a:cubicBezTo>
                    <a:pt x="3630465" y="655041"/>
                    <a:pt x="3540224" y="506535"/>
                    <a:pt x="3492895" y="339371"/>
                  </a:cubicBezTo>
                  <a:cubicBezTo>
                    <a:pt x="3475983" y="291340"/>
                    <a:pt x="3468158" y="247469"/>
                    <a:pt x="3464371" y="201833"/>
                  </a:cubicBezTo>
                  <a:cubicBezTo>
                    <a:pt x="3458186" y="156827"/>
                    <a:pt x="3453896" y="111191"/>
                    <a:pt x="3453896" y="64547"/>
                  </a:cubicBezTo>
                  <a:close/>
                </a:path>
              </a:pathLst>
            </a:custGeom>
            <a:solidFill>
              <a:srgbClr val="B7D89B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håndsform: figur 22">
              <a:extLst>
                <a:ext uri="{FF2B5EF4-FFF2-40B4-BE49-F238E27FC236}">
                  <a16:creationId xmlns:a16="http://schemas.microsoft.com/office/drawing/2014/main" id="{5DD2DE89-07F5-1BDB-95EB-C0CF104836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931296" y="3951796"/>
              <a:ext cx="4915250" cy="2939494"/>
            </a:xfrm>
            <a:custGeom>
              <a:avLst/>
              <a:gdLst>
                <a:gd name="connsiteX0" fmla="*/ 3966902 w 4915250"/>
                <a:gd name="connsiteY0" fmla="*/ 0 h 2939494"/>
                <a:gd name="connsiteX1" fmla="*/ 4770867 w 4915250"/>
                <a:gd name="connsiteY1" fmla="*/ 803042 h 2939494"/>
                <a:gd name="connsiteX2" fmla="*/ 4417980 w 4915250"/>
                <a:gd name="connsiteY2" fmla="*/ 1467663 h 2939494"/>
                <a:gd name="connsiteX3" fmla="*/ 4141199 w 4915250"/>
                <a:gd name="connsiteY3" fmla="*/ 1659787 h 2939494"/>
                <a:gd name="connsiteX4" fmla="*/ 4162151 w 4915250"/>
                <a:gd name="connsiteY4" fmla="*/ 2131905 h 2939494"/>
                <a:gd name="connsiteX5" fmla="*/ 4476038 w 4915250"/>
                <a:gd name="connsiteY5" fmla="*/ 2434716 h 2939494"/>
                <a:gd name="connsiteX6" fmla="*/ 4550502 w 4915250"/>
                <a:gd name="connsiteY6" fmla="*/ 2498884 h 2939494"/>
                <a:gd name="connsiteX7" fmla="*/ 4872799 w 4915250"/>
                <a:gd name="connsiteY7" fmla="*/ 2849490 h 2939494"/>
                <a:gd name="connsiteX8" fmla="*/ 4915250 w 4915250"/>
                <a:gd name="connsiteY8" fmla="*/ 2939494 h 2939494"/>
                <a:gd name="connsiteX9" fmla="*/ 161411 w 4915250"/>
                <a:gd name="connsiteY9" fmla="*/ 2939494 h 2939494"/>
                <a:gd name="connsiteX10" fmla="*/ 196469 w 4915250"/>
                <a:gd name="connsiteY10" fmla="*/ 2856991 h 2939494"/>
                <a:gd name="connsiteX11" fmla="*/ 376320 w 4915250"/>
                <a:gd name="connsiteY11" fmla="*/ 2669326 h 2939494"/>
                <a:gd name="connsiteX12" fmla="*/ 715449 w 4915250"/>
                <a:gd name="connsiteY12" fmla="*/ 2482495 h 2939494"/>
                <a:gd name="connsiteX13" fmla="*/ 995764 w 4915250"/>
                <a:gd name="connsiteY13" fmla="*/ 2076562 h 2939494"/>
                <a:gd name="connsiteX14" fmla="*/ 995385 w 4915250"/>
                <a:gd name="connsiteY14" fmla="*/ 2076562 h 2939494"/>
                <a:gd name="connsiteX15" fmla="*/ 529919 w 4915250"/>
                <a:gd name="connsiteY15" fmla="*/ 1755976 h 2939494"/>
                <a:gd name="connsiteX16" fmla="*/ 337 w 4915250"/>
                <a:gd name="connsiteY16" fmla="*/ 1066646 h 2939494"/>
                <a:gd name="connsiteX17" fmla="*/ 250866 w 4915250"/>
                <a:gd name="connsiteY17" fmla="*/ 464554 h 2939494"/>
                <a:gd name="connsiteX18" fmla="*/ 502026 w 4915250"/>
                <a:gd name="connsiteY18" fmla="*/ 256923 h 2939494"/>
                <a:gd name="connsiteX19" fmla="*/ 802283 w 4915250"/>
                <a:gd name="connsiteY19" fmla="*/ 133378 h 2939494"/>
                <a:gd name="connsiteX20" fmla="*/ 910446 w 4915250"/>
                <a:gd name="connsiteY20" fmla="*/ 112955 h 2939494"/>
                <a:gd name="connsiteX21" fmla="*/ 1139897 w 4915250"/>
                <a:gd name="connsiteY21" fmla="*/ 88751 h 2939494"/>
                <a:gd name="connsiteX22" fmla="*/ 2007347 w 4915250"/>
                <a:gd name="connsiteY22" fmla="*/ 568811 h 2939494"/>
                <a:gd name="connsiteX23" fmla="*/ 2215217 w 4915250"/>
                <a:gd name="connsiteY23" fmla="*/ 762070 h 2939494"/>
                <a:gd name="connsiteX24" fmla="*/ 3354651 w 4915250"/>
                <a:gd name="connsiteY24" fmla="*/ 287935 h 2939494"/>
                <a:gd name="connsiteX25" fmla="*/ 3966902 w 4915250"/>
                <a:gd name="connsiteY25" fmla="*/ 0 h 293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15250" h="2939494">
                  <a:moveTo>
                    <a:pt x="3966902" y="0"/>
                  </a:moveTo>
                  <a:cubicBezTo>
                    <a:pt x="4410913" y="0"/>
                    <a:pt x="4770867" y="359541"/>
                    <a:pt x="4770867" y="803042"/>
                  </a:cubicBezTo>
                  <a:cubicBezTo>
                    <a:pt x="4770867" y="1079505"/>
                    <a:pt x="4718995" y="1275033"/>
                    <a:pt x="4417980" y="1467663"/>
                  </a:cubicBezTo>
                  <a:cubicBezTo>
                    <a:pt x="4352350" y="1509643"/>
                    <a:pt x="4205189" y="1598015"/>
                    <a:pt x="4141199" y="1659787"/>
                  </a:cubicBezTo>
                  <a:cubicBezTo>
                    <a:pt x="4015745" y="1780937"/>
                    <a:pt x="4044900" y="2012394"/>
                    <a:pt x="4162151" y="2131905"/>
                  </a:cubicBezTo>
                  <a:cubicBezTo>
                    <a:pt x="4266527" y="2238305"/>
                    <a:pt x="4370525" y="2340167"/>
                    <a:pt x="4476038" y="2434716"/>
                  </a:cubicBezTo>
                  <a:cubicBezTo>
                    <a:pt x="4499891" y="2456147"/>
                    <a:pt x="4525134" y="2477452"/>
                    <a:pt x="4550502" y="2498884"/>
                  </a:cubicBezTo>
                  <a:cubicBezTo>
                    <a:pt x="4684223" y="2587824"/>
                    <a:pt x="4795226" y="2708217"/>
                    <a:pt x="4872799" y="2849490"/>
                  </a:cubicBezTo>
                  <a:lnTo>
                    <a:pt x="4915250" y="2939494"/>
                  </a:lnTo>
                  <a:lnTo>
                    <a:pt x="161411" y="2939494"/>
                  </a:lnTo>
                  <a:lnTo>
                    <a:pt x="196469" y="2856991"/>
                  </a:lnTo>
                  <a:cubicBezTo>
                    <a:pt x="239539" y="2783226"/>
                    <a:pt x="301351" y="2719122"/>
                    <a:pt x="376320" y="2669326"/>
                  </a:cubicBezTo>
                  <a:lnTo>
                    <a:pt x="715449" y="2482495"/>
                  </a:lnTo>
                  <a:cubicBezTo>
                    <a:pt x="1012929" y="2343318"/>
                    <a:pt x="995764" y="2076562"/>
                    <a:pt x="995764" y="2076562"/>
                  </a:cubicBezTo>
                  <a:lnTo>
                    <a:pt x="995385" y="2076562"/>
                  </a:lnTo>
                  <a:cubicBezTo>
                    <a:pt x="931144" y="1723955"/>
                    <a:pt x="529919" y="1755976"/>
                    <a:pt x="529919" y="1755976"/>
                  </a:cubicBezTo>
                  <a:cubicBezTo>
                    <a:pt x="-31721" y="1787996"/>
                    <a:pt x="337" y="1066646"/>
                    <a:pt x="337" y="1066646"/>
                  </a:cubicBezTo>
                  <a:cubicBezTo>
                    <a:pt x="337" y="831407"/>
                    <a:pt x="96131" y="618481"/>
                    <a:pt x="250866" y="464554"/>
                  </a:cubicBezTo>
                  <a:cubicBezTo>
                    <a:pt x="325457" y="377064"/>
                    <a:pt x="411532" y="307223"/>
                    <a:pt x="502026" y="256923"/>
                  </a:cubicBezTo>
                  <a:cubicBezTo>
                    <a:pt x="589112" y="203219"/>
                    <a:pt x="690586" y="160356"/>
                    <a:pt x="802283" y="133378"/>
                  </a:cubicBezTo>
                  <a:cubicBezTo>
                    <a:pt x="838505" y="124553"/>
                    <a:pt x="874728" y="117872"/>
                    <a:pt x="910446" y="112955"/>
                  </a:cubicBezTo>
                  <a:cubicBezTo>
                    <a:pt x="984027" y="97449"/>
                    <a:pt x="1060637" y="88751"/>
                    <a:pt x="1139897" y="88751"/>
                  </a:cubicBezTo>
                  <a:cubicBezTo>
                    <a:pt x="1527744" y="88751"/>
                    <a:pt x="1860942" y="286296"/>
                    <a:pt x="2007347" y="568811"/>
                  </a:cubicBezTo>
                  <a:cubicBezTo>
                    <a:pt x="2086860" y="697902"/>
                    <a:pt x="2152490" y="731436"/>
                    <a:pt x="2215217" y="762070"/>
                  </a:cubicBezTo>
                  <a:cubicBezTo>
                    <a:pt x="2641306" y="969575"/>
                    <a:pt x="3017667" y="569693"/>
                    <a:pt x="3354651" y="287935"/>
                  </a:cubicBezTo>
                  <a:cubicBezTo>
                    <a:pt x="3530085" y="141320"/>
                    <a:pt x="3720159" y="0"/>
                    <a:pt x="3966902" y="0"/>
                  </a:cubicBezTo>
                  <a:close/>
                </a:path>
              </a:pathLst>
            </a:custGeom>
            <a:solidFill>
              <a:srgbClr val="B7D89B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håndsform: figur 16">
              <a:extLst>
                <a:ext uri="{FF2B5EF4-FFF2-40B4-BE49-F238E27FC236}">
                  <a16:creationId xmlns:a16="http://schemas.microsoft.com/office/drawing/2014/main" id="{3BFDF461-0D89-CACE-1DF2-359A268A0B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06485" y="-8077"/>
              <a:ext cx="4019654" cy="1239999"/>
            </a:xfrm>
            <a:custGeom>
              <a:avLst/>
              <a:gdLst>
                <a:gd name="connsiteX0" fmla="*/ 0 w 4019654"/>
                <a:gd name="connsiteY0" fmla="*/ 0 h 1239999"/>
                <a:gd name="connsiteX1" fmla="*/ 3916905 w 4019654"/>
                <a:gd name="connsiteY1" fmla="*/ 0 h 1239999"/>
                <a:gd name="connsiteX2" fmla="*/ 3919074 w 4019654"/>
                <a:gd name="connsiteY2" fmla="*/ 3111 h 1239999"/>
                <a:gd name="connsiteX3" fmla="*/ 4019654 w 4019654"/>
                <a:gd name="connsiteY3" fmla="*/ 389051 h 1239999"/>
                <a:gd name="connsiteX4" fmla="*/ 3403618 w 4019654"/>
                <a:gd name="connsiteY4" fmla="*/ 1094895 h 1239999"/>
                <a:gd name="connsiteX5" fmla="*/ 2913918 w 4019654"/>
                <a:gd name="connsiteY5" fmla="*/ 816037 h 1239999"/>
                <a:gd name="connsiteX6" fmla="*/ 2702767 w 4019654"/>
                <a:gd name="connsiteY6" fmla="*/ 433678 h 1239999"/>
                <a:gd name="connsiteX7" fmla="*/ 2243989 w 4019654"/>
                <a:gd name="connsiteY7" fmla="*/ 117630 h 1239999"/>
                <a:gd name="connsiteX8" fmla="*/ 2244241 w 4019654"/>
                <a:gd name="connsiteY8" fmla="*/ 117630 h 1239999"/>
                <a:gd name="connsiteX9" fmla="*/ 1881889 w 4019654"/>
                <a:gd name="connsiteY9" fmla="*/ 642444 h 1239999"/>
                <a:gd name="connsiteX10" fmla="*/ 1102787 w 4019654"/>
                <a:gd name="connsiteY10" fmla="*/ 1239619 h 1239999"/>
                <a:gd name="connsiteX11" fmla="*/ 422257 w 4019654"/>
                <a:gd name="connsiteY11" fmla="*/ 957105 h 1239999"/>
                <a:gd name="connsiteX12" fmla="*/ 187630 w 4019654"/>
                <a:gd name="connsiteY12" fmla="*/ 673960 h 1239999"/>
                <a:gd name="connsiteX13" fmla="*/ 47915 w 4019654"/>
                <a:gd name="connsiteY13" fmla="*/ 335473 h 1239999"/>
                <a:gd name="connsiteX14" fmla="*/ 24944 w 4019654"/>
                <a:gd name="connsiteY14" fmla="*/ 213441 h 1239999"/>
                <a:gd name="connsiteX15" fmla="*/ 4671 w 4019654"/>
                <a:gd name="connsiteY15" fmla="*/ 86508 h 12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19654" h="1239999">
                  <a:moveTo>
                    <a:pt x="0" y="0"/>
                  </a:moveTo>
                  <a:lnTo>
                    <a:pt x="3916905" y="0"/>
                  </a:lnTo>
                  <a:lnTo>
                    <a:pt x="3919074" y="3111"/>
                  </a:lnTo>
                  <a:cubicBezTo>
                    <a:pt x="3982596" y="113959"/>
                    <a:pt x="4019654" y="246470"/>
                    <a:pt x="4019654" y="389051"/>
                  </a:cubicBezTo>
                  <a:cubicBezTo>
                    <a:pt x="4019654" y="778847"/>
                    <a:pt x="3743882" y="1094895"/>
                    <a:pt x="3403618" y="1094895"/>
                  </a:cubicBezTo>
                  <a:cubicBezTo>
                    <a:pt x="3203699" y="1094895"/>
                    <a:pt x="3026498" y="985218"/>
                    <a:pt x="2913918" y="816037"/>
                  </a:cubicBezTo>
                  <a:lnTo>
                    <a:pt x="2702767" y="433678"/>
                  </a:lnTo>
                  <a:cubicBezTo>
                    <a:pt x="2545507" y="98216"/>
                    <a:pt x="2243989" y="117630"/>
                    <a:pt x="2243989" y="117630"/>
                  </a:cubicBezTo>
                  <a:lnTo>
                    <a:pt x="2244241" y="117630"/>
                  </a:lnTo>
                  <a:cubicBezTo>
                    <a:pt x="1845667" y="189992"/>
                    <a:pt x="1881889" y="642444"/>
                    <a:pt x="1881889" y="642444"/>
                  </a:cubicBezTo>
                  <a:cubicBezTo>
                    <a:pt x="1918112" y="1275800"/>
                    <a:pt x="1102787" y="1239619"/>
                    <a:pt x="1102787" y="1239619"/>
                  </a:cubicBezTo>
                  <a:cubicBezTo>
                    <a:pt x="836861" y="1239619"/>
                    <a:pt x="596176" y="1131581"/>
                    <a:pt x="422257" y="957105"/>
                  </a:cubicBezTo>
                  <a:cubicBezTo>
                    <a:pt x="323307" y="873019"/>
                    <a:pt x="244551" y="775948"/>
                    <a:pt x="187630" y="673960"/>
                  </a:cubicBezTo>
                  <a:cubicBezTo>
                    <a:pt x="126797" y="575881"/>
                    <a:pt x="78331" y="461413"/>
                    <a:pt x="47915" y="335473"/>
                  </a:cubicBezTo>
                  <a:cubicBezTo>
                    <a:pt x="38070" y="294501"/>
                    <a:pt x="30497" y="253782"/>
                    <a:pt x="24944" y="213441"/>
                  </a:cubicBezTo>
                  <a:cubicBezTo>
                    <a:pt x="16172" y="172028"/>
                    <a:pt x="9325" y="129670"/>
                    <a:pt x="4671" y="86508"/>
                  </a:cubicBezTo>
                  <a:close/>
                </a:path>
              </a:pathLst>
            </a:custGeom>
            <a:solidFill>
              <a:srgbClr val="B7D89B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99BFB41-2B02-89F0-21EC-0195163D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85" y="1709738"/>
            <a:ext cx="6807816" cy="224313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715D2A-CBBD-D5E9-3453-2B5E21C9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C53508-45F5-FD67-843B-07A3977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906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fikk">
            <a:extLst>
              <a:ext uri="{FF2B5EF4-FFF2-40B4-BE49-F238E27FC236}">
                <a16:creationId xmlns:a16="http://schemas.microsoft.com/office/drawing/2014/main" id="{9BE1106E-406D-D86F-9E83-D144BCF14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536718" y="0"/>
            <a:ext cx="9655282" cy="6858000"/>
            <a:chOff x="2536718" y="0"/>
            <a:chExt cx="9655282" cy="6858000"/>
          </a:xfrm>
        </p:grpSpPr>
        <p:sp>
          <p:nvSpPr>
            <p:cNvPr id="12" name="Frihåndsform: figur 11">
              <a:extLst>
                <a:ext uri="{FF2B5EF4-FFF2-40B4-BE49-F238E27FC236}">
                  <a16:creationId xmlns:a16="http://schemas.microsoft.com/office/drawing/2014/main" id="{EB87FB77-B461-BA7A-E2C7-126103CA66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36718" y="3018656"/>
              <a:ext cx="6167435" cy="3826966"/>
            </a:xfrm>
            <a:custGeom>
              <a:avLst/>
              <a:gdLst>
                <a:gd name="connsiteX0" fmla="*/ 309975 w 6167435"/>
                <a:gd name="connsiteY0" fmla="*/ 3826714 h 3826966"/>
                <a:gd name="connsiteX1" fmla="*/ 6042234 w 6167435"/>
                <a:gd name="connsiteY1" fmla="*/ 3826714 h 3826966"/>
                <a:gd name="connsiteX2" fmla="*/ 6167436 w 6167435"/>
                <a:gd name="connsiteY2" fmla="*/ 3405383 h 3826966"/>
                <a:gd name="connsiteX3" fmla="*/ 6167057 w 6167435"/>
                <a:gd name="connsiteY3" fmla="*/ 3398310 h 3826966"/>
                <a:gd name="connsiteX4" fmla="*/ 6167436 w 6167435"/>
                <a:gd name="connsiteY4" fmla="*/ 3389469 h 3826966"/>
                <a:gd name="connsiteX5" fmla="*/ 5627883 w 6167435"/>
                <a:gd name="connsiteY5" fmla="*/ 2667926 h 3826966"/>
                <a:gd name="connsiteX6" fmla="*/ 5394266 w 6167435"/>
                <a:gd name="connsiteY6" fmla="*/ 2631805 h 3826966"/>
                <a:gd name="connsiteX7" fmla="*/ 5289258 w 6167435"/>
                <a:gd name="connsiteY7" fmla="*/ 2639762 h 3826966"/>
                <a:gd name="connsiteX8" fmla="*/ 5184124 w 6167435"/>
                <a:gd name="connsiteY8" fmla="*/ 2661485 h 3826966"/>
                <a:gd name="connsiteX9" fmla="*/ 4851053 w 6167435"/>
                <a:gd name="connsiteY9" fmla="*/ 2857247 h 3826966"/>
                <a:gd name="connsiteX10" fmla="*/ 4850548 w 6167435"/>
                <a:gd name="connsiteY10" fmla="*/ 2856743 h 3826966"/>
                <a:gd name="connsiteX11" fmla="*/ 4708813 w 6167435"/>
                <a:gd name="connsiteY11" fmla="*/ 2999838 h 3826966"/>
                <a:gd name="connsiteX12" fmla="*/ 4570107 w 6167435"/>
                <a:gd name="connsiteY12" fmla="*/ 3095572 h 3826966"/>
                <a:gd name="connsiteX13" fmla="*/ 4251171 w 6167435"/>
                <a:gd name="connsiteY13" fmla="*/ 2975337 h 3826966"/>
                <a:gd name="connsiteX14" fmla="*/ 4383189 w 6167435"/>
                <a:gd name="connsiteY14" fmla="*/ 2364431 h 3826966"/>
                <a:gd name="connsiteX15" fmla="*/ 4579951 w 6167435"/>
                <a:gd name="connsiteY15" fmla="*/ 2149598 h 3826966"/>
                <a:gd name="connsiteX16" fmla="*/ 4939906 w 6167435"/>
                <a:gd name="connsiteY16" fmla="*/ 1266015 h 3826966"/>
                <a:gd name="connsiteX17" fmla="*/ 3674765 w 6167435"/>
                <a:gd name="connsiteY17" fmla="*/ 0 h 3826966"/>
                <a:gd name="connsiteX18" fmla="*/ 2410129 w 6167435"/>
                <a:gd name="connsiteY18" fmla="*/ 1254269 h 3826966"/>
                <a:gd name="connsiteX19" fmla="*/ 2409498 w 6167435"/>
                <a:gd name="connsiteY19" fmla="*/ 1255406 h 3826966"/>
                <a:gd name="connsiteX20" fmla="*/ 2412401 w 6167435"/>
                <a:gd name="connsiteY20" fmla="*/ 1735845 h 3826966"/>
                <a:gd name="connsiteX21" fmla="*/ 2151270 w 6167435"/>
                <a:gd name="connsiteY21" fmla="*/ 1997156 h 3826966"/>
                <a:gd name="connsiteX22" fmla="*/ 2033514 w 6167435"/>
                <a:gd name="connsiteY22" fmla="*/ 1967855 h 3826966"/>
                <a:gd name="connsiteX23" fmla="*/ 2032505 w 6167435"/>
                <a:gd name="connsiteY23" fmla="*/ 1967855 h 3826966"/>
                <a:gd name="connsiteX24" fmla="*/ 2029350 w 6167435"/>
                <a:gd name="connsiteY24" fmla="*/ 1965581 h 3826966"/>
                <a:gd name="connsiteX25" fmla="*/ 2011427 w 6167435"/>
                <a:gd name="connsiteY25" fmla="*/ 1954593 h 3826966"/>
                <a:gd name="connsiteX26" fmla="*/ 2010796 w 6167435"/>
                <a:gd name="connsiteY26" fmla="*/ 1956109 h 3826966"/>
                <a:gd name="connsiteX27" fmla="*/ 1797626 w 6167435"/>
                <a:gd name="connsiteY27" fmla="*/ 1822738 h 3826966"/>
                <a:gd name="connsiteX28" fmla="*/ 1257695 w 6167435"/>
                <a:gd name="connsiteY28" fmla="*/ 1699344 h 3826966"/>
                <a:gd name="connsiteX29" fmla="*/ 0 w 6167435"/>
                <a:gd name="connsiteY29" fmla="*/ 2957907 h 3826966"/>
                <a:gd name="connsiteX30" fmla="*/ 99076 w 6167435"/>
                <a:gd name="connsiteY30" fmla="*/ 3448198 h 3826966"/>
                <a:gd name="connsiteX31" fmla="*/ 309975 w 6167435"/>
                <a:gd name="connsiteY31" fmla="*/ 3826967 h 3826966"/>
                <a:gd name="connsiteX32" fmla="*/ 309975 w 6167435"/>
                <a:gd name="connsiteY32" fmla="*/ 3826967 h 382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67435" h="3826966">
                  <a:moveTo>
                    <a:pt x="309975" y="3826714"/>
                  </a:moveTo>
                  <a:lnTo>
                    <a:pt x="6042234" y="3826714"/>
                  </a:lnTo>
                  <a:cubicBezTo>
                    <a:pt x="6121116" y="3705468"/>
                    <a:pt x="6167436" y="3560982"/>
                    <a:pt x="6167436" y="3405383"/>
                  </a:cubicBezTo>
                  <a:cubicBezTo>
                    <a:pt x="6167436" y="3402983"/>
                    <a:pt x="6167057" y="3400709"/>
                    <a:pt x="6167057" y="3398310"/>
                  </a:cubicBezTo>
                  <a:cubicBezTo>
                    <a:pt x="6167057" y="3395405"/>
                    <a:pt x="6167436" y="3392500"/>
                    <a:pt x="6167436" y="3389469"/>
                  </a:cubicBezTo>
                  <a:cubicBezTo>
                    <a:pt x="6167436" y="3047832"/>
                    <a:pt x="5939624" y="2759745"/>
                    <a:pt x="5627883" y="2667926"/>
                  </a:cubicBezTo>
                  <a:cubicBezTo>
                    <a:pt x="5554176" y="2644561"/>
                    <a:pt x="5475798" y="2631805"/>
                    <a:pt x="5394266" y="2631805"/>
                  </a:cubicBezTo>
                  <a:cubicBezTo>
                    <a:pt x="5358548" y="2631805"/>
                    <a:pt x="5323714" y="2635089"/>
                    <a:pt x="5289258" y="2639762"/>
                  </a:cubicBezTo>
                  <a:cubicBezTo>
                    <a:pt x="5254298" y="2642667"/>
                    <a:pt x="5220726" y="2648603"/>
                    <a:pt x="5184124" y="2661485"/>
                  </a:cubicBezTo>
                  <a:cubicBezTo>
                    <a:pt x="5056272" y="2697607"/>
                    <a:pt x="4942556" y="2766313"/>
                    <a:pt x="4851053" y="2857247"/>
                  </a:cubicBezTo>
                  <a:lnTo>
                    <a:pt x="4850548" y="2856743"/>
                  </a:lnTo>
                  <a:lnTo>
                    <a:pt x="4708813" y="2999838"/>
                  </a:lnTo>
                  <a:cubicBezTo>
                    <a:pt x="4651387" y="3063240"/>
                    <a:pt x="4599009" y="3086732"/>
                    <a:pt x="4570107" y="3095572"/>
                  </a:cubicBezTo>
                  <a:cubicBezTo>
                    <a:pt x="4449449" y="3123611"/>
                    <a:pt x="4308850" y="3086605"/>
                    <a:pt x="4251171" y="2975337"/>
                  </a:cubicBezTo>
                  <a:cubicBezTo>
                    <a:pt x="4138717" y="2758230"/>
                    <a:pt x="4292190" y="2473679"/>
                    <a:pt x="4383189" y="2364431"/>
                  </a:cubicBezTo>
                  <a:cubicBezTo>
                    <a:pt x="4446672" y="2286758"/>
                    <a:pt x="4489710" y="2254047"/>
                    <a:pt x="4579951" y="2149598"/>
                  </a:cubicBezTo>
                  <a:cubicBezTo>
                    <a:pt x="4802462" y="1921377"/>
                    <a:pt x="4939906" y="1609925"/>
                    <a:pt x="4939906" y="1266015"/>
                  </a:cubicBezTo>
                  <a:cubicBezTo>
                    <a:pt x="4939906" y="566827"/>
                    <a:pt x="4373470" y="0"/>
                    <a:pt x="3674765" y="0"/>
                  </a:cubicBezTo>
                  <a:cubicBezTo>
                    <a:pt x="2976060" y="0"/>
                    <a:pt x="2416565" y="560512"/>
                    <a:pt x="2410129" y="1254269"/>
                  </a:cubicBezTo>
                  <a:cubicBezTo>
                    <a:pt x="2409876" y="1254648"/>
                    <a:pt x="2409750" y="1255027"/>
                    <a:pt x="2409498" y="1255406"/>
                  </a:cubicBezTo>
                  <a:lnTo>
                    <a:pt x="2412401" y="1735845"/>
                  </a:lnTo>
                  <a:cubicBezTo>
                    <a:pt x="2412401" y="1880077"/>
                    <a:pt x="2295529" y="1997156"/>
                    <a:pt x="2151270" y="1997156"/>
                  </a:cubicBezTo>
                  <a:cubicBezTo>
                    <a:pt x="2108610" y="1997156"/>
                    <a:pt x="2068980" y="1985915"/>
                    <a:pt x="2033514" y="1967855"/>
                  </a:cubicBezTo>
                  <a:lnTo>
                    <a:pt x="2032505" y="1967855"/>
                  </a:lnTo>
                  <a:cubicBezTo>
                    <a:pt x="2031495" y="1967097"/>
                    <a:pt x="2030359" y="1966339"/>
                    <a:pt x="2029350" y="1965581"/>
                  </a:cubicBezTo>
                  <a:cubicBezTo>
                    <a:pt x="2023165" y="1962298"/>
                    <a:pt x="2017359" y="1958256"/>
                    <a:pt x="2011427" y="1954593"/>
                  </a:cubicBezTo>
                  <a:lnTo>
                    <a:pt x="2010796" y="1956109"/>
                  </a:lnTo>
                  <a:lnTo>
                    <a:pt x="1797626" y="1822738"/>
                  </a:lnTo>
                  <a:cubicBezTo>
                    <a:pt x="1634056" y="1744054"/>
                    <a:pt x="1451302" y="1699344"/>
                    <a:pt x="1257695" y="1699344"/>
                  </a:cubicBezTo>
                  <a:cubicBezTo>
                    <a:pt x="563028" y="1699344"/>
                    <a:pt x="0" y="2262888"/>
                    <a:pt x="0" y="2957907"/>
                  </a:cubicBezTo>
                  <a:cubicBezTo>
                    <a:pt x="0" y="3131820"/>
                    <a:pt x="35213" y="3297524"/>
                    <a:pt x="99076" y="3448198"/>
                  </a:cubicBezTo>
                  <a:cubicBezTo>
                    <a:pt x="147793" y="3587000"/>
                    <a:pt x="219355" y="3714814"/>
                    <a:pt x="309975" y="3826967"/>
                  </a:cubicBezTo>
                  <a:lnTo>
                    <a:pt x="309975" y="3826967"/>
                  </a:lnTo>
                  <a:close/>
                </a:path>
              </a:pathLst>
            </a:custGeom>
            <a:solidFill>
              <a:srgbClr val="F0F7EA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håndsform: figur 20">
              <a:extLst>
                <a:ext uri="{FF2B5EF4-FFF2-40B4-BE49-F238E27FC236}">
                  <a16:creationId xmlns:a16="http://schemas.microsoft.com/office/drawing/2014/main" id="{82F59AD6-A782-B8D7-573A-77EEB6689B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1886" y="1193243"/>
              <a:ext cx="3190114" cy="5664757"/>
            </a:xfrm>
            <a:custGeom>
              <a:avLst/>
              <a:gdLst>
                <a:gd name="connsiteX0" fmla="*/ 3190114 w 3190114"/>
                <a:gd name="connsiteY0" fmla="*/ 0 h 5664757"/>
                <a:gd name="connsiteX1" fmla="*/ 3190114 w 3190114"/>
                <a:gd name="connsiteY1" fmla="*/ 5664757 h 5664757"/>
                <a:gd name="connsiteX2" fmla="*/ 268807 w 3190114"/>
                <a:gd name="connsiteY2" fmla="*/ 5664757 h 5664757"/>
                <a:gd name="connsiteX3" fmla="*/ 270813 w 3190114"/>
                <a:gd name="connsiteY3" fmla="*/ 5593433 h 5664757"/>
                <a:gd name="connsiteX4" fmla="*/ 689365 w 3190114"/>
                <a:gd name="connsiteY4" fmla="*/ 4917198 h 5664757"/>
                <a:gd name="connsiteX5" fmla="*/ 1020292 w 3190114"/>
                <a:gd name="connsiteY5" fmla="*/ 4687082 h 5664757"/>
                <a:gd name="connsiteX6" fmla="*/ 995176 w 3190114"/>
                <a:gd name="connsiteY6" fmla="*/ 4121518 h 5664757"/>
                <a:gd name="connsiteX7" fmla="*/ 619823 w 3190114"/>
                <a:gd name="connsiteY7" fmla="*/ 3758789 h 5664757"/>
                <a:gd name="connsiteX8" fmla="*/ 530844 w 3190114"/>
                <a:gd name="connsiteY8" fmla="*/ 3681874 h 5664757"/>
                <a:gd name="connsiteX9" fmla="*/ 0 w 3190114"/>
                <a:gd name="connsiteY9" fmla="*/ 2691947 h 5664757"/>
                <a:gd name="connsiteX10" fmla="*/ 1188657 w 3190114"/>
                <a:gd name="connsiteY10" fmla="*/ 1502722 h 5664757"/>
                <a:gd name="connsiteX11" fmla="*/ 1788034 w 3190114"/>
                <a:gd name="connsiteY11" fmla="*/ 1653522 h 5664757"/>
                <a:gd name="connsiteX12" fmla="*/ 1945293 w 3190114"/>
                <a:gd name="connsiteY12" fmla="*/ 1710988 h 5664757"/>
                <a:gd name="connsiteX13" fmla="*/ 2208948 w 3190114"/>
                <a:gd name="connsiteY13" fmla="*/ 1447151 h 5664757"/>
                <a:gd name="connsiteX14" fmla="*/ 2209958 w 3190114"/>
                <a:gd name="connsiteY14" fmla="*/ 1051206 h 5664757"/>
                <a:gd name="connsiteX15" fmla="*/ 3032609 w 3190114"/>
                <a:gd name="connsiteY15" fmla="*/ 12454 h 566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0114" h="5664757">
                  <a:moveTo>
                    <a:pt x="3190114" y="0"/>
                  </a:moveTo>
                  <a:lnTo>
                    <a:pt x="3190114" y="5664757"/>
                  </a:lnTo>
                  <a:lnTo>
                    <a:pt x="268807" y="5664757"/>
                  </a:lnTo>
                  <a:lnTo>
                    <a:pt x="270813" y="5593433"/>
                  </a:lnTo>
                  <a:cubicBezTo>
                    <a:pt x="287618" y="5323589"/>
                    <a:pt x="374516" y="5118992"/>
                    <a:pt x="689365" y="4917198"/>
                  </a:cubicBezTo>
                  <a:cubicBezTo>
                    <a:pt x="767743" y="4866931"/>
                    <a:pt x="943808" y="4761093"/>
                    <a:pt x="1020292" y="4687082"/>
                  </a:cubicBezTo>
                  <a:cubicBezTo>
                    <a:pt x="1170231" y="4541966"/>
                    <a:pt x="1135396" y="4264615"/>
                    <a:pt x="995176" y="4121518"/>
                  </a:cubicBezTo>
                  <a:cubicBezTo>
                    <a:pt x="870226" y="3994083"/>
                    <a:pt x="745909" y="3872079"/>
                    <a:pt x="619823" y="3758789"/>
                  </a:cubicBezTo>
                  <a:cubicBezTo>
                    <a:pt x="591300" y="3733151"/>
                    <a:pt x="561135" y="3707512"/>
                    <a:pt x="530844" y="3681874"/>
                  </a:cubicBezTo>
                  <a:cubicBezTo>
                    <a:pt x="211026" y="3468808"/>
                    <a:pt x="0" y="3105195"/>
                    <a:pt x="0" y="2691947"/>
                  </a:cubicBezTo>
                  <a:cubicBezTo>
                    <a:pt x="0" y="2035196"/>
                    <a:pt x="559621" y="1499565"/>
                    <a:pt x="1188657" y="1502722"/>
                  </a:cubicBezTo>
                  <a:cubicBezTo>
                    <a:pt x="1424041" y="1503985"/>
                    <a:pt x="1595814" y="1537959"/>
                    <a:pt x="1788034" y="1653522"/>
                  </a:cubicBezTo>
                  <a:cubicBezTo>
                    <a:pt x="1835995" y="1682318"/>
                    <a:pt x="1885216" y="1710988"/>
                    <a:pt x="1945293" y="1710988"/>
                  </a:cubicBezTo>
                  <a:cubicBezTo>
                    <a:pt x="2090940" y="1710988"/>
                    <a:pt x="2208948" y="1592899"/>
                    <a:pt x="2208948" y="1447151"/>
                  </a:cubicBezTo>
                  <a:cubicBezTo>
                    <a:pt x="2208948" y="1447151"/>
                    <a:pt x="2209958" y="1066235"/>
                    <a:pt x="2209958" y="1051206"/>
                  </a:cubicBezTo>
                  <a:cubicBezTo>
                    <a:pt x="2209958" y="476548"/>
                    <a:pt x="2516276" y="98089"/>
                    <a:pt x="3032609" y="12454"/>
                  </a:cubicBezTo>
                  <a:close/>
                </a:path>
              </a:pathLst>
            </a:custGeom>
            <a:solidFill>
              <a:srgbClr val="F0F7EA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håndsform: figur 15">
              <a:extLst>
                <a:ext uri="{FF2B5EF4-FFF2-40B4-BE49-F238E27FC236}">
                  <a16:creationId xmlns:a16="http://schemas.microsoft.com/office/drawing/2014/main" id="{B94BFCE5-2BD2-C648-FF68-34D2AF75CE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12286" y="0"/>
              <a:ext cx="3958361" cy="2209958"/>
            </a:xfrm>
            <a:custGeom>
              <a:avLst/>
              <a:gdLst>
                <a:gd name="connsiteX0" fmla="*/ 319566 w 3958361"/>
                <a:gd name="connsiteY0" fmla="*/ 0 h 2209958"/>
                <a:gd name="connsiteX1" fmla="*/ 3615436 w 3958361"/>
                <a:gd name="connsiteY1" fmla="*/ 0 h 2209958"/>
                <a:gd name="connsiteX2" fmla="*/ 3697034 w 3958361"/>
                <a:gd name="connsiteY2" fmla="*/ 39940 h 2209958"/>
                <a:gd name="connsiteX3" fmla="*/ 3958361 w 3958361"/>
                <a:gd name="connsiteY3" fmla="*/ 579583 h 2209958"/>
                <a:gd name="connsiteX4" fmla="*/ 3242365 w 3958361"/>
                <a:gd name="connsiteY4" fmla="*/ 1296074 h 2209958"/>
                <a:gd name="connsiteX5" fmla="*/ 2928730 w 3958361"/>
                <a:gd name="connsiteY5" fmla="*/ 1220800 h 2209958"/>
                <a:gd name="connsiteX6" fmla="*/ 2724394 w 3958361"/>
                <a:gd name="connsiteY6" fmla="*/ 1072021 h 2209958"/>
                <a:gd name="connsiteX7" fmla="*/ 2361537 w 3958361"/>
                <a:gd name="connsiteY7" fmla="*/ 972245 h 2209958"/>
                <a:gd name="connsiteX8" fmla="*/ 2345634 w 3958361"/>
                <a:gd name="connsiteY8" fmla="*/ 1238229 h 2209958"/>
                <a:gd name="connsiteX9" fmla="*/ 2456196 w 3958361"/>
                <a:gd name="connsiteY9" fmla="*/ 1353540 h 2209958"/>
                <a:gd name="connsiteX10" fmla="*/ 2566252 w 3958361"/>
                <a:gd name="connsiteY10" fmla="*/ 1666254 h 2209958"/>
                <a:gd name="connsiteX11" fmla="*/ 2173230 w 3958361"/>
                <a:gd name="connsiteY11" fmla="*/ 2117392 h 2209958"/>
                <a:gd name="connsiteX12" fmla="*/ 1860858 w 3958361"/>
                <a:gd name="connsiteY12" fmla="*/ 1939185 h 2209958"/>
                <a:gd name="connsiteX13" fmla="*/ 1726190 w 3958361"/>
                <a:gd name="connsiteY13" fmla="*/ 1694798 h 2209958"/>
                <a:gd name="connsiteX14" fmla="*/ 1433507 w 3958361"/>
                <a:gd name="connsiteY14" fmla="*/ 1492847 h 2209958"/>
                <a:gd name="connsiteX15" fmla="*/ 1433254 w 3958361"/>
                <a:gd name="connsiteY15" fmla="*/ 1492594 h 2209958"/>
                <a:gd name="connsiteX16" fmla="*/ 1202035 w 3958361"/>
                <a:gd name="connsiteY16" fmla="*/ 1828042 h 2209958"/>
                <a:gd name="connsiteX17" fmla="*/ 705015 w 3958361"/>
                <a:gd name="connsiteY17" fmla="*/ 2209716 h 2209958"/>
                <a:gd name="connsiteX18" fmla="*/ 270849 w 3958361"/>
                <a:gd name="connsiteY18" fmla="*/ 2029109 h 2209958"/>
                <a:gd name="connsiteX19" fmla="*/ 121162 w 3958361"/>
                <a:gd name="connsiteY19" fmla="*/ 1848124 h 2209958"/>
                <a:gd name="connsiteX20" fmla="*/ 32058 w 3958361"/>
                <a:gd name="connsiteY20" fmla="*/ 1631775 h 2209958"/>
                <a:gd name="connsiteX21" fmla="*/ 17417 w 3958361"/>
                <a:gd name="connsiteY21" fmla="*/ 1553849 h 2209958"/>
                <a:gd name="connsiteX22" fmla="*/ 0 w 3958361"/>
                <a:gd name="connsiteY22" fmla="*/ 1388524 h 2209958"/>
                <a:gd name="connsiteX23" fmla="*/ 346197 w 3958361"/>
                <a:gd name="connsiteY23" fmla="*/ 763347 h 2209958"/>
                <a:gd name="connsiteX24" fmla="*/ 485535 w 3958361"/>
                <a:gd name="connsiteY24" fmla="*/ 613558 h 2209958"/>
                <a:gd name="connsiteX25" fmla="*/ 380606 w 3958361"/>
                <a:gd name="connsiteY25" fmla="*/ 77971 h 220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58361" h="2209958">
                  <a:moveTo>
                    <a:pt x="319566" y="0"/>
                  </a:moveTo>
                  <a:lnTo>
                    <a:pt x="3615436" y="0"/>
                  </a:lnTo>
                  <a:lnTo>
                    <a:pt x="3697034" y="39940"/>
                  </a:lnTo>
                  <a:cubicBezTo>
                    <a:pt x="3864196" y="145354"/>
                    <a:pt x="3958361" y="332276"/>
                    <a:pt x="3958361" y="579583"/>
                  </a:cubicBezTo>
                  <a:cubicBezTo>
                    <a:pt x="3958361" y="975276"/>
                    <a:pt x="3637785" y="1296074"/>
                    <a:pt x="3242365" y="1296074"/>
                  </a:cubicBezTo>
                  <a:cubicBezTo>
                    <a:pt x="3129280" y="1296074"/>
                    <a:pt x="3023768" y="1267530"/>
                    <a:pt x="2928730" y="1220800"/>
                  </a:cubicBezTo>
                  <a:lnTo>
                    <a:pt x="2724394" y="1072021"/>
                  </a:lnTo>
                  <a:cubicBezTo>
                    <a:pt x="2620270" y="998389"/>
                    <a:pt x="2486991" y="918315"/>
                    <a:pt x="2361537" y="972245"/>
                  </a:cubicBezTo>
                  <a:cubicBezTo>
                    <a:pt x="2243025" y="1023269"/>
                    <a:pt x="2269025" y="1156893"/>
                    <a:pt x="2345634" y="1238229"/>
                  </a:cubicBezTo>
                  <a:cubicBezTo>
                    <a:pt x="2387285" y="1282434"/>
                    <a:pt x="2422750" y="1305799"/>
                    <a:pt x="2456196" y="1353540"/>
                  </a:cubicBezTo>
                  <a:cubicBezTo>
                    <a:pt x="2524224" y="1434749"/>
                    <a:pt x="2566252" y="1544755"/>
                    <a:pt x="2566252" y="1666254"/>
                  </a:cubicBezTo>
                  <a:cubicBezTo>
                    <a:pt x="2566252" y="1915441"/>
                    <a:pt x="2390314" y="2117392"/>
                    <a:pt x="2173230" y="2117392"/>
                  </a:cubicBezTo>
                  <a:cubicBezTo>
                    <a:pt x="2045631" y="2117392"/>
                    <a:pt x="1932672" y="2047296"/>
                    <a:pt x="1860858" y="1939185"/>
                  </a:cubicBezTo>
                  <a:lnTo>
                    <a:pt x="1726190" y="1694798"/>
                  </a:lnTo>
                  <a:cubicBezTo>
                    <a:pt x="1625852" y="1480469"/>
                    <a:pt x="1433507" y="1492847"/>
                    <a:pt x="1433507" y="1492847"/>
                  </a:cubicBezTo>
                  <a:lnTo>
                    <a:pt x="1433254" y="1492594"/>
                  </a:lnTo>
                  <a:cubicBezTo>
                    <a:pt x="1178938" y="1538819"/>
                    <a:pt x="1202035" y="1828042"/>
                    <a:pt x="1202035" y="1828042"/>
                  </a:cubicBezTo>
                  <a:cubicBezTo>
                    <a:pt x="1225132" y="2232829"/>
                    <a:pt x="705015" y="2209716"/>
                    <a:pt x="705015" y="2209716"/>
                  </a:cubicBezTo>
                  <a:cubicBezTo>
                    <a:pt x="535387" y="2209716"/>
                    <a:pt x="381789" y="2140631"/>
                    <a:pt x="270849" y="2029109"/>
                  </a:cubicBezTo>
                  <a:cubicBezTo>
                    <a:pt x="207744" y="1975433"/>
                    <a:pt x="157511" y="1913294"/>
                    <a:pt x="121162" y="1848124"/>
                  </a:cubicBezTo>
                  <a:cubicBezTo>
                    <a:pt x="82416" y="1785480"/>
                    <a:pt x="51494" y="1712227"/>
                    <a:pt x="32058" y="1631775"/>
                  </a:cubicBezTo>
                  <a:cubicBezTo>
                    <a:pt x="25747" y="1605631"/>
                    <a:pt x="20951" y="1579614"/>
                    <a:pt x="17417" y="1553849"/>
                  </a:cubicBezTo>
                  <a:cubicBezTo>
                    <a:pt x="6310" y="1500930"/>
                    <a:pt x="0" y="1445611"/>
                    <a:pt x="0" y="1388524"/>
                  </a:cubicBezTo>
                  <a:cubicBezTo>
                    <a:pt x="0" y="1109026"/>
                    <a:pt x="142492" y="868807"/>
                    <a:pt x="346197" y="763347"/>
                  </a:cubicBezTo>
                  <a:cubicBezTo>
                    <a:pt x="439341" y="706134"/>
                    <a:pt x="463448" y="658772"/>
                    <a:pt x="485535" y="613558"/>
                  </a:cubicBezTo>
                  <a:cubicBezTo>
                    <a:pt x="579089" y="421663"/>
                    <a:pt x="501518" y="243730"/>
                    <a:pt x="380606" y="77971"/>
                  </a:cubicBezTo>
                  <a:close/>
                </a:path>
              </a:pathLst>
            </a:custGeom>
            <a:solidFill>
              <a:srgbClr val="F0F7EA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99BFB41-2B02-89F0-21EC-0195163D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85" y="1709738"/>
            <a:ext cx="6807816" cy="224313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715D2A-CBBD-D5E9-3453-2B5E21C9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C53508-45F5-FD67-843B-07A3977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8120B1-F7B4-3AD8-13FF-23215642CB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507" y="6079222"/>
            <a:ext cx="1361924" cy="5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fikk">
            <a:extLst>
              <a:ext uri="{FF2B5EF4-FFF2-40B4-BE49-F238E27FC236}">
                <a16:creationId xmlns:a16="http://schemas.microsoft.com/office/drawing/2014/main" id="{9BE1106E-406D-D86F-9E83-D144BCF14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2536718" y="0"/>
            <a:ext cx="9655282" cy="6858000"/>
            <a:chOff x="2536718" y="0"/>
            <a:chExt cx="9655282" cy="6858000"/>
          </a:xfrm>
        </p:grpSpPr>
        <p:sp>
          <p:nvSpPr>
            <p:cNvPr id="12" name="Frihåndsform: figur 11">
              <a:extLst>
                <a:ext uri="{FF2B5EF4-FFF2-40B4-BE49-F238E27FC236}">
                  <a16:creationId xmlns:a16="http://schemas.microsoft.com/office/drawing/2014/main" id="{EB87FB77-B461-BA7A-E2C7-126103CA6619}"/>
                </a:ext>
              </a:extLst>
            </p:cNvPr>
            <p:cNvSpPr>
              <a:spLocks/>
            </p:cNvSpPr>
            <p:nvPr/>
          </p:nvSpPr>
          <p:spPr>
            <a:xfrm>
              <a:off x="2536718" y="3018656"/>
              <a:ext cx="6167435" cy="3826966"/>
            </a:xfrm>
            <a:custGeom>
              <a:avLst/>
              <a:gdLst>
                <a:gd name="connsiteX0" fmla="*/ 309975 w 6167435"/>
                <a:gd name="connsiteY0" fmla="*/ 3826714 h 3826966"/>
                <a:gd name="connsiteX1" fmla="*/ 6042234 w 6167435"/>
                <a:gd name="connsiteY1" fmla="*/ 3826714 h 3826966"/>
                <a:gd name="connsiteX2" fmla="*/ 6167436 w 6167435"/>
                <a:gd name="connsiteY2" fmla="*/ 3405383 h 3826966"/>
                <a:gd name="connsiteX3" fmla="*/ 6167057 w 6167435"/>
                <a:gd name="connsiteY3" fmla="*/ 3398310 h 3826966"/>
                <a:gd name="connsiteX4" fmla="*/ 6167436 w 6167435"/>
                <a:gd name="connsiteY4" fmla="*/ 3389469 h 3826966"/>
                <a:gd name="connsiteX5" fmla="*/ 5627883 w 6167435"/>
                <a:gd name="connsiteY5" fmla="*/ 2667926 h 3826966"/>
                <a:gd name="connsiteX6" fmla="*/ 5394266 w 6167435"/>
                <a:gd name="connsiteY6" fmla="*/ 2631805 h 3826966"/>
                <a:gd name="connsiteX7" fmla="*/ 5289258 w 6167435"/>
                <a:gd name="connsiteY7" fmla="*/ 2639762 h 3826966"/>
                <a:gd name="connsiteX8" fmla="*/ 5184124 w 6167435"/>
                <a:gd name="connsiteY8" fmla="*/ 2661485 h 3826966"/>
                <a:gd name="connsiteX9" fmla="*/ 4851053 w 6167435"/>
                <a:gd name="connsiteY9" fmla="*/ 2857247 h 3826966"/>
                <a:gd name="connsiteX10" fmla="*/ 4850548 w 6167435"/>
                <a:gd name="connsiteY10" fmla="*/ 2856743 h 3826966"/>
                <a:gd name="connsiteX11" fmla="*/ 4708813 w 6167435"/>
                <a:gd name="connsiteY11" fmla="*/ 2999838 h 3826966"/>
                <a:gd name="connsiteX12" fmla="*/ 4570107 w 6167435"/>
                <a:gd name="connsiteY12" fmla="*/ 3095572 h 3826966"/>
                <a:gd name="connsiteX13" fmla="*/ 4251171 w 6167435"/>
                <a:gd name="connsiteY13" fmla="*/ 2975337 h 3826966"/>
                <a:gd name="connsiteX14" fmla="*/ 4383189 w 6167435"/>
                <a:gd name="connsiteY14" fmla="*/ 2364431 h 3826966"/>
                <a:gd name="connsiteX15" fmla="*/ 4579951 w 6167435"/>
                <a:gd name="connsiteY15" fmla="*/ 2149598 h 3826966"/>
                <a:gd name="connsiteX16" fmla="*/ 4939906 w 6167435"/>
                <a:gd name="connsiteY16" fmla="*/ 1266015 h 3826966"/>
                <a:gd name="connsiteX17" fmla="*/ 3674765 w 6167435"/>
                <a:gd name="connsiteY17" fmla="*/ 0 h 3826966"/>
                <a:gd name="connsiteX18" fmla="*/ 2410129 w 6167435"/>
                <a:gd name="connsiteY18" fmla="*/ 1254269 h 3826966"/>
                <a:gd name="connsiteX19" fmla="*/ 2409498 w 6167435"/>
                <a:gd name="connsiteY19" fmla="*/ 1255406 h 3826966"/>
                <a:gd name="connsiteX20" fmla="*/ 2412401 w 6167435"/>
                <a:gd name="connsiteY20" fmla="*/ 1735845 h 3826966"/>
                <a:gd name="connsiteX21" fmla="*/ 2151270 w 6167435"/>
                <a:gd name="connsiteY21" fmla="*/ 1997156 h 3826966"/>
                <a:gd name="connsiteX22" fmla="*/ 2033514 w 6167435"/>
                <a:gd name="connsiteY22" fmla="*/ 1967855 h 3826966"/>
                <a:gd name="connsiteX23" fmla="*/ 2032505 w 6167435"/>
                <a:gd name="connsiteY23" fmla="*/ 1967855 h 3826966"/>
                <a:gd name="connsiteX24" fmla="*/ 2029350 w 6167435"/>
                <a:gd name="connsiteY24" fmla="*/ 1965581 h 3826966"/>
                <a:gd name="connsiteX25" fmla="*/ 2011427 w 6167435"/>
                <a:gd name="connsiteY25" fmla="*/ 1954593 h 3826966"/>
                <a:gd name="connsiteX26" fmla="*/ 2010796 w 6167435"/>
                <a:gd name="connsiteY26" fmla="*/ 1956109 h 3826966"/>
                <a:gd name="connsiteX27" fmla="*/ 1797626 w 6167435"/>
                <a:gd name="connsiteY27" fmla="*/ 1822738 h 3826966"/>
                <a:gd name="connsiteX28" fmla="*/ 1257695 w 6167435"/>
                <a:gd name="connsiteY28" fmla="*/ 1699344 h 3826966"/>
                <a:gd name="connsiteX29" fmla="*/ 0 w 6167435"/>
                <a:gd name="connsiteY29" fmla="*/ 2957907 h 3826966"/>
                <a:gd name="connsiteX30" fmla="*/ 99076 w 6167435"/>
                <a:gd name="connsiteY30" fmla="*/ 3448198 h 3826966"/>
                <a:gd name="connsiteX31" fmla="*/ 309975 w 6167435"/>
                <a:gd name="connsiteY31" fmla="*/ 3826967 h 3826966"/>
                <a:gd name="connsiteX32" fmla="*/ 309975 w 6167435"/>
                <a:gd name="connsiteY32" fmla="*/ 3826967 h 382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67435" h="3826966">
                  <a:moveTo>
                    <a:pt x="309975" y="3826714"/>
                  </a:moveTo>
                  <a:lnTo>
                    <a:pt x="6042234" y="3826714"/>
                  </a:lnTo>
                  <a:cubicBezTo>
                    <a:pt x="6121116" y="3705468"/>
                    <a:pt x="6167436" y="3560982"/>
                    <a:pt x="6167436" y="3405383"/>
                  </a:cubicBezTo>
                  <a:cubicBezTo>
                    <a:pt x="6167436" y="3402983"/>
                    <a:pt x="6167057" y="3400709"/>
                    <a:pt x="6167057" y="3398310"/>
                  </a:cubicBezTo>
                  <a:cubicBezTo>
                    <a:pt x="6167057" y="3395405"/>
                    <a:pt x="6167436" y="3392500"/>
                    <a:pt x="6167436" y="3389469"/>
                  </a:cubicBezTo>
                  <a:cubicBezTo>
                    <a:pt x="6167436" y="3047832"/>
                    <a:pt x="5939624" y="2759745"/>
                    <a:pt x="5627883" y="2667926"/>
                  </a:cubicBezTo>
                  <a:cubicBezTo>
                    <a:pt x="5554176" y="2644561"/>
                    <a:pt x="5475798" y="2631805"/>
                    <a:pt x="5394266" y="2631805"/>
                  </a:cubicBezTo>
                  <a:cubicBezTo>
                    <a:pt x="5358548" y="2631805"/>
                    <a:pt x="5323714" y="2635089"/>
                    <a:pt x="5289258" y="2639762"/>
                  </a:cubicBezTo>
                  <a:cubicBezTo>
                    <a:pt x="5254298" y="2642667"/>
                    <a:pt x="5220726" y="2648603"/>
                    <a:pt x="5184124" y="2661485"/>
                  </a:cubicBezTo>
                  <a:cubicBezTo>
                    <a:pt x="5056272" y="2697607"/>
                    <a:pt x="4942556" y="2766313"/>
                    <a:pt x="4851053" y="2857247"/>
                  </a:cubicBezTo>
                  <a:lnTo>
                    <a:pt x="4850548" y="2856743"/>
                  </a:lnTo>
                  <a:lnTo>
                    <a:pt x="4708813" y="2999838"/>
                  </a:lnTo>
                  <a:cubicBezTo>
                    <a:pt x="4651387" y="3063240"/>
                    <a:pt x="4599009" y="3086732"/>
                    <a:pt x="4570107" y="3095572"/>
                  </a:cubicBezTo>
                  <a:cubicBezTo>
                    <a:pt x="4449449" y="3123611"/>
                    <a:pt x="4308850" y="3086605"/>
                    <a:pt x="4251171" y="2975337"/>
                  </a:cubicBezTo>
                  <a:cubicBezTo>
                    <a:pt x="4138717" y="2758230"/>
                    <a:pt x="4292190" y="2473679"/>
                    <a:pt x="4383189" y="2364431"/>
                  </a:cubicBezTo>
                  <a:cubicBezTo>
                    <a:pt x="4446672" y="2286758"/>
                    <a:pt x="4489710" y="2254047"/>
                    <a:pt x="4579951" y="2149598"/>
                  </a:cubicBezTo>
                  <a:cubicBezTo>
                    <a:pt x="4802462" y="1921377"/>
                    <a:pt x="4939906" y="1609925"/>
                    <a:pt x="4939906" y="1266015"/>
                  </a:cubicBezTo>
                  <a:cubicBezTo>
                    <a:pt x="4939906" y="566827"/>
                    <a:pt x="4373470" y="0"/>
                    <a:pt x="3674765" y="0"/>
                  </a:cubicBezTo>
                  <a:cubicBezTo>
                    <a:pt x="2976060" y="0"/>
                    <a:pt x="2416565" y="560512"/>
                    <a:pt x="2410129" y="1254269"/>
                  </a:cubicBezTo>
                  <a:cubicBezTo>
                    <a:pt x="2409876" y="1254648"/>
                    <a:pt x="2409750" y="1255027"/>
                    <a:pt x="2409498" y="1255406"/>
                  </a:cubicBezTo>
                  <a:lnTo>
                    <a:pt x="2412401" y="1735845"/>
                  </a:lnTo>
                  <a:cubicBezTo>
                    <a:pt x="2412401" y="1880077"/>
                    <a:pt x="2295529" y="1997156"/>
                    <a:pt x="2151270" y="1997156"/>
                  </a:cubicBezTo>
                  <a:cubicBezTo>
                    <a:pt x="2108610" y="1997156"/>
                    <a:pt x="2068980" y="1985915"/>
                    <a:pt x="2033514" y="1967855"/>
                  </a:cubicBezTo>
                  <a:lnTo>
                    <a:pt x="2032505" y="1967855"/>
                  </a:lnTo>
                  <a:cubicBezTo>
                    <a:pt x="2031495" y="1967097"/>
                    <a:pt x="2030359" y="1966339"/>
                    <a:pt x="2029350" y="1965581"/>
                  </a:cubicBezTo>
                  <a:cubicBezTo>
                    <a:pt x="2023165" y="1962298"/>
                    <a:pt x="2017359" y="1958256"/>
                    <a:pt x="2011427" y="1954593"/>
                  </a:cubicBezTo>
                  <a:lnTo>
                    <a:pt x="2010796" y="1956109"/>
                  </a:lnTo>
                  <a:lnTo>
                    <a:pt x="1797626" y="1822738"/>
                  </a:lnTo>
                  <a:cubicBezTo>
                    <a:pt x="1634056" y="1744054"/>
                    <a:pt x="1451302" y="1699344"/>
                    <a:pt x="1257695" y="1699344"/>
                  </a:cubicBezTo>
                  <a:cubicBezTo>
                    <a:pt x="563028" y="1699344"/>
                    <a:pt x="0" y="2262888"/>
                    <a:pt x="0" y="2957907"/>
                  </a:cubicBezTo>
                  <a:cubicBezTo>
                    <a:pt x="0" y="3131820"/>
                    <a:pt x="35213" y="3297524"/>
                    <a:pt x="99076" y="3448198"/>
                  </a:cubicBezTo>
                  <a:cubicBezTo>
                    <a:pt x="147793" y="3587000"/>
                    <a:pt x="219355" y="3714814"/>
                    <a:pt x="309975" y="3826967"/>
                  </a:cubicBezTo>
                  <a:lnTo>
                    <a:pt x="309975" y="3826967"/>
                  </a:lnTo>
                  <a:close/>
                </a:path>
              </a:pathLst>
            </a:custGeom>
            <a:solidFill>
              <a:schemeClr val="accent2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håndsform: figur 20">
              <a:extLst>
                <a:ext uri="{FF2B5EF4-FFF2-40B4-BE49-F238E27FC236}">
                  <a16:creationId xmlns:a16="http://schemas.microsoft.com/office/drawing/2014/main" id="{82F59AD6-A782-B8D7-573A-77EEB6689BAA}"/>
                </a:ext>
              </a:extLst>
            </p:cNvPr>
            <p:cNvSpPr>
              <a:spLocks/>
            </p:cNvSpPr>
            <p:nvPr/>
          </p:nvSpPr>
          <p:spPr>
            <a:xfrm>
              <a:off x="9001886" y="1193243"/>
              <a:ext cx="3190114" cy="5664757"/>
            </a:xfrm>
            <a:custGeom>
              <a:avLst/>
              <a:gdLst>
                <a:gd name="connsiteX0" fmla="*/ 3190114 w 3190114"/>
                <a:gd name="connsiteY0" fmla="*/ 0 h 5664757"/>
                <a:gd name="connsiteX1" fmla="*/ 3190114 w 3190114"/>
                <a:gd name="connsiteY1" fmla="*/ 5664757 h 5664757"/>
                <a:gd name="connsiteX2" fmla="*/ 268807 w 3190114"/>
                <a:gd name="connsiteY2" fmla="*/ 5664757 h 5664757"/>
                <a:gd name="connsiteX3" fmla="*/ 270813 w 3190114"/>
                <a:gd name="connsiteY3" fmla="*/ 5593433 h 5664757"/>
                <a:gd name="connsiteX4" fmla="*/ 689365 w 3190114"/>
                <a:gd name="connsiteY4" fmla="*/ 4917198 h 5664757"/>
                <a:gd name="connsiteX5" fmla="*/ 1020292 w 3190114"/>
                <a:gd name="connsiteY5" fmla="*/ 4687082 h 5664757"/>
                <a:gd name="connsiteX6" fmla="*/ 995176 w 3190114"/>
                <a:gd name="connsiteY6" fmla="*/ 4121518 h 5664757"/>
                <a:gd name="connsiteX7" fmla="*/ 619823 w 3190114"/>
                <a:gd name="connsiteY7" fmla="*/ 3758789 h 5664757"/>
                <a:gd name="connsiteX8" fmla="*/ 530844 w 3190114"/>
                <a:gd name="connsiteY8" fmla="*/ 3681874 h 5664757"/>
                <a:gd name="connsiteX9" fmla="*/ 0 w 3190114"/>
                <a:gd name="connsiteY9" fmla="*/ 2691947 h 5664757"/>
                <a:gd name="connsiteX10" fmla="*/ 1188657 w 3190114"/>
                <a:gd name="connsiteY10" fmla="*/ 1502722 h 5664757"/>
                <a:gd name="connsiteX11" fmla="*/ 1788034 w 3190114"/>
                <a:gd name="connsiteY11" fmla="*/ 1653522 h 5664757"/>
                <a:gd name="connsiteX12" fmla="*/ 1945293 w 3190114"/>
                <a:gd name="connsiteY12" fmla="*/ 1710988 h 5664757"/>
                <a:gd name="connsiteX13" fmla="*/ 2208948 w 3190114"/>
                <a:gd name="connsiteY13" fmla="*/ 1447151 h 5664757"/>
                <a:gd name="connsiteX14" fmla="*/ 2209958 w 3190114"/>
                <a:gd name="connsiteY14" fmla="*/ 1051206 h 5664757"/>
                <a:gd name="connsiteX15" fmla="*/ 3032609 w 3190114"/>
                <a:gd name="connsiteY15" fmla="*/ 12454 h 566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0114" h="5664757">
                  <a:moveTo>
                    <a:pt x="3190114" y="0"/>
                  </a:moveTo>
                  <a:lnTo>
                    <a:pt x="3190114" y="5664757"/>
                  </a:lnTo>
                  <a:lnTo>
                    <a:pt x="268807" y="5664757"/>
                  </a:lnTo>
                  <a:lnTo>
                    <a:pt x="270813" y="5593433"/>
                  </a:lnTo>
                  <a:cubicBezTo>
                    <a:pt x="287618" y="5323589"/>
                    <a:pt x="374516" y="5118992"/>
                    <a:pt x="689365" y="4917198"/>
                  </a:cubicBezTo>
                  <a:cubicBezTo>
                    <a:pt x="767743" y="4866931"/>
                    <a:pt x="943808" y="4761093"/>
                    <a:pt x="1020292" y="4687082"/>
                  </a:cubicBezTo>
                  <a:cubicBezTo>
                    <a:pt x="1170231" y="4541966"/>
                    <a:pt x="1135396" y="4264615"/>
                    <a:pt x="995176" y="4121518"/>
                  </a:cubicBezTo>
                  <a:cubicBezTo>
                    <a:pt x="870226" y="3994083"/>
                    <a:pt x="745909" y="3872079"/>
                    <a:pt x="619823" y="3758789"/>
                  </a:cubicBezTo>
                  <a:cubicBezTo>
                    <a:pt x="591300" y="3733151"/>
                    <a:pt x="561135" y="3707512"/>
                    <a:pt x="530844" y="3681874"/>
                  </a:cubicBezTo>
                  <a:cubicBezTo>
                    <a:pt x="211026" y="3468808"/>
                    <a:pt x="0" y="3105195"/>
                    <a:pt x="0" y="2691947"/>
                  </a:cubicBezTo>
                  <a:cubicBezTo>
                    <a:pt x="0" y="2035196"/>
                    <a:pt x="559621" y="1499565"/>
                    <a:pt x="1188657" y="1502722"/>
                  </a:cubicBezTo>
                  <a:cubicBezTo>
                    <a:pt x="1424041" y="1503985"/>
                    <a:pt x="1595814" y="1537959"/>
                    <a:pt x="1788034" y="1653522"/>
                  </a:cubicBezTo>
                  <a:cubicBezTo>
                    <a:pt x="1835995" y="1682318"/>
                    <a:pt x="1885216" y="1710988"/>
                    <a:pt x="1945293" y="1710988"/>
                  </a:cubicBezTo>
                  <a:cubicBezTo>
                    <a:pt x="2090940" y="1710988"/>
                    <a:pt x="2208948" y="1592899"/>
                    <a:pt x="2208948" y="1447151"/>
                  </a:cubicBezTo>
                  <a:cubicBezTo>
                    <a:pt x="2208948" y="1447151"/>
                    <a:pt x="2209958" y="1066235"/>
                    <a:pt x="2209958" y="1051206"/>
                  </a:cubicBezTo>
                  <a:cubicBezTo>
                    <a:pt x="2209958" y="476548"/>
                    <a:pt x="2516276" y="98089"/>
                    <a:pt x="3032609" y="12454"/>
                  </a:cubicBezTo>
                  <a:close/>
                </a:path>
              </a:pathLst>
            </a:custGeom>
            <a:solidFill>
              <a:schemeClr val="accent2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håndsform: figur 15">
              <a:extLst>
                <a:ext uri="{FF2B5EF4-FFF2-40B4-BE49-F238E27FC236}">
                  <a16:creationId xmlns:a16="http://schemas.microsoft.com/office/drawing/2014/main" id="{B94BFCE5-2BD2-C648-FF68-34D2AF75CE92}"/>
                </a:ext>
              </a:extLst>
            </p:cNvPr>
            <p:cNvSpPr>
              <a:spLocks/>
            </p:cNvSpPr>
            <p:nvPr/>
          </p:nvSpPr>
          <p:spPr>
            <a:xfrm>
              <a:off x="6412286" y="0"/>
              <a:ext cx="3958361" cy="2209958"/>
            </a:xfrm>
            <a:custGeom>
              <a:avLst/>
              <a:gdLst>
                <a:gd name="connsiteX0" fmla="*/ 319566 w 3958361"/>
                <a:gd name="connsiteY0" fmla="*/ 0 h 2209958"/>
                <a:gd name="connsiteX1" fmla="*/ 3615436 w 3958361"/>
                <a:gd name="connsiteY1" fmla="*/ 0 h 2209958"/>
                <a:gd name="connsiteX2" fmla="*/ 3697034 w 3958361"/>
                <a:gd name="connsiteY2" fmla="*/ 39940 h 2209958"/>
                <a:gd name="connsiteX3" fmla="*/ 3958361 w 3958361"/>
                <a:gd name="connsiteY3" fmla="*/ 579583 h 2209958"/>
                <a:gd name="connsiteX4" fmla="*/ 3242365 w 3958361"/>
                <a:gd name="connsiteY4" fmla="*/ 1296074 h 2209958"/>
                <a:gd name="connsiteX5" fmla="*/ 2928730 w 3958361"/>
                <a:gd name="connsiteY5" fmla="*/ 1220800 h 2209958"/>
                <a:gd name="connsiteX6" fmla="*/ 2724394 w 3958361"/>
                <a:gd name="connsiteY6" fmla="*/ 1072021 h 2209958"/>
                <a:gd name="connsiteX7" fmla="*/ 2361537 w 3958361"/>
                <a:gd name="connsiteY7" fmla="*/ 972245 h 2209958"/>
                <a:gd name="connsiteX8" fmla="*/ 2345634 w 3958361"/>
                <a:gd name="connsiteY8" fmla="*/ 1238229 h 2209958"/>
                <a:gd name="connsiteX9" fmla="*/ 2456196 w 3958361"/>
                <a:gd name="connsiteY9" fmla="*/ 1353540 h 2209958"/>
                <a:gd name="connsiteX10" fmla="*/ 2566252 w 3958361"/>
                <a:gd name="connsiteY10" fmla="*/ 1666254 h 2209958"/>
                <a:gd name="connsiteX11" fmla="*/ 2173230 w 3958361"/>
                <a:gd name="connsiteY11" fmla="*/ 2117392 h 2209958"/>
                <a:gd name="connsiteX12" fmla="*/ 1860858 w 3958361"/>
                <a:gd name="connsiteY12" fmla="*/ 1939185 h 2209958"/>
                <a:gd name="connsiteX13" fmla="*/ 1726190 w 3958361"/>
                <a:gd name="connsiteY13" fmla="*/ 1694798 h 2209958"/>
                <a:gd name="connsiteX14" fmla="*/ 1433507 w 3958361"/>
                <a:gd name="connsiteY14" fmla="*/ 1492847 h 2209958"/>
                <a:gd name="connsiteX15" fmla="*/ 1433254 w 3958361"/>
                <a:gd name="connsiteY15" fmla="*/ 1492594 h 2209958"/>
                <a:gd name="connsiteX16" fmla="*/ 1202035 w 3958361"/>
                <a:gd name="connsiteY16" fmla="*/ 1828042 h 2209958"/>
                <a:gd name="connsiteX17" fmla="*/ 705015 w 3958361"/>
                <a:gd name="connsiteY17" fmla="*/ 2209716 h 2209958"/>
                <a:gd name="connsiteX18" fmla="*/ 270849 w 3958361"/>
                <a:gd name="connsiteY18" fmla="*/ 2029109 h 2209958"/>
                <a:gd name="connsiteX19" fmla="*/ 121162 w 3958361"/>
                <a:gd name="connsiteY19" fmla="*/ 1848124 h 2209958"/>
                <a:gd name="connsiteX20" fmla="*/ 32058 w 3958361"/>
                <a:gd name="connsiteY20" fmla="*/ 1631775 h 2209958"/>
                <a:gd name="connsiteX21" fmla="*/ 17417 w 3958361"/>
                <a:gd name="connsiteY21" fmla="*/ 1553849 h 2209958"/>
                <a:gd name="connsiteX22" fmla="*/ 0 w 3958361"/>
                <a:gd name="connsiteY22" fmla="*/ 1388524 h 2209958"/>
                <a:gd name="connsiteX23" fmla="*/ 346197 w 3958361"/>
                <a:gd name="connsiteY23" fmla="*/ 763347 h 2209958"/>
                <a:gd name="connsiteX24" fmla="*/ 485535 w 3958361"/>
                <a:gd name="connsiteY24" fmla="*/ 613558 h 2209958"/>
                <a:gd name="connsiteX25" fmla="*/ 380606 w 3958361"/>
                <a:gd name="connsiteY25" fmla="*/ 77971 h 220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58361" h="2209958">
                  <a:moveTo>
                    <a:pt x="319566" y="0"/>
                  </a:moveTo>
                  <a:lnTo>
                    <a:pt x="3615436" y="0"/>
                  </a:lnTo>
                  <a:lnTo>
                    <a:pt x="3697034" y="39940"/>
                  </a:lnTo>
                  <a:cubicBezTo>
                    <a:pt x="3864196" y="145354"/>
                    <a:pt x="3958361" y="332276"/>
                    <a:pt x="3958361" y="579583"/>
                  </a:cubicBezTo>
                  <a:cubicBezTo>
                    <a:pt x="3958361" y="975276"/>
                    <a:pt x="3637785" y="1296074"/>
                    <a:pt x="3242365" y="1296074"/>
                  </a:cubicBezTo>
                  <a:cubicBezTo>
                    <a:pt x="3129280" y="1296074"/>
                    <a:pt x="3023768" y="1267530"/>
                    <a:pt x="2928730" y="1220800"/>
                  </a:cubicBezTo>
                  <a:lnTo>
                    <a:pt x="2724394" y="1072021"/>
                  </a:lnTo>
                  <a:cubicBezTo>
                    <a:pt x="2620270" y="998389"/>
                    <a:pt x="2486991" y="918315"/>
                    <a:pt x="2361537" y="972245"/>
                  </a:cubicBezTo>
                  <a:cubicBezTo>
                    <a:pt x="2243025" y="1023269"/>
                    <a:pt x="2269025" y="1156893"/>
                    <a:pt x="2345634" y="1238229"/>
                  </a:cubicBezTo>
                  <a:cubicBezTo>
                    <a:pt x="2387285" y="1282434"/>
                    <a:pt x="2422750" y="1305799"/>
                    <a:pt x="2456196" y="1353540"/>
                  </a:cubicBezTo>
                  <a:cubicBezTo>
                    <a:pt x="2524224" y="1434749"/>
                    <a:pt x="2566252" y="1544755"/>
                    <a:pt x="2566252" y="1666254"/>
                  </a:cubicBezTo>
                  <a:cubicBezTo>
                    <a:pt x="2566252" y="1915441"/>
                    <a:pt x="2390314" y="2117392"/>
                    <a:pt x="2173230" y="2117392"/>
                  </a:cubicBezTo>
                  <a:cubicBezTo>
                    <a:pt x="2045631" y="2117392"/>
                    <a:pt x="1932672" y="2047296"/>
                    <a:pt x="1860858" y="1939185"/>
                  </a:cubicBezTo>
                  <a:lnTo>
                    <a:pt x="1726190" y="1694798"/>
                  </a:lnTo>
                  <a:cubicBezTo>
                    <a:pt x="1625852" y="1480469"/>
                    <a:pt x="1433507" y="1492847"/>
                    <a:pt x="1433507" y="1492847"/>
                  </a:cubicBezTo>
                  <a:lnTo>
                    <a:pt x="1433254" y="1492594"/>
                  </a:lnTo>
                  <a:cubicBezTo>
                    <a:pt x="1178938" y="1538819"/>
                    <a:pt x="1202035" y="1828042"/>
                    <a:pt x="1202035" y="1828042"/>
                  </a:cubicBezTo>
                  <a:cubicBezTo>
                    <a:pt x="1225132" y="2232829"/>
                    <a:pt x="705015" y="2209716"/>
                    <a:pt x="705015" y="2209716"/>
                  </a:cubicBezTo>
                  <a:cubicBezTo>
                    <a:pt x="535387" y="2209716"/>
                    <a:pt x="381789" y="2140631"/>
                    <a:pt x="270849" y="2029109"/>
                  </a:cubicBezTo>
                  <a:cubicBezTo>
                    <a:pt x="207744" y="1975433"/>
                    <a:pt x="157511" y="1913294"/>
                    <a:pt x="121162" y="1848124"/>
                  </a:cubicBezTo>
                  <a:cubicBezTo>
                    <a:pt x="82416" y="1785480"/>
                    <a:pt x="51494" y="1712227"/>
                    <a:pt x="32058" y="1631775"/>
                  </a:cubicBezTo>
                  <a:cubicBezTo>
                    <a:pt x="25747" y="1605631"/>
                    <a:pt x="20951" y="1579614"/>
                    <a:pt x="17417" y="1553849"/>
                  </a:cubicBezTo>
                  <a:cubicBezTo>
                    <a:pt x="6310" y="1500930"/>
                    <a:pt x="0" y="1445611"/>
                    <a:pt x="0" y="1388524"/>
                  </a:cubicBezTo>
                  <a:cubicBezTo>
                    <a:pt x="0" y="1109026"/>
                    <a:pt x="142492" y="868807"/>
                    <a:pt x="346197" y="763347"/>
                  </a:cubicBezTo>
                  <a:cubicBezTo>
                    <a:pt x="439341" y="706134"/>
                    <a:pt x="463448" y="658772"/>
                    <a:pt x="485535" y="613558"/>
                  </a:cubicBezTo>
                  <a:cubicBezTo>
                    <a:pt x="579089" y="421663"/>
                    <a:pt x="501518" y="243730"/>
                    <a:pt x="380606" y="77971"/>
                  </a:cubicBezTo>
                  <a:close/>
                </a:path>
              </a:pathLst>
            </a:custGeom>
            <a:solidFill>
              <a:schemeClr val="accent2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99BFB41-2B02-89F0-21EC-0195163D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85" y="1709738"/>
            <a:ext cx="6807816" cy="224313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715D2A-CBBD-D5E9-3453-2B5E21C9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C53508-45F5-FD67-843B-07A3977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7DD0B85E-13E8-C189-7094-1BC312026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4" y="6208235"/>
            <a:ext cx="1104012" cy="2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2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329FAC-70E3-FA56-D541-350163852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1" y="-819151"/>
            <a:ext cx="11120078" cy="71391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Skjult tittel for universell utforming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7EAC8C7-019B-2CEC-07C2-FB5B2172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b-NO"/>
              <a:t>Present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C587F62-FCDA-3BDC-5D0B-ACE69135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">
            <a:extLst>
              <a:ext uri="{FF2B5EF4-FFF2-40B4-BE49-F238E27FC236}">
                <a16:creationId xmlns:a16="http://schemas.microsoft.com/office/drawing/2014/main" id="{4FBFD7D5-788B-758B-EEDD-97E3F97B25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z="1200" noProof="0"/>
              <a:t>Trykk på ikonet eller dra inn en bildefil for å legge til et bilde. Juster utsnittet på Bildeformat-fanen &gt; Beskjær.</a:t>
            </a:r>
            <a:endParaRPr lang="nb-NO" noProof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A20AD28-7C19-8E04-AD27-3FEF26399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4" y="6208235"/>
            <a:ext cx="1104012" cy="26400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2pPr marL="0" indent="0">
              <a:buNone/>
              <a:defRPr>
                <a:noFill/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7302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54F970-37A0-0AB6-0973-DC489984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1087F89F-46C4-8A20-13A9-743AE12AC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60" y="1700419"/>
            <a:ext cx="5482800" cy="4351338"/>
          </a:xfrm>
        </p:spPr>
        <p:txBody>
          <a:bodyPr vert="horz" lIns="91440" tIns="50400" rIns="91440" bIns="45720" rtlCol="0">
            <a:normAutofit/>
          </a:bodyPr>
          <a:lstStyle>
            <a:lvl1pPr>
              <a:defRPr lang="nb-NO" sz="2200" smtClean="0">
                <a:solidFill>
                  <a:schemeClr val="tx2"/>
                </a:solidFill>
              </a:defRPr>
            </a:lvl1pPr>
            <a:lvl2pPr>
              <a:defRPr lang="nb-NO" sz="2000" smtClean="0">
                <a:solidFill>
                  <a:schemeClr val="tx2"/>
                </a:solidFill>
              </a:defRPr>
            </a:lvl2pPr>
            <a:lvl3pPr>
              <a:defRPr lang="nb-NO" sz="2000" smtClean="0">
                <a:solidFill>
                  <a:schemeClr val="tx2"/>
                </a:solidFill>
              </a:defRPr>
            </a:lvl3pPr>
            <a:lvl4pPr>
              <a:defRPr lang="nb-NO" sz="2200" smtClean="0">
                <a:solidFill>
                  <a:schemeClr val="tx2"/>
                </a:solidFill>
              </a:defRPr>
            </a:lvl4pPr>
            <a:lvl5pPr>
              <a:defRPr lang="nb-NO" sz="2000">
                <a:solidFill>
                  <a:schemeClr val="tx2"/>
                </a:solidFill>
              </a:defRPr>
            </a:lvl5pPr>
          </a:lstStyle>
          <a:p>
            <a:pPr marL="254000" lvl="0" indent="-254000">
              <a:spcBef>
                <a:spcPts val="600"/>
              </a:spcBef>
              <a:buFont typeface="+mj-lt"/>
              <a:buAutoNum type="arabicPeriod"/>
            </a:pPr>
            <a:r>
              <a:rPr lang="nb-NO"/>
              <a:t>Klikk for å redigere tekststiler i malen</a:t>
            </a:r>
          </a:p>
          <a:p>
            <a:pPr marL="254000" lvl="1" indent="-254000">
              <a:spcBef>
                <a:spcPts val="600"/>
              </a:spcBef>
              <a:buFont typeface="+mj-lt"/>
              <a:buAutoNum type="arabicPeriod"/>
            </a:pPr>
            <a:r>
              <a:rPr lang="nb-NO"/>
              <a:t>Andre nivå</a:t>
            </a:r>
          </a:p>
          <a:p>
            <a:pPr marL="254000" lvl="2" indent="-254000">
              <a:spcBef>
                <a:spcPts val="600"/>
              </a:spcBef>
              <a:buFont typeface="+mj-lt"/>
              <a:buAutoNum type="arabicPeriod"/>
            </a:pPr>
            <a:r>
              <a:rPr lang="nb-NO"/>
              <a:t>Tredje nivå</a:t>
            </a:r>
          </a:p>
          <a:p>
            <a:pPr marL="254000" lvl="3" indent="-254000">
              <a:spcBef>
                <a:spcPts val="600"/>
              </a:spcBef>
              <a:buFont typeface="+mj-lt"/>
              <a:buAutoNum type="arabicPeriod"/>
            </a:pPr>
            <a:r>
              <a:rPr lang="nb-NO"/>
              <a:t>Fjerde nivå</a:t>
            </a:r>
          </a:p>
          <a:p>
            <a:pPr marL="254000" lvl="4" indent="-254000">
              <a:spcBef>
                <a:spcPts val="600"/>
              </a:spcBef>
              <a:buFont typeface="+mj-lt"/>
              <a:buAutoNum type="arabicPeriod"/>
            </a:pPr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6F38E0-CBA0-354D-7AD7-2EC2919D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50D349-44A2-F949-B2A7-AD6D18F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319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76A4D5F-0D64-92AB-54BD-24658926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D8FA9D-D1CF-E364-6379-A87C325C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9B869DBA-368F-7E15-F369-22C587DDA2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1" y="-819151"/>
            <a:ext cx="11120078" cy="71391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Skjult tittel for universell utforming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78A1CF-D607-196F-D478-AC053007EB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59" y="1717674"/>
            <a:ext cx="6102966" cy="2781300"/>
          </a:xfrm>
        </p:spPr>
        <p:txBody>
          <a:bodyPr lIns="97200">
            <a:normAutofit/>
          </a:bodyPr>
          <a:lstStyle>
            <a:lvl1pPr marL="0" indent="0">
              <a:lnSpc>
                <a:spcPct val="97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12" indent="0">
              <a:spcBef>
                <a:spcPts val="2000"/>
              </a:spcBef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1" name="Plassholder for bilde 13">
            <a:extLst>
              <a:ext uri="{FF2B5EF4-FFF2-40B4-BE49-F238E27FC236}">
                <a16:creationId xmlns:a16="http://schemas.microsoft.com/office/drawing/2014/main" id="{2E6E865D-AF29-2C16-752D-E5F8E61061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17544" y="1751014"/>
            <a:ext cx="4550113" cy="434855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z="1200" noProof="0"/>
              <a:t>Trykk på ikonet eller dra inn en bildefil for å legge til et bilde. Juster utsnittet på Bildeformat-fanen &gt; Beskjær.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0491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illustr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76A4D5F-0D64-92AB-54BD-24658926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D8FA9D-D1CF-E364-6379-A87C325C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Tekstplassholder med bilde">
            <a:extLst>
              <a:ext uri="{FF2B5EF4-FFF2-40B4-BE49-F238E27FC236}">
                <a16:creationId xmlns:a16="http://schemas.microsoft.com/office/drawing/2014/main" id="{EE233923-417C-9740-FC3A-0E8B4B2E5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1050" y="1590277"/>
            <a:ext cx="8185150" cy="460414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9B869DBA-368F-7E15-F369-22C587DDA2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1" y="-819151"/>
            <a:ext cx="11120078" cy="71391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Skjult tittel for universell utforming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78A1CF-D607-196F-D478-AC053007EB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59" y="1717674"/>
            <a:ext cx="6102966" cy="2781300"/>
          </a:xfrm>
        </p:spPr>
        <p:txBody>
          <a:bodyPr lIns="97200">
            <a:normAutofit/>
          </a:bodyPr>
          <a:lstStyle>
            <a:lvl1pPr marL="0" indent="0">
              <a:lnSpc>
                <a:spcPct val="97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12" indent="0">
              <a:spcBef>
                <a:spcPts val="2000"/>
              </a:spcBef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768587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9D4605-BA9A-836B-89A7-F75AA4F9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5"/>
            <a:ext cx="11120078" cy="44386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7C7F06E-166F-6751-6CC9-C895E707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2CACD5-F315-E45F-C2C0-8CDBD7FF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633CF53-D86A-CE4F-6603-50347EEE9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004" y="1458912"/>
            <a:ext cx="5343525" cy="608113"/>
          </a:xfrm>
          <a:solidFill>
            <a:schemeClr val="bg2"/>
          </a:solidFill>
        </p:spPr>
        <p:txBody>
          <a:bodyPr lIns="637200" tIns="111600" bIns="11160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legge til tekst. Legg ikon inn i kvadratet til venstre. Velg ikon og tekstboks og kopier denne for å lage flere bokser. 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C3ECB92-2894-F937-8E95-FD60D2A070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8275" y="1609696"/>
            <a:ext cx="297100" cy="297100"/>
          </a:xfrm>
          <a:ln w="1270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1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4AF833F7-2E16-8656-0BF1-39D3558C1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04" y="2067025"/>
            <a:ext cx="5343525" cy="608113"/>
          </a:xfrm>
          <a:solidFill>
            <a:schemeClr val="bg2"/>
          </a:solidFill>
        </p:spPr>
        <p:txBody>
          <a:bodyPr lIns="637200" tIns="111600" bIns="11160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legge til tekst. Legg ikon inn i kvadratet til venstre. Velg ikon og tekstboks og kopier denne for å lage flere bokser.  </a:t>
            </a:r>
          </a:p>
        </p:txBody>
      </p:sp>
      <p:sp>
        <p:nvSpPr>
          <p:cNvPr id="12" name="Plassholder for innhold 6">
            <a:extLst>
              <a:ext uri="{FF2B5EF4-FFF2-40B4-BE49-F238E27FC236}">
                <a16:creationId xmlns:a16="http://schemas.microsoft.com/office/drawing/2014/main" id="{9650A5E2-FF3A-AEA4-7805-09F6C3F4DA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98275" y="2217809"/>
            <a:ext cx="297100" cy="297100"/>
          </a:xfrm>
          <a:ln w="1270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1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3" name="Plassholder for tekst 9">
            <a:extLst>
              <a:ext uri="{FF2B5EF4-FFF2-40B4-BE49-F238E27FC236}">
                <a16:creationId xmlns:a16="http://schemas.microsoft.com/office/drawing/2014/main" id="{3A202470-8CE0-1EEE-1DEC-502424F3B4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04" y="2665693"/>
            <a:ext cx="5343525" cy="608113"/>
          </a:xfrm>
          <a:solidFill>
            <a:schemeClr val="bg2"/>
          </a:solidFill>
        </p:spPr>
        <p:txBody>
          <a:bodyPr lIns="637200" tIns="111600" bIns="11160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legge til tekst. Legg ikon inn i kvadratet til venstre. Velg ikon og tekstboks og kopier denne for å lage flere bokser.  </a:t>
            </a:r>
          </a:p>
        </p:txBody>
      </p:sp>
      <p:sp>
        <p:nvSpPr>
          <p:cNvPr id="14" name="Plassholder for innhold 6">
            <a:extLst>
              <a:ext uri="{FF2B5EF4-FFF2-40B4-BE49-F238E27FC236}">
                <a16:creationId xmlns:a16="http://schemas.microsoft.com/office/drawing/2014/main" id="{BA4750F2-67C3-4C6C-F5C5-4AD5275C01C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98275" y="2816477"/>
            <a:ext cx="297100" cy="297100"/>
          </a:xfrm>
          <a:ln w="1270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1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C3AA7C4E-6DBB-D667-0B8B-8A98E8CE64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004" y="3273806"/>
            <a:ext cx="5343525" cy="608113"/>
          </a:xfrm>
          <a:solidFill>
            <a:schemeClr val="bg2"/>
          </a:solidFill>
        </p:spPr>
        <p:txBody>
          <a:bodyPr lIns="637200" tIns="111600" bIns="11160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legge til tekst. Legg ikon inn i kvadratet til venstre. Velg ikon og tekstboks og kopier denne for å lage flere bokser.  </a:t>
            </a:r>
          </a:p>
        </p:txBody>
      </p:sp>
      <p:sp>
        <p:nvSpPr>
          <p:cNvPr id="16" name="Plassholder for innhold 6">
            <a:extLst>
              <a:ext uri="{FF2B5EF4-FFF2-40B4-BE49-F238E27FC236}">
                <a16:creationId xmlns:a16="http://schemas.microsoft.com/office/drawing/2014/main" id="{7B12397E-710C-7F03-C454-44F6BC85277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98275" y="3424590"/>
            <a:ext cx="297100" cy="297100"/>
          </a:xfrm>
          <a:ln w="1270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1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719CF256-CF40-5C0A-7A58-DA0C7B9D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400" y="4122420"/>
            <a:ext cx="5483400" cy="19317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EBC51FBA-9EDD-8D52-0CAD-82F44E271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2800"/>
            <a:ext cx="54834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87770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fikk">
            <a:extLst>
              <a:ext uri="{FF2B5EF4-FFF2-40B4-BE49-F238E27FC236}">
                <a16:creationId xmlns:a16="http://schemas.microsoft.com/office/drawing/2014/main" id="{CE460F3C-6AB3-B7D3-CA95-3C4E1BB8E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561961" y="0"/>
            <a:ext cx="9630040" cy="6857999"/>
            <a:chOff x="2561961" y="0"/>
            <a:chExt cx="9630040" cy="6857999"/>
          </a:xfrm>
        </p:grpSpPr>
        <p:sp>
          <p:nvSpPr>
            <p:cNvPr id="22" name="Frihåndsform: figur 21">
              <a:extLst>
                <a:ext uri="{FF2B5EF4-FFF2-40B4-BE49-F238E27FC236}">
                  <a16:creationId xmlns:a16="http://schemas.microsoft.com/office/drawing/2014/main" id="{97D2563B-67D6-5B84-DCF4-7DC276A38C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88990" y="0"/>
              <a:ext cx="8103011" cy="5390388"/>
            </a:xfrm>
            <a:custGeom>
              <a:avLst/>
              <a:gdLst>
                <a:gd name="connsiteX0" fmla="*/ 43346 w 8103011"/>
                <a:gd name="connsiteY0" fmla="*/ 0 h 5390388"/>
                <a:gd name="connsiteX1" fmla="*/ 8103011 w 8103011"/>
                <a:gd name="connsiteY1" fmla="*/ 0 h 5390388"/>
                <a:gd name="connsiteX2" fmla="*/ 8103011 w 8103011"/>
                <a:gd name="connsiteY2" fmla="*/ 2685851 h 5390388"/>
                <a:gd name="connsiteX3" fmla="*/ 8059531 w 8103011"/>
                <a:gd name="connsiteY3" fmla="*/ 2706808 h 5390388"/>
                <a:gd name="connsiteX4" fmla="*/ 7328705 w 8103011"/>
                <a:gd name="connsiteY4" fmla="*/ 2854438 h 5390388"/>
                <a:gd name="connsiteX5" fmla="*/ 6522720 w 8103011"/>
                <a:gd name="connsiteY5" fmla="*/ 2670216 h 5390388"/>
                <a:gd name="connsiteX6" fmla="*/ 6204542 w 8103011"/>
                <a:gd name="connsiteY6" fmla="*/ 2471019 h 5390388"/>
                <a:gd name="connsiteX7" fmla="*/ 6203658 w 8103011"/>
                <a:gd name="connsiteY7" fmla="*/ 2473284 h 5390388"/>
                <a:gd name="connsiteX8" fmla="*/ 6176775 w 8103011"/>
                <a:gd name="connsiteY8" fmla="*/ 2456800 h 5390388"/>
                <a:gd name="connsiteX9" fmla="*/ 6172106 w 8103011"/>
                <a:gd name="connsiteY9" fmla="*/ 2453403 h 5390388"/>
                <a:gd name="connsiteX10" fmla="*/ 6170591 w 8103011"/>
                <a:gd name="connsiteY10" fmla="*/ 2453403 h 5390388"/>
                <a:gd name="connsiteX11" fmla="*/ 5994779 w 8103011"/>
                <a:gd name="connsiteY11" fmla="*/ 2409738 h 5390388"/>
                <a:gd name="connsiteX12" fmla="*/ 5605039 w 8103011"/>
                <a:gd name="connsiteY12" fmla="*/ 2799700 h 5390388"/>
                <a:gd name="connsiteX13" fmla="*/ 5609330 w 8103011"/>
                <a:gd name="connsiteY13" fmla="*/ 3516707 h 5390388"/>
                <a:gd name="connsiteX14" fmla="*/ 5608446 w 8103011"/>
                <a:gd name="connsiteY14" fmla="*/ 3518343 h 5390388"/>
                <a:gd name="connsiteX15" fmla="*/ 3720707 w 8103011"/>
                <a:gd name="connsiteY15" fmla="*/ 5390388 h 5390388"/>
                <a:gd name="connsiteX16" fmla="*/ 1832082 w 8103011"/>
                <a:gd name="connsiteY16" fmla="*/ 3500726 h 5390388"/>
                <a:gd name="connsiteX17" fmla="*/ 2369489 w 8103011"/>
                <a:gd name="connsiteY17" fmla="*/ 2181977 h 5390388"/>
                <a:gd name="connsiteX18" fmla="*/ 2663183 w 8103011"/>
                <a:gd name="connsiteY18" fmla="*/ 1861224 h 5390388"/>
                <a:gd name="connsiteX19" fmla="*/ 2860324 w 8103011"/>
                <a:gd name="connsiteY19" fmla="*/ 949424 h 5390388"/>
                <a:gd name="connsiteX20" fmla="*/ 2384257 w 8103011"/>
                <a:gd name="connsiteY20" fmla="*/ 769984 h 5390388"/>
                <a:gd name="connsiteX21" fmla="*/ 2177269 w 8103011"/>
                <a:gd name="connsiteY21" fmla="*/ 912806 h 5390388"/>
                <a:gd name="connsiteX22" fmla="*/ 1965740 w 8103011"/>
                <a:gd name="connsiteY22" fmla="*/ 1126348 h 5390388"/>
                <a:gd name="connsiteX23" fmla="*/ 1964982 w 8103011"/>
                <a:gd name="connsiteY23" fmla="*/ 1125593 h 5390388"/>
                <a:gd name="connsiteX24" fmla="*/ 1467710 w 8103011"/>
                <a:gd name="connsiteY24" fmla="*/ 1417781 h 5390388"/>
                <a:gd name="connsiteX25" fmla="*/ 1310703 w 8103011"/>
                <a:gd name="connsiteY25" fmla="*/ 1450247 h 5390388"/>
                <a:gd name="connsiteX26" fmla="*/ 1153949 w 8103011"/>
                <a:gd name="connsiteY26" fmla="*/ 1462075 h 5390388"/>
                <a:gd name="connsiteX27" fmla="*/ 805354 w 8103011"/>
                <a:gd name="connsiteY27" fmla="*/ 1408092 h 5390388"/>
                <a:gd name="connsiteX28" fmla="*/ 0 w 8103011"/>
                <a:gd name="connsiteY28" fmla="*/ 331072 h 5390388"/>
                <a:gd name="connsiteX29" fmla="*/ 505 w 8103011"/>
                <a:gd name="connsiteY29" fmla="*/ 317859 h 5390388"/>
                <a:gd name="connsiteX30" fmla="*/ 0 w 8103011"/>
                <a:gd name="connsiteY30" fmla="*/ 307289 h 5390388"/>
                <a:gd name="connsiteX31" fmla="*/ 12629 w 8103011"/>
                <a:gd name="connsiteY31" fmla="*/ 136558 h 539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03011" h="5390388">
                  <a:moveTo>
                    <a:pt x="43346" y="0"/>
                  </a:moveTo>
                  <a:lnTo>
                    <a:pt x="8103011" y="0"/>
                  </a:lnTo>
                  <a:lnTo>
                    <a:pt x="8103011" y="2685851"/>
                  </a:lnTo>
                  <a:lnTo>
                    <a:pt x="8059531" y="2706808"/>
                  </a:lnTo>
                  <a:cubicBezTo>
                    <a:pt x="7834906" y="2801871"/>
                    <a:pt x="7587943" y="2854438"/>
                    <a:pt x="7328705" y="2854438"/>
                  </a:cubicBezTo>
                  <a:cubicBezTo>
                    <a:pt x="7039681" y="2854438"/>
                    <a:pt x="6766813" y="2787620"/>
                    <a:pt x="6522720" y="2670216"/>
                  </a:cubicBezTo>
                  <a:lnTo>
                    <a:pt x="6204542" y="2471019"/>
                  </a:lnTo>
                  <a:lnTo>
                    <a:pt x="6203658" y="2473284"/>
                  </a:lnTo>
                  <a:cubicBezTo>
                    <a:pt x="6194697" y="2467748"/>
                    <a:pt x="6186115" y="2461833"/>
                    <a:pt x="6176775" y="2456800"/>
                  </a:cubicBezTo>
                  <a:cubicBezTo>
                    <a:pt x="6175261" y="2455542"/>
                    <a:pt x="6173620" y="2454535"/>
                    <a:pt x="6172106" y="2453403"/>
                  </a:cubicBezTo>
                  <a:lnTo>
                    <a:pt x="6170591" y="2453403"/>
                  </a:lnTo>
                  <a:cubicBezTo>
                    <a:pt x="6117582" y="2426474"/>
                    <a:pt x="6058389" y="2409738"/>
                    <a:pt x="5994779" y="2409738"/>
                  </a:cubicBezTo>
                  <a:cubicBezTo>
                    <a:pt x="5779588" y="2409738"/>
                    <a:pt x="5605039" y="2584397"/>
                    <a:pt x="5605039" y="2799700"/>
                  </a:cubicBezTo>
                  <a:lnTo>
                    <a:pt x="5609330" y="3516707"/>
                  </a:lnTo>
                  <a:cubicBezTo>
                    <a:pt x="5609078" y="3517211"/>
                    <a:pt x="5608699" y="3517840"/>
                    <a:pt x="5608446" y="3518343"/>
                  </a:cubicBezTo>
                  <a:cubicBezTo>
                    <a:pt x="5598855" y="4553712"/>
                    <a:pt x="4763715" y="5390388"/>
                    <a:pt x="3720707" y="5390388"/>
                  </a:cubicBezTo>
                  <a:cubicBezTo>
                    <a:pt x="2677697" y="5390388"/>
                    <a:pt x="1832082" y="4544401"/>
                    <a:pt x="1832082" y="3500726"/>
                  </a:cubicBezTo>
                  <a:cubicBezTo>
                    <a:pt x="1832082" y="2987446"/>
                    <a:pt x="2037428" y="2522486"/>
                    <a:pt x="2369489" y="2181977"/>
                  </a:cubicBezTo>
                  <a:cubicBezTo>
                    <a:pt x="2504283" y="2026067"/>
                    <a:pt x="2568524" y="1977117"/>
                    <a:pt x="2663183" y="1861224"/>
                  </a:cubicBezTo>
                  <a:cubicBezTo>
                    <a:pt x="2798985" y="1698142"/>
                    <a:pt x="3028060" y="1273449"/>
                    <a:pt x="2860324" y="949424"/>
                  </a:cubicBezTo>
                  <a:cubicBezTo>
                    <a:pt x="2774374" y="783322"/>
                    <a:pt x="2564359" y="728206"/>
                    <a:pt x="2384257" y="769984"/>
                  </a:cubicBezTo>
                  <a:cubicBezTo>
                    <a:pt x="2341219" y="783196"/>
                    <a:pt x="2263093" y="818304"/>
                    <a:pt x="2177269" y="912806"/>
                  </a:cubicBezTo>
                  <a:lnTo>
                    <a:pt x="1965740" y="1126348"/>
                  </a:lnTo>
                  <a:lnTo>
                    <a:pt x="1964982" y="1125593"/>
                  </a:lnTo>
                  <a:cubicBezTo>
                    <a:pt x="1828169" y="1261369"/>
                    <a:pt x="1658541" y="1363924"/>
                    <a:pt x="1467710" y="1417781"/>
                  </a:cubicBezTo>
                  <a:cubicBezTo>
                    <a:pt x="1412934" y="1437034"/>
                    <a:pt x="1362828" y="1445969"/>
                    <a:pt x="1310703" y="1450247"/>
                  </a:cubicBezTo>
                  <a:cubicBezTo>
                    <a:pt x="1259335" y="1457168"/>
                    <a:pt x="1207210" y="1462075"/>
                    <a:pt x="1153949" y="1462075"/>
                  </a:cubicBezTo>
                  <a:cubicBezTo>
                    <a:pt x="1032407" y="1462075"/>
                    <a:pt x="915410" y="1442948"/>
                    <a:pt x="805354" y="1408092"/>
                  </a:cubicBezTo>
                  <a:cubicBezTo>
                    <a:pt x="340014" y="1271058"/>
                    <a:pt x="0" y="841080"/>
                    <a:pt x="0" y="331072"/>
                  </a:cubicBezTo>
                  <a:cubicBezTo>
                    <a:pt x="0" y="326542"/>
                    <a:pt x="505" y="322263"/>
                    <a:pt x="505" y="317859"/>
                  </a:cubicBezTo>
                  <a:cubicBezTo>
                    <a:pt x="505" y="314336"/>
                    <a:pt x="0" y="310812"/>
                    <a:pt x="0" y="307289"/>
                  </a:cubicBezTo>
                  <a:cubicBezTo>
                    <a:pt x="0" y="249248"/>
                    <a:pt x="4315" y="192244"/>
                    <a:pt x="12629" y="136558"/>
                  </a:cubicBezTo>
                  <a:close/>
                </a:path>
              </a:pathLst>
            </a:custGeom>
            <a:solidFill>
              <a:srgbClr val="B7D89B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håndsform: figur 18">
              <a:extLst>
                <a:ext uri="{FF2B5EF4-FFF2-40B4-BE49-F238E27FC236}">
                  <a16:creationId xmlns:a16="http://schemas.microsoft.com/office/drawing/2014/main" id="{94168362-F54C-0920-72C4-F5D11E6EDD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1961" y="4610841"/>
              <a:ext cx="4135183" cy="2247158"/>
            </a:xfrm>
            <a:custGeom>
              <a:avLst/>
              <a:gdLst>
                <a:gd name="connsiteX0" fmla="*/ 2321907 w 4135183"/>
                <a:gd name="connsiteY0" fmla="*/ 0 h 2247158"/>
                <a:gd name="connsiteX1" fmla="*/ 3166765 w 4135183"/>
                <a:gd name="connsiteY1" fmla="*/ 842338 h 2247158"/>
                <a:gd name="connsiteX2" fmla="*/ 3078038 w 4135183"/>
                <a:gd name="connsiteY2" fmla="*/ 1211412 h 2247158"/>
                <a:gd name="connsiteX3" fmla="*/ 2902605 w 4135183"/>
                <a:gd name="connsiteY3" fmla="*/ 1451757 h 2247158"/>
                <a:gd name="connsiteX4" fmla="*/ 2784976 w 4135183"/>
                <a:gd name="connsiteY4" fmla="*/ 1878589 h 2247158"/>
                <a:gd name="connsiteX5" fmla="*/ 3098611 w 4135183"/>
                <a:gd name="connsiteY5" fmla="*/ 1897212 h 2247158"/>
                <a:gd name="connsiteX6" fmla="*/ 3234540 w 4135183"/>
                <a:gd name="connsiteY6" fmla="*/ 1767099 h 2247158"/>
                <a:gd name="connsiteX7" fmla="*/ 3603203 w 4135183"/>
                <a:gd name="connsiteY7" fmla="*/ 1637615 h 2247158"/>
                <a:gd name="connsiteX8" fmla="*/ 4135183 w 4135183"/>
                <a:gd name="connsiteY8" fmla="*/ 2099932 h 2247158"/>
                <a:gd name="connsiteX9" fmla="*/ 4120275 w 4135183"/>
                <a:gd name="connsiteY9" fmla="*/ 2208823 h 2247158"/>
                <a:gd name="connsiteX10" fmla="*/ 4103958 w 4135183"/>
                <a:gd name="connsiteY10" fmla="*/ 2247158 h 2247158"/>
                <a:gd name="connsiteX11" fmla="*/ 76585 w 4135183"/>
                <a:gd name="connsiteY11" fmla="*/ 2247158 h 2247158"/>
                <a:gd name="connsiteX12" fmla="*/ 27000 w 4135183"/>
                <a:gd name="connsiteY12" fmla="*/ 2122675 h 2247158"/>
                <a:gd name="connsiteX13" fmla="*/ 0 w 4135183"/>
                <a:gd name="connsiteY13" fmla="*/ 1910928 h 2247158"/>
                <a:gd name="connsiteX14" fmla="*/ 844984 w 4135183"/>
                <a:gd name="connsiteY14" fmla="*/ 1068715 h 2247158"/>
                <a:gd name="connsiteX15" fmla="*/ 1271073 w 4135183"/>
                <a:gd name="connsiteY15" fmla="*/ 1175423 h 2247158"/>
                <a:gd name="connsiteX16" fmla="*/ 1382896 w 4135183"/>
                <a:gd name="connsiteY16" fmla="*/ 1216068 h 2247158"/>
                <a:gd name="connsiteX17" fmla="*/ 1570320 w 4135183"/>
                <a:gd name="connsiteY17" fmla="*/ 1029203 h 2247158"/>
                <a:gd name="connsiteX18" fmla="*/ 1570950 w 4135183"/>
                <a:gd name="connsiteY18" fmla="*/ 748717 h 2247158"/>
                <a:gd name="connsiteX19" fmla="*/ 2321907 w 4135183"/>
                <a:gd name="connsiteY19" fmla="*/ 0 h 224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35183" h="2247158">
                  <a:moveTo>
                    <a:pt x="2321907" y="0"/>
                  </a:moveTo>
                  <a:cubicBezTo>
                    <a:pt x="2788510" y="0"/>
                    <a:pt x="3166765" y="377127"/>
                    <a:pt x="3166765" y="842338"/>
                  </a:cubicBezTo>
                  <a:cubicBezTo>
                    <a:pt x="3166765" y="975346"/>
                    <a:pt x="3133193" y="1099545"/>
                    <a:pt x="3078038" y="1211412"/>
                  </a:cubicBezTo>
                  <a:lnTo>
                    <a:pt x="2902605" y="1451757"/>
                  </a:lnTo>
                  <a:cubicBezTo>
                    <a:pt x="2815898" y="1574068"/>
                    <a:pt x="2721365" y="1730984"/>
                    <a:pt x="2784976" y="1878589"/>
                  </a:cubicBezTo>
                  <a:cubicBezTo>
                    <a:pt x="2845053" y="2017888"/>
                    <a:pt x="3002690" y="1987310"/>
                    <a:pt x="3098611" y="1897212"/>
                  </a:cubicBezTo>
                  <a:cubicBezTo>
                    <a:pt x="3150736" y="1848262"/>
                    <a:pt x="3178251" y="1806485"/>
                    <a:pt x="3234540" y="1767099"/>
                  </a:cubicBezTo>
                  <a:cubicBezTo>
                    <a:pt x="3330208" y="1687068"/>
                    <a:pt x="3459953" y="1637615"/>
                    <a:pt x="3603203" y="1637615"/>
                  </a:cubicBezTo>
                  <a:cubicBezTo>
                    <a:pt x="3897023" y="1637615"/>
                    <a:pt x="4135183" y="1844613"/>
                    <a:pt x="4135183" y="2099932"/>
                  </a:cubicBezTo>
                  <a:cubicBezTo>
                    <a:pt x="4135183" y="2137463"/>
                    <a:pt x="4130017" y="2173923"/>
                    <a:pt x="4120275" y="2208823"/>
                  </a:cubicBezTo>
                  <a:lnTo>
                    <a:pt x="4103958" y="2247158"/>
                  </a:lnTo>
                  <a:lnTo>
                    <a:pt x="76585" y="2247158"/>
                  </a:lnTo>
                  <a:lnTo>
                    <a:pt x="27000" y="2122675"/>
                  </a:lnTo>
                  <a:cubicBezTo>
                    <a:pt x="9379" y="2055025"/>
                    <a:pt x="0" y="1984070"/>
                    <a:pt x="0" y="1910928"/>
                  </a:cubicBezTo>
                  <a:cubicBezTo>
                    <a:pt x="0" y="1445843"/>
                    <a:pt x="397944" y="1066451"/>
                    <a:pt x="844984" y="1068715"/>
                  </a:cubicBezTo>
                  <a:cubicBezTo>
                    <a:pt x="1012340" y="1069470"/>
                    <a:pt x="1134386" y="1093631"/>
                    <a:pt x="1271073" y="1175423"/>
                  </a:cubicBezTo>
                  <a:cubicBezTo>
                    <a:pt x="1305150" y="1195809"/>
                    <a:pt x="1340236" y="1216068"/>
                    <a:pt x="1382896" y="1216068"/>
                  </a:cubicBezTo>
                  <a:cubicBezTo>
                    <a:pt x="1486389" y="1216068"/>
                    <a:pt x="1570320" y="1132388"/>
                    <a:pt x="1570320" y="1029203"/>
                  </a:cubicBezTo>
                  <a:cubicBezTo>
                    <a:pt x="1570320" y="1029203"/>
                    <a:pt x="1570950" y="759288"/>
                    <a:pt x="1570950" y="748717"/>
                  </a:cubicBezTo>
                  <a:cubicBezTo>
                    <a:pt x="1570950" y="283632"/>
                    <a:pt x="1855305" y="0"/>
                    <a:pt x="2321907" y="0"/>
                  </a:cubicBezTo>
                  <a:close/>
                </a:path>
              </a:pathLst>
            </a:custGeom>
            <a:solidFill>
              <a:srgbClr val="B7D89B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6" name="Tittel 1">
            <a:extLst>
              <a:ext uri="{FF2B5EF4-FFF2-40B4-BE49-F238E27FC236}">
                <a16:creationId xmlns:a16="http://schemas.microsoft.com/office/drawing/2014/main" id="{BDB40459-08BB-85D7-43CB-CB4D51F7E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1" y="-819151"/>
            <a:ext cx="11120078" cy="71391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Skjult tittel for universell utforming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415CFBB1-65DF-E750-1838-AB6BD7A10B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9" y="598095"/>
            <a:ext cx="3328986" cy="905268"/>
          </a:xfrm>
        </p:spPr>
        <p:txBody>
          <a:bodyPr>
            <a:noAutofit/>
          </a:bodyPr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255587" indent="0">
              <a:buNone/>
              <a:defRPr/>
            </a:lvl2pPr>
          </a:lstStyle>
          <a:p>
            <a:pPr lvl="0"/>
            <a:r>
              <a:rPr lang="nb-NO"/>
              <a:t>Ditt navn, telefon og epost</a:t>
            </a:r>
          </a:p>
        </p:txBody>
      </p:sp>
      <p:sp>
        <p:nvSpPr>
          <p:cNvPr id="28" name="Plassholder for tekst 24">
            <a:extLst>
              <a:ext uri="{FF2B5EF4-FFF2-40B4-BE49-F238E27FC236}">
                <a16:creationId xmlns:a16="http://schemas.microsoft.com/office/drawing/2014/main" id="{A811C732-2338-FD54-F568-9C8A89ACE5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339" y="1532338"/>
            <a:ext cx="3328986" cy="690162"/>
          </a:xfrm>
        </p:spPr>
        <p:txBody>
          <a:bodyPr>
            <a:noAutofit/>
          </a:bodyPr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255587" indent="0">
              <a:buNone/>
              <a:defRPr/>
            </a:lvl2pPr>
          </a:lstStyle>
          <a:p>
            <a:pPr lvl="0"/>
            <a:r>
              <a:rPr lang="nb-NO"/>
              <a:t>Kontoradresse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09913CBD-6E5D-3BF0-C4FB-3B7593FC352B}"/>
              </a:ext>
            </a:extLst>
          </p:cNvPr>
          <p:cNvSpPr txBox="1"/>
          <p:nvPr userDrawn="1"/>
        </p:nvSpPr>
        <p:spPr>
          <a:xfrm>
            <a:off x="541339" y="2314575"/>
            <a:ext cx="3299439" cy="44042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Autofit/>
          </a:bodyPr>
          <a:lstStyle/>
          <a:p>
            <a:pPr algn="l">
              <a:lnSpc>
                <a:spcPct val="107000"/>
              </a:lnSpc>
              <a:spcBef>
                <a:spcPts val="300"/>
              </a:spcBef>
            </a:pPr>
            <a:r>
              <a:rPr lang="nb-NO" sz="1600" noProof="0">
                <a:solidFill>
                  <a:schemeClr val="tx2"/>
                </a:solidFill>
              </a:rPr>
              <a:t>husbanken.no</a:t>
            </a:r>
          </a:p>
        </p:txBody>
      </p:sp>
    </p:spTree>
    <p:extLst>
      <p:ext uri="{BB962C8B-B14F-4D97-AF65-F5344CB8AC3E}">
        <p14:creationId xmlns:p14="http://schemas.microsoft.com/office/powerpoint/2010/main" val="88902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EC91C6-19DB-4BBF-5E89-C5856DC5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410939"/>
            <a:ext cx="10502473" cy="738119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B8E9780-D641-A909-CD5D-2B34B11469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720" y="2472311"/>
            <a:ext cx="10512081" cy="3922128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2BE2102-D66C-AEAE-00DE-CF3E5A236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956" y="381196"/>
            <a:ext cx="1570353" cy="382691"/>
          </a:xfrm>
          <a:prstGeom prst="rect">
            <a:avLst/>
          </a:prstGeom>
        </p:spPr>
      </p:pic>
      <p:pic>
        <p:nvPicPr>
          <p:cNvPr id="4" name="Bilde 3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8CE9A870-6012-1492-0789-B82FAE541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28" y="410415"/>
            <a:ext cx="1155780" cy="38269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F472043-63D1-FBEB-9CA3-E62944F5AA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8956" y="381196"/>
            <a:ext cx="1570353" cy="382691"/>
          </a:xfrm>
          <a:prstGeom prst="rect">
            <a:avLst/>
          </a:prstGeom>
        </p:spPr>
      </p:pic>
      <p:pic>
        <p:nvPicPr>
          <p:cNvPr id="7" name="Bilde 6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FD419F44-519D-55BC-80E1-F4748DFBE7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28" y="410415"/>
            <a:ext cx="1155780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BA77C9-BF05-78A6-336E-A11C51C7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FF7DA12-D3BB-BCF2-8D7C-68B4D2A4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379-DB22-4949-8752-F7C0E9FFCD5A}" type="datetimeFigureOut">
              <a:rPr lang="nb-NO" smtClean="0"/>
              <a:pPr/>
              <a:t>19.09.2025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0C8121-9A5E-23A1-7408-2D833B1C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3FC1FE-C2D6-8745-558C-9DF71602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322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339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fikk">
            <a:extLst>
              <a:ext uri="{FF2B5EF4-FFF2-40B4-BE49-F238E27FC236}">
                <a16:creationId xmlns:a16="http://schemas.microsoft.com/office/drawing/2014/main" id="{591A1EB9-A07A-5DD0-DC64-FAAB048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9412" y="1"/>
            <a:ext cx="9912588" cy="6845438"/>
            <a:chOff x="2279412" y="1"/>
            <a:chExt cx="9912588" cy="6845438"/>
          </a:xfrm>
        </p:grpSpPr>
        <p:sp>
          <p:nvSpPr>
            <p:cNvPr id="21" name="Frihåndsform: figur 20">
              <a:extLst>
                <a:ext uri="{FF2B5EF4-FFF2-40B4-BE49-F238E27FC236}">
                  <a16:creationId xmlns:a16="http://schemas.microsoft.com/office/drawing/2014/main" id="{A0E90342-FCDC-3DB9-68DB-6ED2CEE5D58E}"/>
                </a:ext>
              </a:extLst>
            </p:cNvPr>
            <p:cNvSpPr/>
            <p:nvPr/>
          </p:nvSpPr>
          <p:spPr>
            <a:xfrm>
              <a:off x="4174909" y="1144004"/>
              <a:ext cx="8017091" cy="5701435"/>
            </a:xfrm>
            <a:custGeom>
              <a:avLst/>
              <a:gdLst>
                <a:gd name="connsiteX0" fmla="*/ 5479844 w 8017091"/>
                <a:gd name="connsiteY0" fmla="*/ 0 h 5701435"/>
                <a:gd name="connsiteX1" fmla="*/ 7366515 w 8017091"/>
                <a:gd name="connsiteY1" fmla="*/ 1886201 h 5701435"/>
                <a:gd name="connsiteX2" fmla="*/ 6829664 w 8017091"/>
                <a:gd name="connsiteY2" fmla="*/ 3202535 h 5701435"/>
                <a:gd name="connsiteX3" fmla="*/ 6536274 w 8017091"/>
                <a:gd name="connsiteY3" fmla="*/ 3522701 h 5701435"/>
                <a:gd name="connsiteX4" fmla="*/ 6339336 w 8017091"/>
                <a:gd name="connsiteY4" fmla="*/ 4432831 h 5701435"/>
                <a:gd name="connsiteX5" fmla="*/ 6814912 w 8017091"/>
                <a:gd name="connsiteY5" fmla="*/ 4611943 h 5701435"/>
                <a:gd name="connsiteX6" fmla="*/ 7021684 w 8017091"/>
                <a:gd name="connsiteY6" fmla="*/ 4469381 h 5701435"/>
                <a:gd name="connsiteX7" fmla="*/ 7232996 w 8017091"/>
                <a:gd name="connsiteY7" fmla="*/ 4256231 h 5701435"/>
                <a:gd name="connsiteX8" fmla="*/ 7233878 w 8017091"/>
                <a:gd name="connsiteY8" fmla="*/ 4256984 h 5701435"/>
                <a:gd name="connsiteX9" fmla="*/ 7730636 w 8017091"/>
                <a:gd name="connsiteY9" fmla="*/ 3965331 h 5701435"/>
                <a:gd name="connsiteX10" fmla="*/ 7887480 w 8017091"/>
                <a:gd name="connsiteY10" fmla="*/ 3932925 h 5701435"/>
                <a:gd name="connsiteX11" fmla="*/ 8017091 w 8017091"/>
                <a:gd name="connsiteY11" fmla="*/ 3923153 h 5701435"/>
                <a:gd name="connsiteX12" fmla="*/ 8017091 w 8017091"/>
                <a:gd name="connsiteY12" fmla="*/ 5701435 h 5701435"/>
                <a:gd name="connsiteX13" fmla="*/ 462086 w 8017091"/>
                <a:gd name="connsiteY13" fmla="*/ 5701435 h 5701435"/>
                <a:gd name="connsiteX14" fmla="*/ 462086 w 8017091"/>
                <a:gd name="connsiteY14" fmla="*/ 5701183 h 5701435"/>
                <a:gd name="connsiteX15" fmla="*/ 147640 w 8017091"/>
                <a:gd name="connsiteY15" fmla="*/ 5136843 h 5701435"/>
                <a:gd name="connsiteX16" fmla="*/ 0 w 8017091"/>
                <a:gd name="connsiteY16" fmla="*/ 4406454 h 5701435"/>
                <a:gd name="connsiteX17" fmla="*/ 1875576 w 8017091"/>
                <a:gd name="connsiteY17" fmla="*/ 2531431 h 5701435"/>
                <a:gd name="connsiteX18" fmla="*/ 2680727 w 8017091"/>
                <a:gd name="connsiteY18" fmla="*/ 2715190 h 5701435"/>
                <a:gd name="connsiteX19" fmla="*/ 2998577 w 8017091"/>
                <a:gd name="connsiteY19" fmla="*/ 2914022 h 5701435"/>
                <a:gd name="connsiteX20" fmla="*/ 2999459 w 8017091"/>
                <a:gd name="connsiteY20" fmla="*/ 2911761 h 5701435"/>
                <a:gd name="connsiteX21" fmla="*/ 3026314 w 8017091"/>
                <a:gd name="connsiteY21" fmla="*/ 2928215 h 5701435"/>
                <a:gd name="connsiteX22" fmla="*/ 3030980 w 8017091"/>
                <a:gd name="connsiteY22" fmla="*/ 2931607 h 5701435"/>
                <a:gd name="connsiteX23" fmla="*/ 3032492 w 8017091"/>
                <a:gd name="connsiteY23" fmla="*/ 2931607 h 5701435"/>
                <a:gd name="connsiteX24" fmla="*/ 3208123 w 8017091"/>
                <a:gd name="connsiteY24" fmla="*/ 2975192 h 5701435"/>
                <a:gd name="connsiteX25" fmla="*/ 3597460 w 8017091"/>
                <a:gd name="connsiteY25" fmla="*/ 2585943 h 5701435"/>
                <a:gd name="connsiteX26" fmla="*/ 3593173 w 8017091"/>
                <a:gd name="connsiteY26" fmla="*/ 1870249 h 5701435"/>
                <a:gd name="connsiteX27" fmla="*/ 3594055 w 8017091"/>
                <a:gd name="connsiteY27" fmla="*/ 1868617 h 5701435"/>
                <a:gd name="connsiteX28" fmla="*/ 5479844 w 8017091"/>
                <a:gd name="connsiteY28" fmla="*/ 0 h 570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017091" h="5701435">
                  <a:moveTo>
                    <a:pt x="5479844" y="0"/>
                  </a:moveTo>
                  <a:cubicBezTo>
                    <a:pt x="6521775" y="0"/>
                    <a:pt x="7366515" y="844438"/>
                    <a:pt x="7366515" y="1886201"/>
                  </a:cubicBezTo>
                  <a:cubicBezTo>
                    <a:pt x="7366515" y="2398542"/>
                    <a:pt x="7161382" y="2862650"/>
                    <a:pt x="6829664" y="3202535"/>
                  </a:cubicBezTo>
                  <a:cubicBezTo>
                    <a:pt x="6695010" y="3358159"/>
                    <a:pt x="6630834" y="3407019"/>
                    <a:pt x="6536274" y="3522701"/>
                  </a:cubicBezTo>
                  <a:cubicBezTo>
                    <a:pt x="6400611" y="3685484"/>
                    <a:pt x="6171775" y="4109399"/>
                    <a:pt x="6339336" y="4432831"/>
                  </a:cubicBezTo>
                  <a:cubicBezTo>
                    <a:pt x="6425197" y="4598629"/>
                    <a:pt x="6634995" y="4653643"/>
                    <a:pt x="6814912" y="4611943"/>
                  </a:cubicBezTo>
                  <a:cubicBezTo>
                    <a:pt x="6857906" y="4598754"/>
                    <a:pt x="6935950" y="4563711"/>
                    <a:pt x="7021684" y="4469381"/>
                  </a:cubicBezTo>
                  <a:lnTo>
                    <a:pt x="7232996" y="4256231"/>
                  </a:lnTo>
                  <a:lnTo>
                    <a:pt x="7233878" y="4256984"/>
                  </a:lnTo>
                  <a:cubicBezTo>
                    <a:pt x="7370549" y="4121457"/>
                    <a:pt x="7540002" y="4019090"/>
                    <a:pt x="7730636" y="3965331"/>
                  </a:cubicBezTo>
                  <a:cubicBezTo>
                    <a:pt x="7785355" y="3946113"/>
                    <a:pt x="7835409" y="3937196"/>
                    <a:pt x="7887480" y="3932925"/>
                  </a:cubicBezTo>
                  <a:lnTo>
                    <a:pt x="8017091" y="3923153"/>
                  </a:lnTo>
                  <a:lnTo>
                    <a:pt x="8017091" y="5701435"/>
                  </a:lnTo>
                  <a:lnTo>
                    <a:pt x="462086" y="5701435"/>
                  </a:lnTo>
                  <a:lnTo>
                    <a:pt x="462086" y="5701183"/>
                  </a:lnTo>
                  <a:cubicBezTo>
                    <a:pt x="327053" y="5534004"/>
                    <a:pt x="220263" y="5343588"/>
                    <a:pt x="147640" y="5136843"/>
                  </a:cubicBezTo>
                  <a:cubicBezTo>
                    <a:pt x="52575" y="4912388"/>
                    <a:pt x="0" y="4665575"/>
                    <a:pt x="0" y="4406454"/>
                  </a:cubicBezTo>
                  <a:cubicBezTo>
                    <a:pt x="0" y="3370971"/>
                    <a:pt x="839697" y="2531431"/>
                    <a:pt x="1875576" y="2531431"/>
                  </a:cubicBezTo>
                  <a:cubicBezTo>
                    <a:pt x="2164301" y="2531431"/>
                    <a:pt x="2436887" y="2598002"/>
                    <a:pt x="2680727" y="2715190"/>
                  </a:cubicBezTo>
                  <a:lnTo>
                    <a:pt x="2998577" y="2914022"/>
                  </a:lnTo>
                  <a:lnTo>
                    <a:pt x="2999459" y="2911761"/>
                  </a:lnTo>
                  <a:cubicBezTo>
                    <a:pt x="3008411" y="2917288"/>
                    <a:pt x="3016984" y="2923191"/>
                    <a:pt x="3026314" y="2928215"/>
                  </a:cubicBezTo>
                  <a:cubicBezTo>
                    <a:pt x="3027828" y="2929471"/>
                    <a:pt x="3029466" y="2930476"/>
                    <a:pt x="3030980" y="2931607"/>
                  </a:cubicBezTo>
                  <a:lnTo>
                    <a:pt x="3032492" y="2931607"/>
                  </a:lnTo>
                  <a:cubicBezTo>
                    <a:pt x="3085446" y="2958486"/>
                    <a:pt x="3144578" y="2975192"/>
                    <a:pt x="3208123" y="2975192"/>
                  </a:cubicBezTo>
                  <a:cubicBezTo>
                    <a:pt x="3423090" y="2975192"/>
                    <a:pt x="3597460" y="2800853"/>
                    <a:pt x="3597460" y="2585943"/>
                  </a:cubicBezTo>
                  <a:lnTo>
                    <a:pt x="3593173" y="1870249"/>
                  </a:lnTo>
                  <a:cubicBezTo>
                    <a:pt x="3593425" y="1869747"/>
                    <a:pt x="3593803" y="1869245"/>
                    <a:pt x="3594055" y="1868617"/>
                  </a:cubicBezTo>
                  <a:cubicBezTo>
                    <a:pt x="3603638" y="835144"/>
                    <a:pt x="4437913" y="0"/>
                    <a:pt x="5479844" y="0"/>
                  </a:cubicBezTo>
                  <a:close/>
                </a:path>
              </a:pathLst>
            </a:custGeom>
            <a:solidFill>
              <a:srgbClr val="B7D89B"/>
            </a:solidFill>
            <a:ln w="12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håndsform: figur 18">
              <a:extLst>
                <a:ext uri="{FF2B5EF4-FFF2-40B4-BE49-F238E27FC236}">
                  <a16:creationId xmlns:a16="http://schemas.microsoft.com/office/drawing/2014/main" id="{F1D1FD16-3690-ACDE-ABBB-B82F6538C891}"/>
                </a:ext>
              </a:extLst>
            </p:cNvPr>
            <p:cNvSpPr/>
            <p:nvPr/>
          </p:nvSpPr>
          <p:spPr>
            <a:xfrm>
              <a:off x="2279412" y="1"/>
              <a:ext cx="5861596" cy="2244909"/>
            </a:xfrm>
            <a:custGeom>
              <a:avLst/>
              <a:gdLst>
                <a:gd name="connsiteX0" fmla="*/ 645283 w 5861596"/>
                <a:gd name="connsiteY0" fmla="*/ 0 h 2244909"/>
                <a:gd name="connsiteX1" fmla="*/ 5861596 w 5861596"/>
                <a:gd name="connsiteY1" fmla="*/ 0 h 2244909"/>
                <a:gd name="connsiteX2" fmla="*/ 5856782 w 5861596"/>
                <a:gd name="connsiteY2" fmla="*/ 47573 h 2244909"/>
                <a:gd name="connsiteX3" fmla="*/ 4815021 w 5861596"/>
                <a:gd name="connsiteY3" fmla="*/ 893424 h 2244909"/>
                <a:gd name="connsiteX4" fmla="*/ 4349152 w 5861596"/>
                <a:gd name="connsiteY4" fmla="*/ 782139 h 2244909"/>
                <a:gd name="connsiteX5" fmla="*/ 4045676 w 5861596"/>
                <a:gd name="connsiteY5" fmla="*/ 562206 h 2244909"/>
                <a:gd name="connsiteX6" fmla="*/ 3506807 w 5861596"/>
                <a:gd name="connsiteY6" fmla="*/ 414620 h 2244909"/>
                <a:gd name="connsiteX7" fmla="*/ 3483230 w 5861596"/>
                <a:gd name="connsiteY7" fmla="*/ 808013 h 2244909"/>
                <a:gd name="connsiteX8" fmla="*/ 3647513 w 5861596"/>
                <a:gd name="connsiteY8" fmla="*/ 978459 h 2244909"/>
                <a:gd name="connsiteX9" fmla="*/ 3811040 w 5861596"/>
                <a:gd name="connsiteY9" fmla="*/ 1440808 h 2244909"/>
                <a:gd name="connsiteX10" fmla="*/ 3227413 w 5861596"/>
                <a:gd name="connsiteY10" fmla="*/ 2107894 h 2244909"/>
                <a:gd name="connsiteX11" fmla="*/ 2763436 w 5861596"/>
                <a:gd name="connsiteY11" fmla="*/ 1844375 h 2244909"/>
                <a:gd name="connsiteX12" fmla="*/ 2563346 w 5861596"/>
                <a:gd name="connsiteY12" fmla="*/ 1483012 h 2244909"/>
                <a:gd name="connsiteX13" fmla="*/ 2128620 w 5861596"/>
                <a:gd name="connsiteY13" fmla="*/ 1184324 h 2244909"/>
                <a:gd name="connsiteX14" fmla="*/ 2128620 w 5861596"/>
                <a:gd name="connsiteY14" fmla="*/ 1184199 h 2244909"/>
                <a:gd name="connsiteX15" fmla="*/ 1785302 w 5861596"/>
                <a:gd name="connsiteY15" fmla="*/ 1680211 h 2244909"/>
                <a:gd name="connsiteX16" fmla="*/ 1047100 w 5861596"/>
                <a:gd name="connsiteY16" fmla="*/ 2244551 h 2244909"/>
                <a:gd name="connsiteX17" fmla="*/ 402323 w 5861596"/>
                <a:gd name="connsiteY17" fmla="*/ 1977642 h 2244909"/>
                <a:gd name="connsiteX18" fmla="*/ 179917 w 5861596"/>
                <a:gd name="connsiteY18" fmla="*/ 1709979 h 2244909"/>
                <a:gd name="connsiteX19" fmla="*/ 47658 w 5861596"/>
                <a:gd name="connsiteY19" fmla="*/ 1390064 h 2244909"/>
                <a:gd name="connsiteX20" fmla="*/ 25846 w 5861596"/>
                <a:gd name="connsiteY20" fmla="*/ 1274759 h 2244909"/>
                <a:gd name="connsiteX21" fmla="*/ 0 w 5861596"/>
                <a:gd name="connsiteY21" fmla="*/ 1030208 h 2244909"/>
                <a:gd name="connsiteX22" fmla="*/ 514157 w 5861596"/>
                <a:gd name="connsiteY22" fmla="*/ 105759 h 2244909"/>
                <a:gd name="connsiteX23" fmla="*/ 600172 w 5861596"/>
                <a:gd name="connsiteY23" fmla="*/ 44768 h 224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61596" h="2244909">
                  <a:moveTo>
                    <a:pt x="645283" y="0"/>
                  </a:moveTo>
                  <a:lnTo>
                    <a:pt x="5861596" y="0"/>
                  </a:lnTo>
                  <a:lnTo>
                    <a:pt x="5856782" y="47573"/>
                  </a:lnTo>
                  <a:cubicBezTo>
                    <a:pt x="5757628" y="530302"/>
                    <a:pt x="5328895" y="893424"/>
                    <a:pt x="4815021" y="893424"/>
                  </a:cubicBezTo>
                  <a:cubicBezTo>
                    <a:pt x="4647081" y="893424"/>
                    <a:pt x="4490363" y="851221"/>
                    <a:pt x="4349152" y="782139"/>
                  </a:cubicBezTo>
                  <a:lnTo>
                    <a:pt x="4045676" y="562206"/>
                  </a:lnTo>
                  <a:cubicBezTo>
                    <a:pt x="3891228" y="453307"/>
                    <a:pt x="3693155" y="334862"/>
                    <a:pt x="3506807" y="414620"/>
                  </a:cubicBezTo>
                  <a:cubicBezTo>
                    <a:pt x="3330799" y="490109"/>
                    <a:pt x="3369506" y="687810"/>
                    <a:pt x="3483230" y="808013"/>
                  </a:cubicBezTo>
                  <a:cubicBezTo>
                    <a:pt x="3545136" y="873328"/>
                    <a:pt x="3597838" y="907869"/>
                    <a:pt x="3647513" y="978459"/>
                  </a:cubicBezTo>
                  <a:cubicBezTo>
                    <a:pt x="3748630" y="1098411"/>
                    <a:pt x="3811040" y="1261194"/>
                    <a:pt x="3811040" y="1440808"/>
                  </a:cubicBezTo>
                  <a:cubicBezTo>
                    <a:pt x="3811040" y="1809206"/>
                    <a:pt x="3549801" y="2107894"/>
                    <a:pt x="3227413" y="2107894"/>
                  </a:cubicBezTo>
                  <a:cubicBezTo>
                    <a:pt x="3037913" y="2107894"/>
                    <a:pt x="2870100" y="2004270"/>
                    <a:pt x="2763436" y="1844375"/>
                  </a:cubicBezTo>
                  <a:lnTo>
                    <a:pt x="2563346" y="1483012"/>
                  </a:lnTo>
                  <a:cubicBezTo>
                    <a:pt x="2414319" y="1165986"/>
                    <a:pt x="2128620" y="1184324"/>
                    <a:pt x="2128620" y="1184324"/>
                  </a:cubicBezTo>
                  <a:lnTo>
                    <a:pt x="2128620" y="1184199"/>
                  </a:lnTo>
                  <a:cubicBezTo>
                    <a:pt x="1751008" y="1252653"/>
                    <a:pt x="1785302" y="1680211"/>
                    <a:pt x="1785302" y="1680211"/>
                  </a:cubicBezTo>
                  <a:cubicBezTo>
                    <a:pt x="1819722" y="2278715"/>
                    <a:pt x="1047100" y="2244551"/>
                    <a:pt x="1047100" y="2244551"/>
                  </a:cubicBezTo>
                  <a:cubicBezTo>
                    <a:pt x="795191" y="2244551"/>
                    <a:pt x="567111" y="2142560"/>
                    <a:pt x="402323" y="1977642"/>
                  </a:cubicBezTo>
                  <a:cubicBezTo>
                    <a:pt x="308519" y="1898134"/>
                    <a:pt x="233879" y="1806443"/>
                    <a:pt x="179917" y="1709979"/>
                  </a:cubicBezTo>
                  <a:cubicBezTo>
                    <a:pt x="122424" y="1617283"/>
                    <a:pt x="76531" y="1509012"/>
                    <a:pt x="47658" y="1390064"/>
                  </a:cubicBezTo>
                  <a:cubicBezTo>
                    <a:pt x="38328" y="1351378"/>
                    <a:pt x="31142" y="1312818"/>
                    <a:pt x="25846" y="1274759"/>
                  </a:cubicBezTo>
                  <a:cubicBezTo>
                    <a:pt x="9330" y="1196382"/>
                    <a:pt x="0" y="1114614"/>
                    <a:pt x="0" y="1030208"/>
                  </a:cubicBezTo>
                  <a:cubicBezTo>
                    <a:pt x="0" y="616844"/>
                    <a:pt x="211563" y="261760"/>
                    <a:pt x="514157" y="105759"/>
                  </a:cubicBezTo>
                  <a:cubicBezTo>
                    <a:pt x="548703" y="84563"/>
                    <a:pt x="576859" y="64294"/>
                    <a:pt x="600172" y="44768"/>
                  </a:cubicBezTo>
                  <a:close/>
                </a:path>
              </a:pathLst>
            </a:custGeom>
            <a:solidFill>
              <a:srgbClr val="B7D89B"/>
            </a:solidFill>
            <a:ln w="126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pic>
        <p:nvPicPr>
          <p:cNvPr id="10" name="Logo" descr="Husbanken. Logo.">
            <a:extLst>
              <a:ext uri="{FF2B5EF4-FFF2-40B4-BE49-F238E27FC236}">
                <a16:creationId xmlns:a16="http://schemas.microsoft.com/office/drawing/2014/main" id="{EA7BC013-B0AA-77D9-142D-95EA1132F0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050" y="2258713"/>
            <a:ext cx="2745182" cy="65645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4FDA07-C462-60F3-60C6-B95BD61B3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718" y="3381671"/>
            <a:ext cx="8394038" cy="1655762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765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Dato">
            <a:extLst>
              <a:ext uri="{FF2B5EF4-FFF2-40B4-BE49-F238E27FC236}">
                <a16:creationId xmlns:a16="http://schemas.microsoft.com/office/drawing/2014/main" id="{C07F1CAE-3934-CED9-DBE7-074183BD6C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6575" y="5307941"/>
            <a:ext cx="1651000" cy="55626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Dato</a:t>
            </a:r>
          </a:p>
          <a:p>
            <a:pPr lvl="1"/>
            <a:endParaRPr lang="nb-NO"/>
          </a:p>
        </p:txBody>
      </p:sp>
      <p:sp>
        <p:nvSpPr>
          <p:cNvPr id="3" name="Undertittel">
            <a:extLst>
              <a:ext uri="{FF2B5EF4-FFF2-40B4-BE49-F238E27FC236}">
                <a16:creationId xmlns:a16="http://schemas.microsoft.com/office/drawing/2014/main" id="{C72B7677-CDAC-C02D-C36D-05A7ADF822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91952" y="5307942"/>
            <a:ext cx="6538804" cy="55626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err="1"/>
              <a:t>Klikk</a:t>
            </a:r>
            <a:r>
              <a:rPr lang="nb-NO"/>
              <a:t> for å </a:t>
            </a:r>
            <a:r>
              <a:rPr lang="nb-NO" err="1"/>
              <a:t>skrive</a:t>
            </a:r>
            <a:r>
              <a:rPr lang="nb-NO"/>
              <a:t> </a:t>
            </a:r>
            <a:r>
              <a:rPr lang="nb-NO" err="1"/>
              <a:t>navn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685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BA77C9-BF05-78A6-336E-A11C51C7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FF7DA12-D3BB-BCF2-8D7C-68B4D2A4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9379-DB22-4949-8752-F7C0E9FFCD5A}" type="datetimeFigureOut">
              <a:rPr lang="nb-NO" smtClean="0"/>
              <a:pPr/>
              <a:t>19.09.2025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0C8121-9A5E-23A1-7408-2D833B1C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3FC1FE-C2D6-8745-558C-9DF71602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721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leng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429071-13C1-5AA4-CE08-9420DA93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601754-57DA-D9D7-3FEB-732B689D2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59" y="1731168"/>
            <a:ext cx="8394035" cy="4351338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tx2"/>
                </a:solidFill>
              </a:defRPr>
            </a:lvl1pPr>
            <a:lvl2pPr marL="255600" indent="-255588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●"/>
              <a:defRPr sz="1800">
                <a:solidFill>
                  <a:schemeClr val="tx2"/>
                </a:solidFill>
              </a:defRPr>
            </a:lvl2pPr>
            <a:lvl3pPr marL="519113" indent="-228600">
              <a:defRPr sz="1800">
                <a:solidFill>
                  <a:schemeClr val="tx2"/>
                </a:solidFill>
              </a:defRPr>
            </a:lvl3pPr>
            <a:lvl4pPr>
              <a:lnSpc>
                <a:spcPct val="87000"/>
              </a:lnSpc>
              <a:spcAft>
                <a:spcPts val="600"/>
              </a:spcAft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FBBF42-786F-1702-7BA1-472B12A7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7555F0-AFE3-74C3-C99B-2E631512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5917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54F970-37A0-0AB6-0973-DC489984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06156A-41EB-68DC-00CE-C2F2E3AF6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400" y="1702800"/>
            <a:ext cx="54834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17E5ADD-8F44-B1E2-BD99-130D7736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2800"/>
            <a:ext cx="54834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6F38E0-CBA0-354D-7AD7-2EC2919D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50D349-44A2-F949-B2A7-AD6D18F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4747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54F970-37A0-0AB6-0973-DC489984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4"/>
            <a:ext cx="6747538" cy="71391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848AAA7-429B-4F9E-775F-F79BC4802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400" y="1702800"/>
            <a:ext cx="6747538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ED0C4386-8958-3789-B7E7-FD4680BD6A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1797" y="906464"/>
            <a:ext cx="3498853" cy="518596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z="1200" noProof="0"/>
              <a:t>Trykk på ikonet eller dra inn en bildefil for å legge til et bilde. Juster utsnittet på Bildeformat-fanen &gt; Beskjær.</a:t>
            </a:r>
            <a:endParaRPr lang="nb-NO" noProof="0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C6E64956-026B-E463-81BC-00AE8D7CB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4300" y="6338093"/>
            <a:ext cx="6461125" cy="231154"/>
          </a:xfrm>
        </p:spPr>
        <p:txBody>
          <a:bodyPr>
            <a:spAutoFit/>
          </a:bodyPr>
          <a:lstStyle>
            <a:lvl1pPr marL="0" indent="0" algn="r">
              <a:buNone/>
              <a:defRPr sz="900">
                <a:latin typeface="Inter Light" panose="02000503000000020004" pitchFamily="2" charset="0"/>
                <a:ea typeface="Inter Light" panose="02000503000000020004" pitchFamily="2" charset="0"/>
              </a:defRPr>
            </a:lvl1pPr>
            <a:lvl2pPr marL="255587" indent="0">
              <a:buNone/>
              <a:defRPr/>
            </a:lvl2pPr>
          </a:lstStyle>
          <a:p>
            <a:pPr lvl="0"/>
            <a:r>
              <a:rPr lang="nb-NO"/>
              <a:t>Legg inn fotokreditering her om det er relevant. (Foto: … )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6F38E0-CBA0-354D-7AD7-2EC2919D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50D349-44A2-F949-B2A7-AD6D18F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6473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på halv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54F970-37A0-0AB6-0973-DC489984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4"/>
            <a:ext cx="5508800" cy="71391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6F38E0-CBA0-354D-7AD7-2EC2919D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50D349-44A2-F949-B2A7-AD6D18F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848AAA7-429B-4F9E-775F-F79BC4802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400" y="1702800"/>
            <a:ext cx="5508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ED0C4386-8958-3789-B7E7-FD4680BD6A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3164" y="967186"/>
            <a:ext cx="5314494" cy="506452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z="1200" noProof="0"/>
              <a:t>Trykk på ikonet eller dra inn en bildefil for å legge til et bilde. Juster utsnittet på Bildeformat-fanen &gt; Beskjær.</a:t>
            </a:r>
            <a:endParaRPr lang="nb-NO" noProof="0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C6E64956-026B-E463-81BC-00AE8D7CB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4300" y="6338093"/>
            <a:ext cx="6461125" cy="231154"/>
          </a:xfrm>
        </p:spPr>
        <p:txBody>
          <a:bodyPr>
            <a:spAutoFit/>
          </a:bodyPr>
          <a:lstStyle>
            <a:lvl1pPr marL="0" indent="0" algn="r">
              <a:buNone/>
              <a:defRPr sz="900">
                <a:latin typeface="Inter Light" panose="02000503000000020004" pitchFamily="2" charset="0"/>
                <a:ea typeface="Inter Light" panose="02000503000000020004" pitchFamily="2" charset="0"/>
              </a:defRPr>
            </a:lvl1pPr>
            <a:lvl2pPr marL="255587" indent="0">
              <a:buNone/>
              <a:defRPr/>
            </a:lvl2pPr>
          </a:lstStyle>
          <a:p>
            <a:pPr lvl="0"/>
            <a:r>
              <a:rPr lang="nb-NO"/>
              <a:t>Legg inn fotokreditering her om det er relevant. (Foto: … )</a:t>
            </a:r>
          </a:p>
        </p:txBody>
      </p:sp>
    </p:spTree>
    <p:extLst>
      <p:ext uri="{BB962C8B-B14F-4D97-AF65-F5344CB8AC3E}">
        <p14:creationId xmlns:p14="http://schemas.microsoft.com/office/powerpoint/2010/main" val="2136682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 /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4DB3D83-725F-78F7-090F-8AE5F8E60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253164" y="967186"/>
            <a:ext cx="5314494" cy="5064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554F970-37A0-0AB6-0973-DC489984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4"/>
            <a:ext cx="5508800" cy="71391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6F38E0-CBA0-354D-7AD7-2EC2919D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50D349-44A2-F949-B2A7-AD6D18F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848AAA7-429B-4F9E-775F-F79BC4802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400" y="1702800"/>
            <a:ext cx="5508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74311A0-6A3A-0052-DF2F-DEDF5BA2093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34163" y="1297354"/>
            <a:ext cx="4611687" cy="44078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Trykk på ikonet for å sette inn graf eller tabell. Eller fjern denne boksen og plasser noe annet selv. 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82270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4161A3-7457-CFAE-9BE7-156622EC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886CBC-1649-F81E-2FD5-124D6776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C6909F2-8754-AA13-B04D-F377C67B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58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92861B2-9B44-CADC-7FE8-27B4EE12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C4FA0A-9049-B406-CBF8-D7940482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03849E-9141-2176-CAE9-639E0C9D2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1" y="-819151"/>
            <a:ext cx="11120078" cy="71391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Skjult tittel for universell utforming</a:t>
            </a:r>
          </a:p>
        </p:txBody>
      </p:sp>
    </p:spTree>
    <p:extLst>
      <p:ext uri="{BB962C8B-B14F-4D97-AF65-F5344CB8AC3E}">
        <p14:creationId xmlns:p14="http://schemas.microsoft.com/office/powerpoint/2010/main" val="133224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leng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429071-13C1-5AA4-CE08-9420DA93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601754-57DA-D9D7-3FEB-732B689D2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59" y="1731168"/>
            <a:ext cx="8394035" cy="4351338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tx2"/>
                </a:solidFill>
              </a:defRPr>
            </a:lvl1pPr>
            <a:lvl2pPr marL="255600" indent="-255588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●"/>
              <a:defRPr sz="1800">
                <a:solidFill>
                  <a:schemeClr val="tx2"/>
                </a:solidFill>
              </a:defRPr>
            </a:lvl2pPr>
            <a:lvl3pPr marL="519113" indent="-228600">
              <a:defRPr sz="1800">
                <a:solidFill>
                  <a:schemeClr val="tx2"/>
                </a:solidFill>
              </a:defRPr>
            </a:lvl3pPr>
            <a:lvl4pPr>
              <a:lnSpc>
                <a:spcPct val="87000"/>
              </a:lnSpc>
              <a:spcAft>
                <a:spcPts val="600"/>
              </a:spcAft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FBBF42-786F-1702-7BA1-472B12A7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7555F0-AFE3-74C3-C99B-2E631512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147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afikk">
            <a:extLst>
              <a:ext uri="{FF2B5EF4-FFF2-40B4-BE49-F238E27FC236}">
                <a16:creationId xmlns:a16="http://schemas.microsoft.com/office/drawing/2014/main" id="{08010EB6-1329-0D80-3E4B-D6D741CAD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931296" y="-8077"/>
            <a:ext cx="9260704" cy="6899367"/>
            <a:chOff x="2931296" y="-8077"/>
            <a:chExt cx="9260704" cy="6899367"/>
          </a:xfrm>
        </p:grpSpPr>
        <p:sp>
          <p:nvSpPr>
            <p:cNvPr id="28" name="Frihåndsform: figur 27">
              <a:extLst>
                <a:ext uri="{FF2B5EF4-FFF2-40B4-BE49-F238E27FC236}">
                  <a16:creationId xmlns:a16="http://schemas.microsoft.com/office/drawing/2014/main" id="{FA740F52-D0F0-9156-53A3-46AEF2347A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438380" y="0"/>
              <a:ext cx="4753620" cy="6891290"/>
            </a:xfrm>
            <a:custGeom>
              <a:avLst/>
              <a:gdLst>
                <a:gd name="connsiteX0" fmla="*/ 3458939 w 4753620"/>
                <a:gd name="connsiteY0" fmla="*/ 0 h 6891290"/>
                <a:gd name="connsiteX1" fmla="*/ 4753620 w 4753620"/>
                <a:gd name="connsiteY1" fmla="*/ 0 h 6891290"/>
                <a:gd name="connsiteX2" fmla="*/ 4753620 w 4753620"/>
                <a:gd name="connsiteY2" fmla="*/ 6885669 h 6891290"/>
                <a:gd name="connsiteX3" fmla="*/ 4742395 w 4753620"/>
                <a:gd name="connsiteY3" fmla="*/ 6891290 h 6891290"/>
                <a:gd name="connsiteX4" fmla="*/ 3051295 w 4753620"/>
                <a:gd name="connsiteY4" fmla="*/ 6891290 h 6891290"/>
                <a:gd name="connsiteX5" fmla="*/ 2958242 w 4753620"/>
                <a:gd name="connsiteY5" fmla="*/ 6835021 h 6891290"/>
                <a:gd name="connsiteX6" fmla="*/ 2230025 w 4753620"/>
                <a:gd name="connsiteY6" fmla="*/ 5471777 h 6891290"/>
                <a:gd name="connsiteX7" fmla="*/ 2391955 w 4753620"/>
                <a:gd name="connsiteY7" fmla="*/ 4765932 h 6891290"/>
                <a:gd name="connsiteX8" fmla="*/ 2567136 w 4753620"/>
                <a:gd name="connsiteY8" fmla="*/ 4487327 h 6891290"/>
                <a:gd name="connsiteX9" fmla="*/ 2565116 w 4753620"/>
                <a:gd name="connsiteY9" fmla="*/ 4486570 h 6891290"/>
                <a:gd name="connsiteX10" fmla="*/ 2579631 w 4753620"/>
                <a:gd name="connsiteY10" fmla="*/ 4462995 h 6891290"/>
                <a:gd name="connsiteX11" fmla="*/ 2582533 w 4753620"/>
                <a:gd name="connsiteY11" fmla="*/ 4458962 h 6891290"/>
                <a:gd name="connsiteX12" fmla="*/ 2582533 w 4753620"/>
                <a:gd name="connsiteY12" fmla="*/ 4457575 h 6891290"/>
                <a:gd name="connsiteX13" fmla="*/ 2621028 w 4753620"/>
                <a:gd name="connsiteY13" fmla="*/ 4303648 h 6891290"/>
                <a:gd name="connsiteX14" fmla="*/ 2278112 w 4753620"/>
                <a:gd name="connsiteY14" fmla="*/ 3962387 h 6891290"/>
                <a:gd name="connsiteX15" fmla="*/ 1647561 w 4753620"/>
                <a:gd name="connsiteY15" fmla="*/ 3966169 h 6891290"/>
                <a:gd name="connsiteX16" fmla="*/ 1646047 w 4753620"/>
                <a:gd name="connsiteY16" fmla="*/ 3965412 h 6891290"/>
                <a:gd name="connsiteX17" fmla="*/ 0 w 4753620"/>
                <a:gd name="connsiteY17" fmla="*/ 2312433 h 6891290"/>
                <a:gd name="connsiteX18" fmla="*/ 1661571 w 4753620"/>
                <a:gd name="connsiteY18" fmla="*/ 658570 h 6891290"/>
                <a:gd name="connsiteX19" fmla="*/ 2821199 w 4753620"/>
                <a:gd name="connsiteY19" fmla="*/ 1129175 h 6891290"/>
                <a:gd name="connsiteX20" fmla="*/ 3103154 w 4753620"/>
                <a:gd name="connsiteY20" fmla="*/ 1386350 h 6891290"/>
                <a:gd name="connsiteX21" fmla="*/ 3904848 w 4753620"/>
                <a:gd name="connsiteY21" fmla="*/ 1559061 h 6891290"/>
                <a:gd name="connsiteX22" fmla="*/ 4062612 w 4753620"/>
                <a:gd name="connsiteY22" fmla="*/ 1142160 h 6891290"/>
                <a:gd name="connsiteX23" fmla="*/ 3937032 w 4753620"/>
                <a:gd name="connsiteY23" fmla="*/ 960877 h 6891290"/>
                <a:gd name="connsiteX24" fmla="*/ 3749229 w 4753620"/>
                <a:gd name="connsiteY24" fmla="*/ 775560 h 6891290"/>
                <a:gd name="connsiteX25" fmla="*/ 3749860 w 4753620"/>
                <a:gd name="connsiteY25" fmla="*/ 774803 h 6891290"/>
                <a:gd name="connsiteX26" fmla="*/ 3492895 w 4753620"/>
                <a:gd name="connsiteY26" fmla="*/ 339371 h 6891290"/>
                <a:gd name="connsiteX27" fmla="*/ 3464371 w 4753620"/>
                <a:gd name="connsiteY27" fmla="*/ 201833 h 6891290"/>
                <a:gd name="connsiteX28" fmla="*/ 3453896 w 4753620"/>
                <a:gd name="connsiteY28" fmla="*/ 64547 h 689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53620" h="6891290">
                  <a:moveTo>
                    <a:pt x="3458939" y="0"/>
                  </a:moveTo>
                  <a:lnTo>
                    <a:pt x="4753620" y="0"/>
                  </a:lnTo>
                  <a:lnTo>
                    <a:pt x="4753620" y="6885669"/>
                  </a:lnTo>
                  <a:lnTo>
                    <a:pt x="4742395" y="6891290"/>
                  </a:lnTo>
                  <a:lnTo>
                    <a:pt x="3051295" y="6891290"/>
                  </a:lnTo>
                  <a:lnTo>
                    <a:pt x="2958242" y="6835021"/>
                  </a:lnTo>
                  <a:cubicBezTo>
                    <a:pt x="2518881" y="6539568"/>
                    <a:pt x="2230025" y="6039233"/>
                    <a:pt x="2230025" y="5471777"/>
                  </a:cubicBezTo>
                  <a:cubicBezTo>
                    <a:pt x="2230025" y="5218636"/>
                    <a:pt x="2288714" y="4979741"/>
                    <a:pt x="2391955" y="4765932"/>
                  </a:cubicBezTo>
                  <a:lnTo>
                    <a:pt x="2567136" y="4487327"/>
                  </a:lnTo>
                  <a:lnTo>
                    <a:pt x="2565116" y="4486570"/>
                  </a:lnTo>
                  <a:cubicBezTo>
                    <a:pt x="2569912" y="4478754"/>
                    <a:pt x="2575214" y="4471190"/>
                    <a:pt x="2579631" y="4462995"/>
                  </a:cubicBezTo>
                  <a:cubicBezTo>
                    <a:pt x="2580641" y="4461735"/>
                    <a:pt x="2581524" y="4460222"/>
                    <a:pt x="2582533" y="4458962"/>
                  </a:cubicBezTo>
                  <a:lnTo>
                    <a:pt x="2582533" y="4457575"/>
                  </a:lnTo>
                  <a:cubicBezTo>
                    <a:pt x="2606387" y="4411182"/>
                    <a:pt x="2621028" y="4359369"/>
                    <a:pt x="2621028" y="4303648"/>
                  </a:cubicBezTo>
                  <a:cubicBezTo>
                    <a:pt x="2621028" y="4115179"/>
                    <a:pt x="2467429" y="3962387"/>
                    <a:pt x="2278112" y="3962387"/>
                  </a:cubicBezTo>
                  <a:lnTo>
                    <a:pt x="1647561" y="3966169"/>
                  </a:lnTo>
                  <a:cubicBezTo>
                    <a:pt x="1647056" y="3965917"/>
                    <a:pt x="1646551" y="3965665"/>
                    <a:pt x="1646047" y="3965412"/>
                  </a:cubicBezTo>
                  <a:cubicBezTo>
                    <a:pt x="735685" y="3957092"/>
                    <a:pt x="0" y="3225908"/>
                    <a:pt x="0" y="2312433"/>
                  </a:cubicBezTo>
                  <a:cubicBezTo>
                    <a:pt x="0" y="1398957"/>
                    <a:pt x="743889" y="658570"/>
                    <a:pt x="1661571" y="658570"/>
                  </a:cubicBezTo>
                  <a:cubicBezTo>
                    <a:pt x="2113028" y="658570"/>
                    <a:pt x="2521826" y="838341"/>
                    <a:pt x="2821199" y="1129175"/>
                  </a:cubicBezTo>
                  <a:cubicBezTo>
                    <a:pt x="2958264" y="1247173"/>
                    <a:pt x="3001176" y="1303399"/>
                    <a:pt x="3103154" y="1386350"/>
                  </a:cubicBezTo>
                  <a:cubicBezTo>
                    <a:pt x="3246531" y="1505357"/>
                    <a:pt x="3619989" y="1705928"/>
                    <a:pt x="3904848" y="1559061"/>
                  </a:cubicBezTo>
                  <a:cubicBezTo>
                    <a:pt x="4050874" y="1483674"/>
                    <a:pt x="4099339" y="1299869"/>
                    <a:pt x="4062612" y="1142160"/>
                  </a:cubicBezTo>
                  <a:cubicBezTo>
                    <a:pt x="4051001" y="1104466"/>
                    <a:pt x="4020205" y="1036013"/>
                    <a:pt x="3937032" y="960877"/>
                  </a:cubicBezTo>
                  <a:lnTo>
                    <a:pt x="3749229" y="775560"/>
                  </a:lnTo>
                  <a:lnTo>
                    <a:pt x="3749860" y="774803"/>
                  </a:lnTo>
                  <a:cubicBezTo>
                    <a:pt x="3630465" y="655041"/>
                    <a:pt x="3540224" y="506535"/>
                    <a:pt x="3492895" y="339371"/>
                  </a:cubicBezTo>
                  <a:cubicBezTo>
                    <a:pt x="3475983" y="291340"/>
                    <a:pt x="3468158" y="247469"/>
                    <a:pt x="3464371" y="201833"/>
                  </a:cubicBezTo>
                  <a:cubicBezTo>
                    <a:pt x="3458186" y="156827"/>
                    <a:pt x="3453896" y="111191"/>
                    <a:pt x="3453896" y="64547"/>
                  </a:cubicBezTo>
                  <a:close/>
                </a:path>
              </a:pathLst>
            </a:custGeom>
            <a:solidFill>
              <a:srgbClr val="B7D89B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3" name="Frihåndsform: figur 22">
              <a:extLst>
                <a:ext uri="{FF2B5EF4-FFF2-40B4-BE49-F238E27FC236}">
                  <a16:creationId xmlns:a16="http://schemas.microsoft.com/office/drawing/2014/main" id="{5DD2DE89-07F5-1BDB-95EB-C0CF104836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931296" y="3951796"/>
              <a:ext cx="4915250" cy="2939494"/>
            </a:xfrm>
            <a:custGeom>
              <a:avLst/>
              <a:gdLst>
                <a:gd name="connsiteX0" fmla="*/ 3966902 w 4915250"/>
                <a:gd name="connsiteY0" fmla="*/ 0 h 2939494"/>
                <a:gd name="connsiteX1" fmla="*/ 4770867 w 4915250"/>
                <a:gd name="connsiteY1" fmla="*/ 803042 h 2939494"/>
                <a:gd name="connsiteX2" fmla="*/ 4417980 w 4915250"/>
                <a:gd name="connsiteY2" fmla="*/ 1467663 h 2939494"/>
                <a:gd name="connsiteX3" fmla="*/ 4141199 w 4915250"/>
                <a:gd name="connsiteY3" fmla="*/ 1659787 h 2939494"/>
                <a:gd name="connsiteX4" fmla="*/ 4162151 w 4915250"/>
                <a:gd name="connsiteY4" fmla="*/ 2131905 h 2939494"/>
                <a:gd name="connsiteX5" fmla="*/ 4476038 w 4915250"/>
                <a:gd name="connsiteY5" fmla="*/ 2434716 h 2939494"/>
                <a:gd name="connsiteX6" fmla="*/ 4550502 w 4915250"/>
                <a:gd name="connsiteY6" fmla="*/ 2498884 h 2939494"/>
                <a:gd name="connsiteX7" fmla="*/ 4872799 w 4915250"/>
                <a:gd name="connsiteY7" fmla="*/ 2849490 h 2939494"/>
                <a:gd name="connsiteX8" fmla="*/ 4915250 w 4915250"/>
                <a:gd name="connsiteY8" fmla="*/ 2939494 h 2939494"/>
                <a:gd name="connsiteX9" fmla="*/ 161411 w 4915250"/>
                <a:gd name="connsiteY9" fmla="*/ 2939494 h 2939494"/>
                <a:gd name="connsiteX10" fmla="*/ 196469 w 4915250"/>
                <a:gd name="connsiteY10" fmla="*/ 2856991 h 2939494"/>
                <a:gd name="connsiteX11" fmla="*/ 376320 w 4915250"/>
                <a:gd name="connsiteY11" fmla="*/ 2669326 h 2939494"/>
                <a:gd name="connsiteX12" fmla="*/ 715449 w 4915250"/>
                <a:gd name="connsiteY12" fmla="*/ 2482495 h 2939494"/>
                <a:gd name="connsiteX13" fmla="*/ 995764 w 4915250"/>
                <a:gd name="connsiteY13" fmla="*/ 2076562 h 2939494"/>
                <a:gd name="connsiteX14" fmla="*/ 995385 w 4915250"/>
                <a:gd name="connsiteY14" fmla="*/ 2076562 h 2939494"/>
                <a:gd name="connsiteX15" fmla="*/ 529919 w 4915250"/>
                <a:gd name="connsiteY15" fmla="*/ 1755976 h 2939494"/>
                <a:gd name="connsiteX16" fmla="*/ 337 w 4915250"/>
                <a:gd name="connsiteY16" fmla="*/ 1066646 h 2939494"/>
                <a:gd name="connsiteX17" fmla="*/ 250866 w 4915250"/>
                <a:gd name="connsiteY17" fmla="*/ 464554 h 2939494"/>
                <a:gd name="connsiteX18" fmla="*/ 502026 w 4915250"/>
                <a:gd name="connsiteY18" fmla="*/ 256923 h 2939494"/>
                <a:gd name="connsiteX19" fmla="*/ 802283 w 4915250"/>
                <a:gd name="connsiteY19" fmla="*/ 133378 h 2939494"/>
                <a:gd name="connsiteX20" fmla="*/ 910446 w 4915250"/>
                <a:gd name="connsiteY20" fmla="*/ 112955 h 2939494"/>
                <a:gd name="connsiteX21" fmla="*/ 1139897 w 4915250"/>
                <a:gd name="connsiteY21" fmla="*/ 88751 h 2939494"/>
                <a:gd name="connsiteX22" fmla="*/ 2007347 w 4915250"/>
                <a:gd name="connsiteY22" fmla="*/ 568811 h 2939494"/>
                <a:gd name="connsiteX23" fmla="*/ 2215217 w 4915250"/>
                <a:gd name="connsiteY23" fmla="*/ 762070 h 2939494"/>
                <a:gd name="connsiteX24" fmla="*/ 3354651 w 4915250"/>
                <a:gd name="connsiteY24" fmla="*/ 287935 h 2939494"/>
                <a:gd name="connsiteX25" fmla="*/ 3966902 w 4915250"/>
                <a:gd name="connsiteY25" fmla="*/ 0 h 293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15250" h="2939494">
                  <a:moveTo>
                    <a:pt x="3966902" y="0"/>
                  </a:moveTo>
                  <a:cubicBezTo>
                    <a:pt x="4410913" y="0"/>
                    <a:pt x="4770867" y="359541"/>
                    <a:pt x="4770867" y="803042"/>
                  </a:cubicBezTo>
                  <a:cubicBezTo>
                    <a:pt x="4770867" y="1079505"/>
                    <a:pt x="4718995" y="1275033"/>
                    <a:pt x="4417980" y="1467663"/>
                  </a:cubicBezTo>
                  <a:cubicBezTo>
                    <a:pt x="4352350" y="1509643"/>
                    <a:pt x="4205189" y="1598015"/>
                    <a:pt x="4141199" y="1659787"/>
                  </a:cubicBezTo>
                  <a:cubicBezTo>
                    <a:pt x="4015745" y="1780937"/>
                    <a:pt x="4044900" y="2012394"/>
                    <a:pt x="4162151" y="2131905"/>
                  </a:cubicBezTo>
                  <a:cubicBezTo>
                    <a:pt x="4266527" y="2238305"/>
                    <a:pt x="4370525" y="2340167"/>
                    <a:pt x="4476038" y="2434716"/>
                  </a:cubicBezTo>
                  <a:cubicBezTo>
                    <a:pt x="4499891" y="2456147"/>
                    <a:pt x="4525134" y="2477452"/>
                    <a:pt x="4550502" y="2498884"/>
                  </a:cubicBezTo>
                  <a:cubicBezTo>
                    <a:pt x="4684223" y="2587824"/>
                    <a:pt x="4795226" y="2708217"/>
                    <a:pt x="4872799" y="2849490"/>
                  </a:cubicBezTo>
                  <a:lnTo>
                    <a:pt x="4915250" y="2939494"/>
                  </a:lnTo>
                  <a:lnTo>
                    <a:pt x="161411" y="2939494"/>
                  </a:lnTo>
                  <a:lnTo>
                    <a:pt x="196469" y="2856991"/>
                  </a:lnTo>
                  <a:cubicBezTo>
                    <a:pt x="239539" y="2783226"/>
                    <a:pt x="301351" y="2719122"/>
                    <a:pt x="376320" y="2669326"/>
                  </a:cubicBezTo>
                  <a:lnTo>
                    <a:pt x="715449" y="2482495"/>
                  </a:lnTo>
                  <a:cubicBezTo>
                    <a:pt x="1012929" y="2343318"/>
                    <a:pt x="995764" y="2076562"/>
                    <a:pt x="995764" y="2076562"/>
                  </a:cubicBezTo>
                  <a:lnTo>
                    <a:pt x="995385" y="2076562"/>
                  </a:lnTo>
                  <a:cubicBezTo>
                    <a:pt x="931144" y="1723955"/>
                    <a:pt x="529919" y="1755976"/>
                    <a:pt x="529919" y="1755976"/>
                  </a:cubicBezTo>
                  <a:cubicBezTo>
                    <a:pt x="-31721" y="1787996"/>
                    <a:pt x="337" y="1066646"/>
                    <a:pt x="337" y="1066646"/>
                  </a:cubicBezTo>
                  <a:cubicBezTo>
                    <a:pt x="337" y="831407"/>
                    <a:pt x="96131" y="618481"/>
                    <a:pt x="250866" y="464554"/>
                  </a:cubicBezTo>
                  <a:cubicBezTo>
                    <a:pt x="325457" y="377064"/>
                    <a:pt x="411532" y="307223"/>
                    <a:pt x="502026" y="256923"/>
                  </a:cubicBezTo>
                  <a:cubicBezTo>
                    <a:pt x="589112" y="203219"/>
                    <a:pt x="690586" y="160356"/>
                    <a:pt x="802283" y="133378"/>
                  </a:cubicBezTo>
                  <a:cubicBezTo>
                    <a:pt x="838505" y="124553"/>
                    <a:pt x="874728" y="117872"/>
                    <a:pt x="910446" y="112955"/>
                  </a:cubicBezTo>
                  <a:cubicBezTo>
                    <a:pt x="984027" y="97449"/>
                    <a:pt x="1060637" y="88751"/>
                    <a:pt x="1139897" y="88751"/>
                  </a:cubicBezTo>
                  <a:cubicBezTo>
                    <a:pt x="1527744" y="88751"/>
                    <a:pt x="1860942" y="286296"/>
                    <a:pt x="2007347" y="568811"/>
                  </a:cubicBezTo>
                  <a:cubicBezTo>
                    <a:pt x="2086860" y="697902"/>
                    <a:pt x="2152490" y="731436"/>
                    <a:pt x="2215217" y="762070"/>
                  </a:cubicBezTo>
                  <a:cubicBezTo>
                    <a:pt x="2641306" y="969575"/>
                    <a:pt x="3017667" y="569693"/>
                    <a:pt x="3354651" y="287935"/>
                  </a:cubicBezTo>
                  <a:cubicBezTo>
                    <a:pt x="3530085" y="141320"/>
                    <a:pt x="3720159" y="0"/>
                    <a:pt x="3966902" y="0"/>
                  </a:cubicBezTo>
                  <a:close/>
                </a:path>
              </a:pathLst>
            </a:custGeom>
            <a:solidFill>
              <a:srgbClr val="B7D89B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ihåndsform: figur 16">
              <a:extLst>
                <a:ext uri="{FF2B5EF4-FFF2-40B4-BE49-F238E27FC236}">
                  <a16:creationId xmlns:a16="http://schemas.microsoft.com/office/drawing/2014/main" id="{3BFDF461-0D89-CACE-1DF2-359A268A0B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06485" y="-8077"/>
              <a:ext cx="4019654" cy="1239999"/>
            </a:xfrm>
            <a:custGeom>
              <a:avLst/>
              <a:gdLst>
                <a:gd name="connsiteX0" fmla="*/ 0 w 4019654"/>
                <a:gd name="connsiteY0" fmla="*/ 0 h 1239999"/>
                <a:gd name="connsiteX1" fmla="*/ 3916905 w 4019654"/>
                <a:gd name="connsiteY1" fmla="*/ 0 h 1239999"/>
                <a:gd name="connsiteX2" fmla="*/ 3919074 w 4019654"/>
                <a:gd name="connsiteY2" fmla="*/ 3111 h 1239999"/>
                <a:gd name="connsiteX3" fmla="*/ 4019654 w 4019654"/>
                <a:gd name="connsiteY3" fmla="*/ 389051 h 1239999"/>
                <a:gd name="connsiteX4" fmla="*/ 3403618 w 4019654"/>
                <a:gd name="connsiteY4" fmla="*/ 1094895 h 1239999"/>
                <a:gd name="connsiteX5" fmla="*/ 2913918 w 4019654"/>
                <a:gd name="connsiteY5" fmla="*/ 816037 h 1239999"/>
                <a:gd name="connsiteX6" fmla="*/ 2702767 w 4019654"/>
                <a:gd name="connsiteY6" fmla="*/ 433678 h 1239999"/>
                <a:gd name="connsiteX7" fmla="*/ 2243989 w 4019654"/>
                <a:gd name="connsiteY7" fmla="*/ 117630 h 1239999"/>
                <a:gd name="connsiteX8" fmla="*/ 2244241 w 4019654"/>
                <a:gd name="connsiteY8" fmla="*/ 117630 h 1239999"/>
                <a:gd name="connsiteX9" fmla="*/ 1881889 w 4019654"/>
                <a:gd name="connsiteY9" fmla="*/ 642444 h 1239999"/>
                <a:gd name="connsiteX10" fmla="*/ 1102787 w 4019654"/>
                <a:gd name="connsiteY10" fmla="*/ 1239619 h 1239999"/>
                <a:gd name="connsiteX11" fmla="*/ 422257 w 4019654"/>
                <a:gd name="connsiteY11" fmla="*/ 957105 h 1239999"/>
                <a:gd name="connsiteX12" fmla="*/ 187630 w 4019654"/>
                <a:gd name="connsiteY12" fmla="*/ 673960 h 1239999"/>
                <a:gd name="connsiteX13" fmla="*/ 47915 w 4019654"/>
                <a:gd name="connsiteY13" fmla="*/ 335473 h 1239999"/>
                <a:gd name="connsiteX14" fmla="*/ 24944 w 4019654"/>
                <a:gd name="connsiteY14" fmla="*/ 213441 h 1239999"/>
                <a:gd name="connsiteX15" fmla="*/ 4671 w 4019654"/>
                <a:gd name="connsiteY15" fmla="*/ 86508 h 12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19654" h="1239999">
                  <a:moveTo>
                    <a:pt x="0" y="0"/>
                  </a:moveTo>
                  <a:lnTo>
                    <a:pt x="3916905" y="0"/>
                  </a:lnTo>
                  <a:lnTo>
                    <a:pt x="3919074" y="3111"/>
                  </a:lnTo>
                  <a:cubicBezTo>
                    <a:pt x="3982596" y="113959"/>
                    <a:pt x="4019654" y="246470"/>
                    <a:pt x="4019654" y="389051"/>
                  </a:cubicBezTo>
                  <a:cubicBezTo>
                    <a:pt x="4019654" y="778847"/>
                    <a:pt x="3743882" y="1094895"/>
                    <a:pt x="3403618" y="1094895"/>
                  </a:cubicBezTo>
                  <a:cubicBezTo>
                    <a:pt x="3203699" y="1094895"/>
                    <a:pt x="3026498" y="985218"/>
                    <a:pt x="2913918" y="816037"/>
                  </a:cubicBezTo>
                  <a:lnTo>
                    <a:pt x="2702767" y="433678"/>
                  </a:lnTo>
                  <a:cubicBezTo>
                    <a:pt x="2545507" y="98216"/>
                    <a:pt x="2243989" y="117630"/>
                    <a:pt x="2243989" y="117630"/>
                  </a:cubicBezTo>
                  <a:lnTo>
                    <a:pt x="2244241" y="117630"/>
                  </a:lnTo>
                  <a:cubicBezTo>
                    <a:pt x="1845667" y="189992"/>
                    <a:pt x="1881889" y="642444"/>
                    <a:pt x="1881889" y="642444"/>
                  </a:cubicBezTo>
                  <a:cubicBezTo>
                    <a:pt x="1918112" y="1275800"/>
                    <a:pt x="1102787" y="1239619"/>
                    <a:pt x="1102787" y="1239619"/>
                  </a:cubicBezTo>
                  <a:cubicBezTo>
                    <a:pt x="836861" y="1239619"/>
                    <a:pt x="596176" y="1131581"/>
                    <a:pt x="422257" y="957105"/>
                  </a:cubicBezTo>
                  <a:cubicBezTo>
                    <a:pt x="323307" y="873019"/>
                    <a:pt x="244551" y="775948"/>
                    <a:pt x="187630" y="673960"/>
                  </a:cubicBezTo>
                  <a:cubicBezTo>
                    <a:pt x="126797" y="575881"/>
                    <a:pt x="78331" y="461413"/>
                    <a:pt x="47915" y="335473"/>
                  </a:cubicBezTo>
                  <a:cubicBezTo>
                    <a:pt x="38070" y="294501"/>
                    <a:pt x="30497" y="253782"/>
                    <a:pt x="24944" y="213441"/>
                  </a:cubicBezTo>
                  <a:cubicBezTo>
                    <a:pt x="16172" y="172028"/>
                    <a:pt x="9325" y="129670"/>
                    <a:pt x="4671" y="86508"/>
                  </a:cubicBezTo>
                  <a:close/>
                </a:path>
              </a:pathLst>
            </a:custGeom>
            <a:solidFill>
              <a:srgbClr val="B7D89B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99BFB41-2B02-89F0-21EC-0195163D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85" y="1709738"/>
            <a:ext cx="6807816" cy="224313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715D2A-CBBD-D5E9-3453-2B5E21C9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C53508-45F5-FD67-843B-07A3977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0288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fikk">
            <a:extLst>
              <a:ext uri="{FF2B5EF4-FFF2-40B4-BE49-F238E27FC236}">
                <a16:creationId xmlns:a16="http://schemas.microsoft.com/office/drawing/2014/main" id="{9BE1106E-406D-D86F-9E83-D144BCF14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536718" y="0"/>
            <a:ext cx="9655282" cy="6858000"/>
            <a:chOff x="2536718" y="0"/>
            <a:chExt cx="9655282" cy="6858000"/>
          </a:xfrm>
        </p:grpSpPr>
        <p:sp>
          <p:nvSpPr>
            <p:cNvPr id="12" name="Frihåndsform: figur 11">
              <a:extLst>
                <a:ext uri="{FF2B5EF4-FFF2-40B4-BE49-F238E27FC236}">
                  <a16:creationId xmlns:a16="http://schemas.microsoft.com/office/drawing/2014/main" id="{EB87FB77-B461-BA7A-E2C7-126103CA66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36718" y="3018656"/>
              <a:ext cx="6167435" cy="3826966"/>
            </a:xfrm>
            <a:custGeom>
              <a:avLst/>
              <a:gdLst>
                <a:gd name="connsiteX0" fmla="*/ 309975 w 6167435"/>
                <a:gd name="connsiteY0" fmla="*/ 3826714 h 3826966"/>
                <a:gd name="connsiteX1" fmla="*/ 6042234 w 6167435"/>
                <a:gd name="connsiteY1" fmla="*/ 3826714 h 3826966"/>
                <a:gd name="connsiteX2" fmla="*/ 6167436 w 6167435"/>
                <a:gd name="connsiteY2" fmla="*/ 3405383 h 3826966"/>
                <a:gd name="connsiteX3" fmla="*/ 6167057 w 6167435"/>
                <a:gd name="connsiteY3" fmla="*/ 3398310 h 3826966"/>
                <a:gd name="connsiteX4" fmla="*/ 6167436 w 6167435"/>
                <a:gd name="connsiteY4" fmla="*/ 3389469 h 3826966"/>
                <a:gd name="connsiteX5" fmla="*/ 5627883 w 6167435"/>
                <a:gd name="connsiteY5" fmla="*/ 2667926 h 3826966"/>
                <a:gd name="connsiteX6" fmla="*/ 5394266 w 6167435"/>
                <a:gd name="connsiteY6" fmla="*/ 2631805 h 3826966"/>
                <a:gd name="connsiteX7" fmla="*/ 5289258 w 6167435"/>
                <a:gd name="connsiteY7" fmla="*/ 2639762 h 3826966"/>
                <a:gd name="connsiteX8" fmla="*/ 5184124 w 6167435"/>
                <a:gd name="connsiteY8" fmla="*/ 2661485 h 3826966"/>
                <a:gd name="connsiteX9" fmla="*/ 4851053 w 6167435"/>
                <a:gd name="connsiteY9" fmla="*/ 2857247 h 3826966"/>
                <a:gd name="connsiteX10" fmla="*/ 4850548 w 6167435"/>
                <a:gd name="connsiteY10" fmla="*/ 2856743 h 3826966"/>
                <a:gd name="connsiteX11" fmla="*/ 4708813 w 6167435"/>
                <a:gd name="connsiteY11" fmla="*/ 2999838 h 3826966"/>
                <a:gd name="connsiteX12" fmla="*/ 4570107 w 6167435"/>
                <a:gd name="connsiteY12" fmla="*/ 3095572 h 3826966"/>
                <a:gd name="connsiteX13" fmla="*/ 4251171 w 6167435"/>
                <a:gd name="connsiteY13" fmla="*/ 2975337 h 3826966"/>
                <a:gd name="connsiteX14" fmla="*/ 4383189 w 6167435"/>
                <a:gd name="connsiteY14" fmla="*/ 2364431 h 3826966"/>
                <a:gd name="connsiteX15" fmla="*/ 4579951 w 6167435"/>
                <a:gd name="connsiteY15" fmla="*/ 2149598 h 3826966"/>
                <a:gd name="connsiteX16" fmla="*/ 4939906 w 6167435"/>
                <a:gd name="connsiteY16" fmla="*/ 1266015 h 3826966"/>
                <a:gd name="connsiteX17" fmla="*/ 3674765 w 6167435"/>
                <a:gd name="connsiteY17" fmla="*/ 0 h 3826966"/>
                <a:gd name="connsiteX18" fmla="*/ 2410129 w 6167435"/>
                <a:gd name="connsiteY18" fmla="*/ 1254269 h 3826966"/>
                <a:gd name="connsiteX19" fmla="*/ 2409498 w 6167435"/>
                <a:gd name="connsiteY19" fmla="*/ 1255406 h 3826966"/>
                <a:gd name="connsiteX20" fmla="*/ 2412401 w 6167435"/>
                <a:gd name="connsiteY20" fmla="*/ 1735845 h 3826966"/>
                <a:gd name="connsiteX21" fmla="*/ 2151270 w 6167435"/>
                <a:gd name="connsiteY21" fmla="*/ 1997156 h 3826966"/>
                <a:gd name="connsiteX22" fmla="*/ 2033514 w 6167435"/>
                <a:gd name="connsiteY22" fmla="*/ 1967855 h 3826966"/>
                <a:gd name="connsiteX23" fmla="*/ 2032505 w 6167435"/>
                <a:gd name="connsiteY23" fmla="*/ 1967855 h 3826966"/>
                <a:gd name="connsiteX24" fmla="*/ 2029350 w 6167435"/>
                <a:gd name="connsiteY24" fmla="*/ 1965581 h 3826966"/>
                <a:gd name="connsiteX25" fmla="*/ 2011427 w 6167435"/>
                <a:gd name="connsiteY25" fmla="*/ 1954593 h 3826966"/>
                <a:gd name="connsiteX26" fmla="*/ 2010796 w 6167435"/>
                <a:gd name="connsiteY26" fmla="*/ 1956109 h 3826966"/>
                <a:gd name="connsiteX27" fmla="*/ 1797626 w 6167435"/>
                <a:gd name="connsiteY27" fmla="*/ 1822738 h 3826966"/>
                <a:gd name="connsiteX28" fmla="*/ 1257695 w 6167435"/>
                <a:gd name="connsiteY28" fmla="*/ 1699344 h 3826966"/>
                <a:gd name="connsiteX29" fmla="*/ 0 w 6167435"/>
                <a:gd name="connsiteY29" fmla="*/ 2957907 h 3826966"/>
                <a:gd name="connsiteX30" fmla="*/ 99076 w 6167435"/>
                <a:gd name="connsiteY30" fmla="*/ 3448198 h 3826966"/>
                <a:gd name="connsiteX31" fmla="*/ 309975 w 6167435"/>
                <a:gd name="connsiteY31" fmla="*/ 3826967 h 3826966"/>
                <a:gd name="connsiteX32" fmla="*/ 309975 w 6167435"/>
                <a:gd name="connsiteY32" fmla="*/ 3826967 h 382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67435" h="3826966">
                  <a:moveTo>
                    <a:pt x="309975" y="3826714"/>
                  </a:moveTo>
                  <a:lnTo>
                    <a:pt x="6042234" y="3826714"/>
                  </a:lnTo>
                  <a:cubicBezTo>
                    <a:pt x="6121116" y="3705468"/>
                    <a:pt x="6167436" y="3560982"/>
                    <a:pt x="6167436" y="3405383"/>
                  </a:cubicBezTo>
                  <a:cubicBezTo>
                    <a:pt x="6167436" y="3402983"/>
                    <a:pt x="6167057" y="3400709"/>
                    <a:pt x="6167057" y="3398310"/>
                  </a:cubicBezTo>
                  <a:cubicBezTo>
                    <a:pt x="6167057" y="3395405"/>
                    <a:pt x="6167436" y="3392500"/>
                    <a:pt x="6167436" y="3389469"/>
                  </a:cubicBezTo>
                  <a:cubicBezTo>
                    <a:pt x="6167436" y="3047832"/>
                    <a:pt x="5939624" y="2759745"/>
                    <a:pt x="5627883" y="2667926"/>
                  </a:cubicBezTo>
                  <a:cubicBezTo>
                    <a:pt x="5554176" y="2644561"/>
                    <a:pt x="5475798" y="2631805"/>
                    <a:pt x="5394266" y="2631805"/>
                  </a:cubicBezTo>
                  <a:cubicBezTo>
                    <a:pt x="5358548" y="2631805"/>
                    <a:pt x="5323714" y="2635089"/>
                    <a:pt x="5289258" y="2639762"/>
                  </a:cubicBezTo>
                  <a:cubicBezTo>
                    <a:pt x="5254298" y="2642667"/>
                    <a:pt x="5220726" y="2648603"/>
                    <a:pt x="5184124" y="2661485"/>
                  </a:cubicBezTo>
                  <a:cubicBezTo>
                    <a:pt x="5056272" y="2697607"/>
                    <a:pt x="4942556" y="2766313"/>
                    <a:pt x="4851053" y="2857247"/>
                  </a:cubicBezTo>
                  <a:lnTo>
                    <a:pt x="4850548" y="2856743"/>
                  </a:lnTo>
                  <a:lnTo>
                    <a:pt x="4708813" y="2999838"/>
                  </a:lnTo>
                  <a:cubicBezTo>
                    <a:pt x="4651387" y="3063240"/>
                    <a:pt x="4599009" y="3086732"/>
                    <a:pt x="4570107" y="3095572"/>
                  </a:cubicBezTo>
                  <a:cubicBezTo>
                    <a:pt x="4449449" y="3123611"/>
                    <a:pt x="4308850" y="3086605"/>
                    <a:pt x="4251171" y="2975337"/>
                  </a:cubicBezTo>
                  <a:cubicBezTo>
                    <a:pt x="4138717" y="2758230"/>
                    <a:pt x="4292190" y="2473679"/>
                    <a:pt x="4383189" y="2364431"/>
                  </a:cubicBezTo>
                  <a:cubicBezTo>
                    <a:pt x="4446672" y="2286758"/>
                    <a:pt x="4489710" y="2254047"/>
                    <a:pt x="4579951" y="2149598"/>
                  </a:cubicBezTo>
                  <a:cubicBezTo>
                    <a:pt x="4802462" y="1921377"/>
                    <a:pt x="4939906" y="1609925"/>
                    <a:pt x="4939906" y="1266015"/>
                  </a:cubicBezTo>
                  <a:cubicBezTo>
                    <a:pt x="4939906" y="566827"/>
                    <a:pt x="4373470" y="0"/>
                    <a:pt x="3674765" y="0"/>
                  </a:cubicBezTo>
                  <a:cubicBezTo>
                    <a:pt x="2976060" y="0"/>
                    <a:pt x="2416565" y="560512"/>
                    <a:pt x="2410129" y="1254269"/>
                  </a:cubicBezTo>
                  <a:cubicBezTo>
                    <a:pt x="2409876" y="1254648"/>
                    <a:pt x="2409750" y="1255027"/>
                    <a:pt x="2409498" y="1255406"/>
                  </a:cubicBezTo>
                  <a:lnTo>
                    <a:pt x="2412401" y="1735845"/>
                  </a:lnTo>
                  <a:cubicBezTo>
                    <a:pt x="2412401" y="1880077"/>
                    <a:pt x="2295529" y="1997156"/>
                    <a:pt x="2151270" y="1997156"/>
                  </a:cubicBezTo>
                  <a:cubicBezTo>
                    <a:pt x="2108610" y="1997156"/>
                    <a:pt x="2068980" y="1985915"/>
                    <a:pt x="2033514" y="1967855"/>
                  </a:cubicBezTo>
                  <a:lnTo>
                    <a:pt x="2032505" y="1967855"/>
                  </a:lnTo>
                  <a:cubicBezTo>
                    <a:pt x="2031495" y="1967097"/>
                    <a:pt x="2030359" y="1966339"/>
                    <a:pt x="2029350" y="1965581"/>
                  </a:cubicBezTo>
                  <a:cubicBezTo>
                    <a:pt x="2023165" y="1962298"/>
                    <a:pt x="2017359" y="1958256"/>
                    <a:pt x="2011427" y="1954593"/>
                  </a:cubicBezTo>
                  <a:lnTo>
                    <a:pt x="2010796" y="1956109"/>
                  </a:lnTo>
                  <a:lnTo>
                    <a:pt x="1797626" y="1822738"/>
                  </a:lnTo>
                  <a:cubicBezTo>
                    <a:pt x="1634056" y="1744054"/>
                    <a:pt x="1451302" y="1699344"/>
                    <a:pt x="1257695" y="1699344"/>
                  </a:cubicBezTo>
                  <a:cubicBezTo>
                    <a:pt x="563028" y="1699344"/>
                    <a:pt x="0" y="2262888"/>
                    <a:pt x="0" y="2957907"/>
                  </a:cubicBezTo>
                  <a:cubicBezTo>
                    <a:pt x="0" y="3131820"/>
                    <a:pt x="35213" y="3297524"/>
                    <a:pt x="99076" y="3448198"/>
                  </a:cubicBezTo>
                  <a:cubicBezTo>
                    <a:pt x="147793" y="3587000"/>
                    <a:pt x="219355" y="3714814"/>
                    <a:pt x="309975" y="3826967"/>
                  </a:cubicBezTo>
                  <a:lnTo>
                    <a:pt x="309975" y="3826967"/>
                  </a:lnTo>
                  <a:close/>
                </a:path>
              </a:pathLst>
            </a:custGeom>
            <a:solidFill>
              <a:srgbClr val="F0F7EA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håndsform: figur 20">
              <a:extLst>
                <a:ext uri="{FF2B5EF4-FFF2-40B4-BE49-F238E27FC236}">
                  <a16:creationId xmlns:a16="http://schemas.microsoft.com/office/drawing/2014/main" id="{82F59AD6-A782-B8D7-573A-77EEB6689B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1886" y="1193243"/>
              <a:ext cx="3190114" cy="5664757"/>
            </a:xfrm>
            <a:custGeom>
              <a:avLst/>
              <a:gdLst>
                <a:gd name="connsiteX0" fmla="*/ 3190114 w 3190114"/>
                <a:gd name="connsiteY0" fmla="*/ 0 h 5664757"/>
                <a:gd name="connsiteX1" fmla="*/ 3190114 w 3190114"/>
                <a:gd name="connsiteY1" fmla="*/ 5664757 h 5664757"/>
                <a:gd name="connsiteX2" fmla="*/ 268807 w 3190114"/>
                <a:gd name="connsiteY2" fmla="*/ 5664757 h 5664757"/>
                <a:gd name="connsiteX3" fmla="*/ 270813 w 3190114"/>
                <a:gd name="connsiteY3" fmla="*/ 5593433 h 5664757"/>
                <a:gd name="connsiteX4" fmla="*/ 689365 w 3190114"/>
                <a:gd name="connsiteY4" fmla="*/ 4917198 h 5664757"/>
                <a:gd name="connsiteX5" fmla="*/ 1020292 w 3190114"/>
                <a:gd name="connsiteY5" fmla="*/ 4687082 h 5664757"/>
                <a:gd name="connsiteX6" fmla="*/ 995176 w 3190114"/>
                <a:gd name="connsiteY6" fmla="*/ 4121518 h 5664757"/>
                <a:gd name="connsiteX7" fmla="*/ 619823 w 3190114"/>
                <a:gd name="connsiteY7" fmla="*/ 3758789 h 5664757"/>
                <a:gd name="connsiteX8" fmla="*/ 530844 w 3190114"/>
                <a:gd name="connsiteY8" fmla="*/ 3681874 h 5664757"/>
                <a:gd name="connsiteX9" fmla="*/ 0 w 3190114"/>
                <a:gd name="connsiteY9" fmla="*/ 2691947 h 5664757"/>
                <a:gd name="connsiteX10" fmla="*/ 1188657 w 3190114"/>
                <a:gd name="connsiteY10" fmla="*/ 1502722 h 5664757"/>
                <a:gd name="connsiteX11" fmla="*/ 1788034 w 3190114"/>
                <a:gd name="connsiteY11" fmla="*/ 1653522 h 5664757"/>
                <a:gd name="connsiteX12" fmla="*/ 1945293 w 3190114"/>
                <a:gd name="connsiteY12" fmla="*/ 1710988 h 5664757"/>
                <a:gd name="connsiteX13" fmla="*/ 2208948 w 3190114"/>
                <a:gd name="connsiteY13" fmla="*/ 1447151 h 5664757"/>
                <a:gd name="connsiteX14" fmla="*/ 2209958 w 3190114"/>
                <a:gd name="connsiteY14" fmla="*/ 1051206 h 5664757"/>
                <a:gd name="connsiteX15" fmla="*/ 3032609 w 3190114"/>
                <a:gd name="connsiteY15" fmla="*/ 12454 h 566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0114" h="5664757">
                  <a:moveTo>
                    <a:pt x="3190114" y="0"/>
                  </a:moveTo>
                  <a:lnTo>
                    <a:pt x="3190114" y="5664757"/>
                  </a:lnTo>
                  <a:lnTo>
                    <a:pt x="268807" y="5664757"/>
                  </a:lnTo>
                  <a:lnTo>
                    <a:pt x="270813" y="5593433"/>
                  </a:lnTo>
                  <a:cubicBezTo>
                    <a:pt x="287618" y="5323589"/>
                    <a:pt x="374516" y="5118992"/>
                    <a:pt x="689365" y="4917198"/>
                  </a:cubicBezTo>
                  <a:cubicBezTo>
                    <a:pt x="767743" y="4866931"/>
                    <a:pt x="943808" y="4761093"/>
                    <a:pt x="1020292" y="4687082"/>
                  </a:cubicBezTo>
                  <a:cubicBezTo>
                    <a:pt x="1170231" y="4541966"/>
                    <a:pt x="1135396" y="4264615"/>
                    <a:pt x="995176" y="4121518"/>
                  </a:cubicBezTo>
                  <a:cubicBezTo>
                    <a:pt x="870226" y="3994083"/>
                    <a:pt x="745909" y="3872079"/>
                    <a:pt x="619823" y="3758789"/>
                  </a:cubicBezTo>
                  <a:cubicBezTo>
                    <a:pt x="591300" y="3733151"/>
                    <a:pt x="561135" y="3707512"/>
                    <a:pt x="530844" y="3681874"/>
                  </a:cubicBezTo>
                  <a:cubicBezTo>
                    <a:pt x="211026" y="3468808"/>
                    <a:pt x="0" y="3105195"/>
                    <a:pt x="0" y="2691947"/>
                  </a:cubicBezTo>
                  <a:cubicBezTo>
                    <a:pt x="0" y="2035196"/>
                    <a:pt x="559621" y="1499565"/>
                    <a:pt x="1188657" y="1502722"/>
                  </a:cubicBezTo>
                  <a:cubicBezTo>
                    <a:pt x="1424041" y="1503985"/>
                    <a:pt x="1595814" y="1537959"/>
                    <a:pt x="1788034" y="1653522"/>
                  </a:cubicBezTo>
                  <a:cubicBezTo>
                    <a:pt x="1835995" y="1682318"/>
                    <a:pt x="1885216" y="1710988"/>
                    <a:pt x="1945293" y="1710988"/>
                  </a:cubicBezTo>
                  <a:cubicBezTo>
                    <a:pt x="2090940" y="1710988"/>
                    <a:pt x="2208948" y="1592899"/>
                    <a:pt x="2208948" y="1447151"/>
                  </a:cubicBezTo>
                  <a:cubicBezTo>
                    <a:pt x="2208948" y="1447151"/>
                    <a:pt x="2209958" y="1066235"/>
                    <a:pt x="2209958" y="1051206"/>
                  </a:cubicBezTo>
                  <a:cubicBezTo>
                    <a:pt x="2209958" y="476548"/>
                    <a:pt x="2516276" y="98089"/>
                    <a:pt x="3032609" y="12454"/>
                  </a:cubicBezTo>
                  <a:close/>
                </a:path>
              </a:pathLst>
            </a:custGeom>
            <a:solidFill>
              <a:srgbClr val="F0F7EA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håndsform: figur 15">
              <a:extLst>
                <a:ext uri="{FF2B5EF4-FFF2-40B4-BE49-F238E27FC236}">
                  <a16:creationId xmlns:a16="http://schemas.microsoft.com/office/drawing/2014/main" id="{B94BFCE5-2BD2-C648-FF68-34D2AF75CE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12286" y="0"/>
              <a:ext cx="3958361" cy="2209958"/>
            </a:xfrm>
            <a:custGeom>
              <a:avLst/>
              <a:gdLst>
                <a:gd name="connsiteX0" fmla="*/ 319566 w 3958361"/>
                <a:gd name="connsiteY0" fmla="*/ 0 h 2209958"/>
                <a:gd name="connsiteX1" fmla="*/ 3615436 w 3958361"/>
                <a:gd name="connsiteY1" fmla="*/ 0 h 2209958"/>
                <a:gd name="connsiteX2" fmla="*/ 3697034 w 3958361"/>
                <a:gd name="connsiteY2" fmla="*/ 39940 h 2209958"/>
                <a:gd name="connsiteX3" fmla="*/ 3958361 w 3958361"/>
                <a:gd name="connsiteY3" fmla="*/ 579583 h 2209958"/>
                <a:gd name="connsiteX4" fmla="*/ 3242365 w 3958361"/>
                <a:gd name="connsiteY4" fmla="*/ 1296074 h 2209958"/>
                <a:gd name="connsiteX5" fmla="*/ 2928730 w 3958361"/>
                <a:gd name="connsiteY5" fmla="*/ 1220800 h 2209958"/>
                <a:gd name="connsiteX6" fmla="*/ 2724394 w 3958361"/>
                <a:gd name="connsiteY6" fmla="*/ 1072021 h 2209958"/>
                <a:gd name="connsiteX7" fmla="*/ 2361537 w 3958361"/>
                <a:gd name="connsiteY7" fmla="*/ 972245 h 2209958"/>
                <a:gd name="connsiteX8" fmla="*/ 2345634 w 3958361"/>
                <a:gd name="connsiteY8" fmla="*/ 1238229 h 2209958"/>
                <a:gd name="connsiteX9" fmla="*/ 2456196 w 3958361"/>
                <a:gd name="connsiteY9" fmla="*/ 1353540 h 2209958"/>
                <a:gd name="connsiteX10" fmla="*/ 2566252 w 3958361"/>
                <a:gd name="connsiteY10" fmla="*/ 1666254 h 2209958"/>
                <a:gd name="connsiteX11" fmla="*/ 2173230 w 3958361"/>
                <a:gd name="connsiteY11" fmla="*/ 2117392 h 2209958"/>
                <a:gd name="connsiteX12" fmla="*/ 1860858 w 3958361"/>
                <a:gd name="connsiteY12" fmla="*/ 1939185 h 2209958"/>
                <a:gd name="connsiteX13" fmla="*/ 1726190 w 3958361"/>
                <a:gd name="connsiteY13" fmla="*/ 1694798 h 2209958"/>
                <a:gd name="connsiteX14" fmla="*/ 1433507 w 3958361"/>
                <a:gd name="connsiteY14" fmla="*/ 1492847 h 2209958"/>
                <a:gd name="connsiteX15" fmla="*/ 1433254 w 3958361"/>
                <a:gd name="connsiteY15" fmla="*/ 1492594 h 2209958"/>
                <a:gd name="connsiteX16" fmla="*/ 1202035 w 3958361"/>
                <a:gd name="connsiteY16" fmla="*/ 1828042 h 2209958"/>
                <a:gd name="connsiteX17" fmla="*/ 705015 w 3958361"/>
                <a:gd name="connsiteY17" fmla="*/ 2209716 h 2209958"/>
                <a:gd name="connsiteX18" fmla="*/ 270849 w 3958361"/>
                <a:gd name="connsiteY18" fmla="*/ 2029109 h 2209958"/>
                <a:gd name="connsiteX19" fmla="*/ 121162 w 3958361"/>
                <a:gd name="connsiteY19" fmla="*/ 1848124 h 2209958"/>
                <a:gd name="connsiteX20" fmla="*/ 32058 w 3958361"/>
                <a:gd name="connsiteY20" fmla="*/ 1631775 h 2209958"/>
                <a:gd name="connsiteX21" fmla="*/ 17417 w 3958361"/>
                <a:gd name="connsiteY21" fmla="*/ 1553849 h 2209958"/>
                <a:gd name="connsiteX22" fmla="*/ 0 w 3958361"/>
                <a:gd name="connsiteY22" fmla="*/ 1388524 h 2209958"/>
                <a:gd name="connsiteX23" fmla="*/ 346197 w 3958361"/>
                <a:gd name="connsiteY23" fmla="*/ 763347 h 2209958"/>
                <a:gd name="connsiteX24" fmla="*/ 485535 w 3958361"/>
                <a:gd name="connsiteY24" fmla="*/ 613558 h 2209958"/>
                <a:gd name="connsiteX25" fmla="*/ 380606 w 3958361"/>
                <a:gd name="connsiteY25" fmla="*/ 77971 h 220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58361" h="2209958">
                  <a:moveTo>
                    <a:pt x="319566" y="0"/>
                  </a:moveTo>
                  <a:lnTo>
                    <a:pt x="3615436" y="0"/>
                  </a:lnTo>
                  <a:lnTo>
                    <a:pt x="3697034" y="39940"/>
                  </a:lnTo>
                  <a:cubicBezTo>
                    <a:pt x="3864196" y="145354"/>
                    <a:pt x="3958361" y="332276"/>
                    <a:pt x="3958361" y="579583"/>
                  </a:cubicBezTo>
                  <a:cubicBezTo>
                    <a:pt x="3958361" y="975276"/>
                    <a:pt x="3637785" y="1296074"/>
                    <a:pt x="3242365" y="1296074"/>
                  </a:cubicBezTo>
                  <a:cubicBezTo>
                    <a:pt x="3129280" y="1296074"/>
                    <a:pt x="3023768" y="1267530"/>
                    <a:pt x="2928730" y="1220800"/>
                  </a:cubicBezTo>
                  <a:lnTo>
                    <a:pt x="2724394" y="1072021"/>
                  </a:lnTo>
                  <a:cubicBezTo>
                    <a:pt x="2620270" y="998389"/>
                    <a:pt x="2486991" y="918315"/>
                    <a:pt x="2361537" y="972245"/>
                  </a:cubicBezTo>
                  <a:cubicBezTo>
                    <a:pt x="2243025" y="1023269"/>
                    <a:pt x="2269025" y="1156893"/>
                    <a:pt x="2345634" y="1238229"/>
                  </a:cubicBezTo>
                  <a:cubicBezTo>
                    <a:pt x="2387285" y="1282434"/>
                    <a:pt x="2422750" y="1305799"/>
                    <a:pt x="2456196" y="1353540"/>
                  </a:cubicBezTo>
                  <a:cubicBezTo>
                    <a:pt x="2524224" y="1434749"/>
                    <a:pt x="2566252" y="1544755"/>
                    <a:pt x="2566252" y="1666254"/>
                  </a:cubicBezTo>
                  <a:cubicBezTo>
                    <a:pt x="2566252" y="1915441"/>
                    <a:pt x="2390314" y="2117392"/>
                    <a:pt x="2173230" y="2117392"/>
                  </a:cubicBezTo>
                  <a:cubicBezTo>
                    <a:pt x="2045631" y="2117392"/>
                    <a:pt x="1932672" y="2047296"/>
                    <a:pt x="1860858" y="1939185"/>
                  </a:cubicBezTo>
                  <a:lnTo>
                    <a:pt x="1726190" y="1694798"/>
                  </a:lnTo>
                  <a:cubicBezTo>
                    <a:pt x="1625852" y="1480469"/>
                    <a:pt x="1433507" y="1492847"/>
                    <a:pt x="1433507" y="1492847"/>
                  </a:cubicBezTo>
                  <a:lnTo>
                    <a:pt x="1433254" y="1492594"/>
                  </a:lnTo>
                  <a:cubicBezTo>
                    <a:pt x="1178938" y="1538819"/>
                    <a:pt x="1202035" y="1828042"/>
                    <a:pt x="1202035" y="1828042"/>
                  </a:cubicBezTo>
                  <a:cubicBezTo>
                    <a:pt x="1225132" y="2232829"/>
                    <a:pt x="705015" y="2209716"/>
                    <a:pt x="705015" y="2209716"/>
                  </a:cubicBezTo>
                  <a:cubicBezTo>
                    <a:pt x="535387" y="2209716"/>
                    <a:pt x="381789" y="2140631"/>
                    <a:pt x="270849" y="2029109"/>
                  </a:cubicBezTo>
                  <a:cubicBezTo>
                    <a:pt x="207744" y="1975433"/>
                    <a:pt x="157511" y="1913294"/>
                    <a:pt x="121162" y="1848124"/>
                  </a:cubicBezTo>
                  <a:cubicBezTo>
                    <a:pt x="82416" y="1785480"/>
                    <a:pt x="51494" y="1712227"/>
                    <a:pt x="32058" y="1631775"/>
                  </a:cubicBezTo>
                  <a:cubicBezTo>
                    <a:pt x="25747" y="1605631"/>
                    <a:pt x="20951" y="1579614"/>
                    <a:pt x="17417" y="1553849"/>
                  </a:cubicBezTo>
                  <a:cubicBezTo>
                    <a:pt x="6310" y="1500930"/>
                    <a:pt x="0" y="1445611"/>
                    <a:pt x="0" y="1388524"/>
                  </a:cubicBezTo>
                  <a:cubicBezTo>
                    <a:pt x="0" y="1109026"/>
                    <a:pt x="142492" y="868807"/>
                    <a:pt x="346197" y="763347"/>
                  </a:cubicBezTo>
                  <a:cubicBezTo>
                    <a:pt x="439341" y="706134"/>
                    <a:pt x="463448" y="658772"/>
                    <a:pt x="485535" y="613558"/>
                  </a:cubicBezTo>
                  <a:cubicBezTo>
                    <a:pt x="579089" y="421663"/>
                    <a:pt x="501518" y="243730"/>
                    <a:pt x="380606" y="77971"/>
                  </a:cubicBezTo>
                  <a:close/>
                </a:path>
              </a:pathLst>
            </a:custGeom>
            <a:solidFill>
              <a:srgbClr val="F0F7EA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99BFB41-2B02-89F0-21EC-0195163D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85" y="1709738"/>
            <a:ext cx="6807816" cy="224313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715D2A-CBBD-D5E9-3453-2B5E21C9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C53508-45F5-FD67-843B-07A3977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8120B1-F7B4-3AD8-13FF-23215642CB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507" y="6079222"/>
            <a:ext cx="1361924" cy="5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93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fikk">
            <a:extLst>
              <a:ext uri="{FF2B5EF4-FFF2-40B4-BE49-F238E27FC236}">
                <a16:creationId xmlns:a16="http://schemas.microsoft.com/office/drawing/2014/main" id="{9BE1106E-406D-D86F-9E83-D144BCF14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2536718" y="0"/>
            <a:ext cx="9655282" cy="6858000"/>
            <a:chOff x="2536718" y="0"/>
            <a:chExt cx="9655282" cy="6858000"/>
          </a:xfrm>
        </p:grpSpPr>
        <p:sp>
          <p:nvSpPr>
            <p:cNvPr id="12" name="Frihåndsform: figur 11">
              <a:extLst>
                <a:ext uri="{FF2B5EF4-FFF2-40B4-BE49-F238E27FC236}">
                  <a16:creationId xmlns:a16="http://schemas.microsoft.com/office/drawing/2014/main" id="{EB87FB77-B461-BA7A-E2C7-126103CA6619}"/>
                </a:ext>
              </a:extLst>
            </p:cNvPr>
            <p:cNvSpPr>
              <a:spLocks/>
            </p:cNvSpPr>
            <p:nvPr/>
          </p:nvSpPr>
          <p:spPr>
            <a:xfrm>
              <a:off x="2536718" y="3018656"/>
              <a:ext cx="6167435" cy="3826966"/>
            </a:xfrm>
            <a:custGeom>
              <a:avLst/>
              <a:gdLst>
                <a:gd name="connsiteX0" fmla="*/ 309975 w 6167435"/>
                <a:gd name="connsiteY0" fmla="*/ 3826714 h 3826966"/>
                <a:gd name="connsiteX1" fmla="*/ 6042234 w 6167435"/>
                <a:gd name="connsiteY1" fmla="*/ 3826714 h 3826966"/>
                <a:gd name="connsiteX2" fmla="*/ 6167436 w 6167435"/>
                <a:gd name="connsiteY2" fmla="*/ 3405383 h 3826966"/>
                <a:gd name="connsiteX3" fmla="*/ 6167057 w 6167435"/>
                <a:gd name="connsiteY3" fmla="*/ 3398310 h 3826966"/>
                <a:gd name="connsiteX4" fmla="*/ 6167436 w 6167435"/>
                <a:gd name="connsiteY4" fmla="*/ 3389469 h 3826966"/>
                <a:gd name="connsiteX5" fmla="*/ 5627883 w 6167435"/>
                <a:gd name="connsiteY5" fmla="*/ 2667926 h 3826966"/>
                <a:gd name="connsiteX6" fmla="*/ 5394266 w 6167435"/>
                <a:gd name="connsiteY6" fmla="*/ 2631805 h 3826966"/>
                <a:gd name="connsiteX7" fmla="*/ 5289258 w 6167435"/>
                <a:gd name="connsiteY7" fmla="*/ 2639762 h 3826966"/>
                <a:gd name="connsiteX8" fmla="*/ 5184124 w 6167435"/>
                <a:gd name="connsiteY8" fmla="*/ 2661485 h 3826966"/>
                <a:gd name="connsiteX9" fmla="*/ 4851053 w 6167435"/>
                <a:gd name="connsiteY9" fmla="*/ 2857247 h 3826966"/>
                <a:gd name="connsiteX10" fmla="*/ 4850548 w 6167435"/>
                <a:gd name="connsiteY10" fmla="*/ 2856743 h 3826966"/>
                <a:gd name="connsiteX11" fmla="*/ 4708813 w 6167435"/>
                <a:gd name="connsiteY11" fmla="*/ 2999838 h 3826966"/>
                <a:gd name="connsiteX12" fmla="*/ 4570107 w 6167435"/>
                <a:gd name="connsiteY12" fmla="*/ 3095572 h 3826966"/>
                <a:gd name="connsiteX13" fmla="*/ 4251171 w 6167435"/>
                <a:gd name="connsiteY13" fmla="*/ 2975337 h 3826966"/>
                <a:gd name="connsiteX14" fmla="*/ 4383189 w 6167435"/>
                <a:gd name="connsiteY14" fmla="*/ 2364431 h 3826966"/>
                <a:gd name="connsiteX15" fmla="*/ 4579951 w 6167435"/>
                <a:gd name="connsiteY15" fmla="*/ 2149598 h 3826966"/>
                <a:gd name="connsiteX16" fmla="*/ 4939906 w 6167435"/>
                <a:gd name="connsiteY16" fmla="*/ 1266015 h 3826966"/>
                <a:gd name="connsiteX17" fmla="*/ 3674765 w 6167435"/>
                <a:gd name="connsiteY17" fmla="*/ 0 h 3826966"/>
                <a:gd name="connsiteX18" fmla="*/ 2410129 w 6167435"/>
                <a:gd name="connsiteY18" fmla="*/ 1254269 h 3826966"/>
                <a:gd name="connsiteX19" fmla="*/ 2409498 w 6167435"/>
                <a:gd name="connsiteY19" fmla="*/ 1255406 h 3826966"/>
                <a:gd name="connsiteX20" fmla="*/ 2412401 w 6167435"/>
                <a:gd name="connsiteY20" fmla="*/ 1735845 h 3826966"/>
                <a:gd name="connsiteX21" fmla="*/ 2151270 w 6167435"/>
                <a:gd name="connsiteY21" fmla="*/ 1997156 h 3826966"/>
                <a:gd name="connsiteX22" fmla="*/ 2033514 w 6167435"/>
                <a:gd name="connsiteY22" fmla="*/ 1967855 h 3826966"/>
                <a:gd name="connsiteX23" fmla="*/ 2032505 w 6167435"/>
                <a:gd name="connsiteY23" fmla="*/ 1967855 h 3826966"/>
                <a:gd name="connsiteX24" fmla="*/ 2029350 w 6167435"/>
                <a:gd name="connsiteY24" fmla="*/ 1965581 h 3826966"/>
                <a:gd name="connsiteX25" fmla="*/ 2011427 w 6167435"/>
                <a:gd name="connsiteY25" fmla="*/ 1954593 h 3826966"/>
                <a:gd name="connsiteX26" fmla="*/ 2010796 w 6167435"/>
                <a:gd name="connsiteY26" fmla="*/ 1956109 h 3826966"/>
                <a:gd name="connsiteX27" fmla="*/ 1797626 w 6167435"/>
                <a:gd name="connsiteY27" fmla="*/ 1822738 h 3826966"/>
                <a:gd name="connsiteX28" fmla="*/ 1257695 w 6167435"/>
                <a:gd name="connsiteY28" fmla="*/ 1699344 h 3826966"/>
                <a:gd name="connsiteX29" fmla="*/ 0 w 6167435"/>
                <a:gd name="connsiteY29" fmla="*/ 2957907 h 3826966"/>
                <a:gd name="connsiteX30" fmla="*/ 99076 w 6167435"/>
                <a:gd name="connsiteY30" fmla="*/ 3448198 h 3826966"/>
                <a:gd name="connsiteX31" fmla="*/ 309975 w 6167435"/>
                <a:gd name="connsiteY31" fmla="*/ 3826967 h 3826966"/>
                <a:gd name="connsiteX32" fmla="*/ 309975 w 6167435"/>
                <a:gd name="connsiteY32" fmla="*/ 3826967 h 382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67435" h="3826966">
                  <a:moveTo>
                    <a:pt x="309975" y="3826714"/>
                  </a:moveTo>
                  <a:lnTo>
                    <a:pt x="6042234" y="3826714"/>
                  </a:lnTo>
                  <a:cubicBezTo>
                    <a:pt x="6121116" y="3705468"/>
                    <a:pt x="6167436" y="3560982"/>
                    <a:pt x="6167436" y="3405383"/>
                  </a:cubicBezTo>
                  <a:cubicBezTo>
                    <a:pt x="6167436" y="3402983"/>
                    <a:pt x="6167057" y="3400709"/>
                    <a:pt x="6167057" y="3398310"/>
                  </a:cubicBezTo>
                  <a:cubicBezTo>
                    <a:pt x="6167057" y="3395405"/>
                    <a:pt x="6167436" y="3392500"/>
                    <a:pt x="6167436" y="3389469"/>
                  </a:cubicBezTo>
                  <a:cubicBezTo>
                    <a:pt x="6167436" y="3047832"/>
                    <a:pt x="5939624" y="2759745"/>
                    <a:pt x="5627883" y="2667926"/>
                  </a:cubicBezTo>
                  <a:cubicBezTo>
                    <a:pt x="5554176" y="2644561"/>
                    <a:pt x="5475798" y="2631805"/>
                    <a:pt x="5394266" y="2631805"/>
                  </a:cubicBezTo>
                  <a:cubicBezTo>
                    <a:pt x="5358548" y="2631805"/>
                    <a:pt x="5323714" y="2635089"/>
                    <a:pt x="5289258" y="2639762"/>
                  </a:cubicBezTo>
                  <a:cubicBezTo>
                    <a:pt x="5254298" y="2642667"/>
                    <a:pt x="5220726" y="2648603"/>
                    <a:pt x="5184124" y="2661485"/>
                  </a:cubicBezTo>
                  <a:cubicBezTo>
                    <a:pt x="5056272" y="2697607"/>
                    <a:pt x="4942556" y="2766313"/>
                    <a:pt x="4851053" y="2857247"/>
                  </a:cubicBezTo>
                  <a:lnTo>
                    <a:pt x="4850548" y="2856743"/>
                  </a:lnTo>
                  <a:lnTo>
                    <a:pt x="4708813" y="2999838"/>
                  </a:lnTo>
                  <a:cubicBezTo>
                    <a:pt x="4651387" y="3063240"/>
                    <a:pt x="4599009" y="3086732"/>
                    <a:pt x="4570107" y="3095572"/>
                  </a:cubicBezTo>
                  <a:cubicBezTo>
                    <a:pt x="4449449" y="3123611"/>
                    <a:pt x="4308850" y="3086605"/>
                    <a:pt x="4251171" y="2975337"/>
                  </a:cubicBezTo>
                  <a:cubicBezTo>
                    <a:pt x="4138717" y="2758230"/>
                    <a:pt x="4292190" y="2473679"/>
                    <a:pt x="4383189" y="2364431"/>
                  </a:cubicBezTo>
                  <a:cubicBezTo>
                    <a:pt x="4446672" y="2286758"/>
                    <a:pt x="4489710" y="2254047"/>
                    <a:pt x="4579951" y="2149598"/>
                  </a:cubicBezTo>
                  <a:cubicBezTo>
                    <a:pt x="4802462" y="1921377"/>
                    <a:pt x="4939906" y="1609925"/>
                    <a:pt x="4939906" y="1266015"/>
                  </a:cubicBezTo>
                  <a:cubicBezTo>
                    <a:pt x="4939906" y="566827"/>
                    <a:pt x="4373470" y="0"/>
                    <a:pt x="3674765" y="0"/>
                  </a:cubicBezTo>
                  <a:cubicBezTo>
                    <a:pt x="2976060" y="0"/>
                    <a:pt x="2416565" y="560512"/>
                    <a:pt x="2410129" y="1254269"/>
                  </a:cubicBezTo>
                  <a:cubicBezTo>
                    <a:pt x="2409876" y="1254648"/>
                    <a:pt x="2409750" y="1255027"/>
                    <a:pt x="2409498" y="1255406"/>
                  </a:cubicBezTo>
                  <a:lnTo>
                    <a:pt x="2412401" y="1735845"/>
                  </a:lnTo>
                  <a:cubicBezTo>
                    <a:pt x="2412401" y="1880077"/>
                    <a:pt x="2295529" y="1997156"/>
                    <a:pt x="2151270" y="1997156"/>
                  </a:cubicBezTo>
                  <a:cubicBezTo>
                    <a:pt x="2108610" y="1997156"/>
                    <a:pt x="2068980" y="1985915"/>
                    <a:pt x="2033514" y="1967855"/>
                  </a:cubicBezTo>
                  <a:lnTo>
                    <a:pt x="2032505" y="1967855"/>
                  </a:lnTo>
                  <a:cubicBezTo>
                    <a:pt x="2031495" y="1967097"/>
                    <a:pt x="2030359" y="1966339"/>
                    <a:pt x="2029350" y="1965581"/>
                  </a:cubicBezTo>
                  <a:cubicBezTo>
                    <a:pt x="2023165" y="1962298"/>
                    <a:pt x="2017359" y="1958256"/>
                    <a:pt x="2011427" y="1954593"/>
                  </a:cubicBezTo>
                  <a:lnTo>
                    <a:pt x="2010796" y="1956109"/>
                  </a:lnTo>
                  <a:lnTo>
                    <a:pt x="1797626" y="1822738"/>
                  </a:lnTo>
                  <a:cubicBezTo>
                    <a:pt x="1634056" y="1744054"/>
                    <a:pt x="1451302" y="1699344"/>
                    <a:pt x="1257695" y="1699344"/>
                  </a:cubicBezTo>
                  <a:cubicBezTo>
                    <a:pt x="563028" y="1699344"/>
                    <a:pt x="0" y="2262888"/>
                    <a:pt x="0" y="2957907"/>
                  </a:cubicBezTo>
                  <a:cubicBezTo>
                    <a:pt x="0" y="3131820"/>
                    <a:pt x="35213" y="3297524"/>
                    <a:pt x="99076" y="3448198"/>
                  </a:cubicBezTo>
                  <a:cubicBezTo>
                    <a:pt x="147793" y="3587000"/>
                    <a:pt x="219355" y="3714814"/>
                    <a:pt x="309975" y="3826967"/>
                  </a:cubicBezTo>
                  <a:lnTo>
                    <a:pt x="309975" y="3826967"/>
                  </a:lnTo>
                  <a:close/>
                </a:path>
              </a:pathLst>
            </a:custGeom>
            <a:solidFill>
              <a:schemeClr val="accent2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Frihåndsform: figur 20">
              <a:extLst>
                <a:ext uri="{FF2B5EF4-FFF2-40B4-BE49-F238E27FC236}">
                  <a16:creationId xmlns:a16="http://schemas.microsoft.com/office/drawing/2014/main" id="{82F59AD6-A782-B8D7-573A-77EEB6689BAA}"/>
                </a:ext>
              </a:extLst>
            </p:cNvPr>
            <p:cNvSpPr>
              <a:spLocks/>
            </p:cNvSpPr>
            <p:nvPr/>
          </p:nvSpPr>
          <p:spPr>
            <a:xfrm>
              <a:off x="9001886" y="1193243"/>
              <a:ext cx="3190114" cy="5664757"/>
            </a:xfrm>
            <a:custGeom>
              <a:avLst/>
              <a:gdLst>
                <a:gd name="connsiteX0" fmla="*/ 3190114 w 3190114"/>
                <a:gd name="connsiteY0" fmla="*/ 0 h 5664757"/>
                <a:gd name="connsiteX1" fmla="*/ 3190114 w 3190114"/>
                <a:gd name="connsiteY1" fmla="*/ 5664757 h 5664757"/>
                <a:gd name="connsiteX2" fmla="*/ 268807 w 3190114"/>
                <a:gd name="connsiteY2" fmla="*/ 5664757 h 5664757"/>
                <a:gd name="connsiteX3" fmla="*/ 270813 w 3190114"/>
                <a:gd name="connsiteY3" fmla="*/ 5593433 h 5664757"/>
                <a:gd name="connsiteX4" fmla="*/ 689365 w 3190114"/>
                <a:gd name="connsiteY4" fmla="*/ 4917198 h 5664757"/>
                <a:gd name="connsiteX5" fmla="*/ 1020292 w 3190114"/>
                <a:gd name="connsiteY5" fmla="*/ 4687082 h 5664757"/>
                <a:gd name="connsiteX6" fmla="*/ 995176 w 3190114"/>
                <a:gd name="connsiteY6" fmla="*/ 4121518 h 5664757"/>
                <a:gd name="connsiteX7" fmla="*/ 619823 w 3190114"/>
                <a:gd name="connsiteY7" fmla="*/ 3758789 h 5664757"/>
                <a:gd name="connsiteX8" fmla="*/ 530844 w 3190114"/>
                <a:gd name="connsiteY8" fmla="*/ 3681874 h 5664757"/>
                <a:gd name="connsiteX9" fmla="*/ 0 w 3190114"/>
                <a:gd name="connsiteY9" fmla="*/ 2691947 h 5664757"/>
                <a:gd name="connsiteX10" fmla="*/ 1188657 w 3190114"/>
                <a:gd name="connsiteY10" fmla="*/ 1502722 h 5664757"/>
                <a:gd name="connsiteX11" fmla="*/ 1788034 w 3190114"/>
                <a:gd name="connsiteY11" fmla="*/ 1653522 h 5664757"/>
                <a:gd name="connsiteX12" fmla="*/ 1945293 w 3190114"/>
                <a:gd name="connsiteY12" fmla="*/ 1710988 h 5664757"/>
                <a:gd name="connsiteX13" fmla="*/ 2208948 w 3190114"/>
                <a:gd name="connsiteY13" fmla="*/ 1447151 h 5664757"/>
                <a:gd name="connsiteX14" fmla="*/ 2209958 w 3190114"/>
                <a:gd name="connsiteY14" fmla="*/ 1051206 h 5664757"/>
                <a:gd name="connsiteX15" fmla="*/ 3032609 w 3190114"/>
                <a:gd name="connsiteY15" fmla="*/ 12454 h 566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0114" h="5664757">
                  <a:moveTo>
                    <a:pt x="3190114" y="0"/>
                  </a:moveTo>
                  <a:lnTo>
                    <a:pt x="3190114" y="5664757"/>
                  </a:lnTo>
                  <a:lnTo>
                    <a:pt x="268807" y="5664757"/>
                  </a:lnTo>
                  <a:lnTo>
                    <a:pt x="270813" y="5593433"/>
                  </a:lnTo>
                  <a:cubicBezTo>
                    <a:pt x="287618" y="5323589"/>
                    <a:pt x="374516" y="5118992"/>
                    <a:pt x="689365" y="4917198"/>
                  </a:cubicBezTo>
                  <a:cubicBezTo>
                    <a:pt x="767743" y="4866931"/>
                    <a:pt x="943808" y="4761093"/>
                    <a:pt x="1020292" y="4687082"/>
                  </a:cubicBezTo>
                  <a:cubicBezTo>
                    <a:pt x="1170231" y="4541966"/>
                    <a:pt x="1135396" y="4264615"/>
                    <a:pt x="995176" y="4121518"/>
                  </a:cubicBezTo>
                  <a:cubicBezTo>
                    <a:pt x="870226" y="3994083"/>
                    <a:pt x="745909" y="3872079"/>
                    <a:pt x="619823" y="3758789"/>
                  </a:cubicBezTo>
                  <a:cubicBezTo>
                    <a:pt x="591300" y="3733151"/>
                    <a:pt x="561135" y="3707512"/>
                    <a:pt x="530844" y="3681874"/>
                  </a:cubicBezTo>
                  <a:cubicBezTo>
                    <a:pt x="211026" y="3468808"/>
                    <a:pt x="0" y="3105195"/>
                    <a:pt x="0" y="2691947"/>
                  </a:cubicBezTo>
                  <a:cubicBezTo>
                    <a:pt x="0" y="2035196"/>
                    <a:pt x="559621" y="1499565"/>
                    <a:pt x="1188657" y="1502722"/>
                  </a:cubicBezTo>
                  <a:cubicBezTo>
                    <a:pt x="1424041" y="1503985"/>
                    <a:pt x="1595814" y="1537959"/>
                    <a:pt x="1788034" y="1653522"/>
                  </a:cubicBezTo>
                  <a:cubicBezTo>
                    <a:pt x="1835995" y="1682318"/>
                    <a:pt x="1885216" y="1710988"/>
                    <a:pt x="1945293" y="1710988"/>
                  </a:cubicBezTo>
                  <a:cubicBezTo>
                    <a:pt x="2090940" y="1710988"/>
                    <a:pt x="2208948" y="1592899"/>
                    <a:pt x="2208948" y="1447151"/>
                  </a:cubicBezTo>
                  <a:cubicBezTo>
                    <a:pt x="2208948" y="1447151"/>
                    <a:pt x="2209958" y="1066235"/>
                    <a:pt x="2209958" y="1051206"/>
                  </a:cubicBezTo>
                  <a:cubicBezTo>
                    <a:pt x="2209958" y="476548"/>
                    <a:pt x="2516276" y="98089"/>
                    <a:pt x="3032609" y="12454"/>
                  </a:cubicBezTo>
                  <a:close/>
                </a:path>
              </a:pathLst>
            </a:custGeom>
            <a:solidFill>
              <a:schemeClr val="accent2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ihåndsform: figur 15">
              <a:extLst>
                <a:ext uri="{FF2B5EF4-FFF2-40B4-BE49-F238E27FC236}">
                  <a16:creationId xmlns:a16="http://schemas.microsoft.com/office/drawing/2014/main" id="{B94BFCE5-2BD2-C648-FF68-34D2AF75CE92}"/>
                </a:ext>
              </a:extLst>
            </p:cNvPr>
            <p:cNvSpPr>
              <a:spLocks/>
            </p:cNvSpPr>
            <p:nvPr/>
          </p:nvSpPr>
          <p:spPr>
            <a:xfrm>
              <a:off x="6412286" y="0"/>
              <a:ext cx="3958361" cy="2209958"/>
            </a:xfrm>
            <a:custGeom>
              <a:avLst/>
              <a:gdLst>
                <a:gd name="connsiteX0" fmla="*/ 319566 w 3958361"/>
                <a:gd name="connsiteY0" fmla="*/ 0 h 2209958"/>
                <a:gd name="connsiteX1" fmla="*/ 3615436 w 3958361"/>
                <a:gd name="connsiteY1" fmla="*/ 0 h 2209958"/>
                <a:gd name="connsiteX2" fmla="*/ 3697034 w 3958361"/>
                <a:gd name="connsiteY2" fmla="*/ 39940 h 2209958"/>
                <a:gd name="connsiteX3" fmla="*/ 3958361 w 3958361"/>
                <a:gd name="connsiteY3" fmla="*/ 579583 h 2209958"/>
                <a:gd name="connsiteX4" fmla="*/ 3242365 w 3958361"/>
                <a:gd name="connsiteY4" fmla="*/ 1296074 h 2209958"/>
                <a:gd name="connsiteX5" fmla="*/ 2928730 w 3958361"/>
                <a:gd name="connsiteY5" fmla="*/ 1220800 h 2209958"/>
                <a:gd name="connsiteX6" fmla="*/ 2724394 w 3958361"/>
                <a:gd name="connsiteY6" fmla="*/ 1072021 h 2209958"/>
                <a:gd name="connsiteX7" fmla="*/ 2361537 w 3958361"/>
                <a:gd name="connsiteY7" fmla="*/ 972245 h 2209958"/>
                <a:gd name="connsiteX8" fmla="*/ 2345634 w 3958361"/>
                <a:gd name="connsiteY8" fmla="*/ 1238229 h 2209958"/>
                <a:gd name="connsiteX9" fmla="*/ 2456196 w 3958361"/>
                <a:gd name="connsiteY9" fmla="*/ 1353540 h 2209958"/>
                <a:gd name="connsiteX10" fmla="*/ 2566252 w 3958361"/>
                <a:gd name="connsiteY10" fmla="*/ 1666254 h 2209958"/>
                <a:gd name="connsiteX11" fmla="*/ 2173230 w 3958361"/>
                <a:gd name="connsiteY11" fmla="*/ 2117392 h 2209958"/>
                <a:gd name="connsiteX12" fmla="*/ 1860858 w 3958361"/>
                <a:gd name="connsiteY12" fmla="*/ 1939185 h 2209958"/>
                <a:gd name="connsiteX13" fmla="*/ 1726190 w 3958361"/>
                <a:gd name="connsiteY13" fmla="*/ 1694798 h 2209958"/>
                <a:gd name="connsiteX14" fmla="*/ 1433507 w 3958361"/>
                <a:gd name="connsiteY14" fmla="*/ 1492847 h 2209958"/>
                <a:gd name="connsiteX15" fmla="*/ 1433254 w 3958361"/>
                <a:gd name="connsiteY15" fmla="*/ 1492594 h 2209958"/>
                <a:gd name="connsiteX16" fmla="*/ 1202035 w 3958361"/>
                <a:gd name="connsiteY16" fmla="*/ 1828042 h 2209958"/>
                <a:gd name="connsiteX17" fmla="*/ 705015 w 3958361"/>
                <a:gd name="connsiteY17" fmla="*/ 2209716 h 2209958"/>
                <a:gd name="connsiteX18" fmla="*/ 270849 w 3958361"/>
                <a:gd name="connsiteY18" fmla="*/ 2029109 h 2209958"/>
                <a:gd name="connsiteX19" fmla="*/ 121162 w 3958361"/>
                <a:gd name="connsiteY19" fmla="*/ 1848124 h 2209958"/>
                <a:gd name="connsiteX20" fmla="*/ 32058 w 3958361"/>
                <a:gd name="connsiteY20" fmla="*/ 1631775 h 2209958"/>
                <a:gd name="connsiteX21" fmla="*/ 17417 w 3958361"/>
                <a:gd name="connsiteY21" fmla="*/ 1553849 h 2209958"/>
                <a:gd name="connsiteX22" fmla="*/ 0 w 3958361"/>
                <a:gd name="connsiteY22" fmla="*/ 1388524 h 2209958"/>
                <a:gd name="connsiteX23" fmla="*/ 346197 w 3958361"/>
                <a:gd name="connsiteY23" fmla="*/ 763347 h 2209958"/>
                <a:gd name="connsiteX24" fmla="*/ 485535 w 3958361"/>
                <a:gd name="connsiteY24" fmla="*/ 613558 h 2209958"/>
                <a:gd name="connsiteX25" fmla="*/ 380606 w 3958361"/>
                <a:gd name="connsiteY25" fmla="*/ 77971 h 220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58361" h="2209958">
                  <a:moveTo>
                    <a:pt x="319566" y="0"/>
                  </a:moveTo>
                  <a:lnTo>
                    <a:pt x="3615436" y="0"/>
                  </a:lnTo>
                  <a:lnTo>
                    <a:pt x="3697034" y="39940"/>
                  </a:lnTo>
                  <a:cubicBezTo>
                    <a:pt x="3864196" y="145354"/>
                    <a:pt x="3958361" y="332276"/>
                    <a:pt x="3958361" y="579583"/>
                  </a:cubicBezTo>
                  <a:cubicBezTo>
                    <a:pt x="3958361" y="975276"/>
                    <a:pt x="3637785" y="1296074"/>
                    <a:pt x="3242365" y="1296074"/>
                  </a:cubicBezTo>
                  <a:cubicBezTo>
                    <a:pt x="3129280" y="1296074"/>
                    <a:pt x="3023768" y="1267530"/>
                    <a:pt x="2928730" y="1220800"/>
                  </a:cubicBezTo>
                  <a:lnTo>
                    <a:pt x="2724394" y="1072021"/>
                  </a:lnTo>
                  <a:cubicBezTo>
                    <a:pt x="2620270" y="998389"/>
                    <a:pt x="2486991" y="918315"/>
                    <a:pt x="2361537" y="972245"/>
                  </a:cubicBezTo>
                  <a:cubicBezTo>
                    <a:pt x="2243025" y="1023269"/>
                    <a:pt x="2269025" y="1156893"/>
                    <a:pt x="2345634" y="1238229"/>
                  </a:cubicBezTo>
                  <a:cubicBezTo>
                    <a:pt x="2387285" y="1282434"/>
                    <a:pt x="2422750" y="1305799"/>
                    <a:pt x="2456196" y="1353540"/>
                  </a:cubicBezTo>
                  <a:cubicBezTo>
                    <a:pt x="2524224" y="1434749"/>
                    <a:pt x="2566252" y="1544755"/>
                    <a:pt x="2566252" y="1666254"/>
                  </a:cubicBezTo>
                  <a:cubicBezTo>
                    <a:pt x="2566252" y="1915441"/>
                    <a:pt x="2390314" y="2117392"/>
                    <a:pt x="2173230" y="2117392"/>
                  </a:cubicBezTo>
                  <a:cubicBezTo>
                    <a:pt x="2045631" y="2117392"/>
                    <a:pt x="1932672" y="2047296"/>
                    <a:pt x="1860858" y="1939185"/>
                  </a:cubicBezTo>
                  <a:lnTo>
                    <a:pt x="1726190" y="1694798"/>
                  </a:lnTo>
                  <a:cubicBezTo>
                    <a:pt x="1625852" y="1480469"/>
                    <a:pt x="1433507" y="1492847"/>
                    <a:pt x="1433507" y="1492847"/>
                  </a:cubicBezTo>
                  <a:lnTo>
                    <a:pt x="1433254" y="1492594"/>
                  </a:lnTo>
                  <a:cubicBezTo>
                    <a:pt x="1178938" y="1538819"/>
                    <a:pt x="1202035" y="1828042"/>
                    <a:pt x="1202035" y="1828042"/>
                  </a:cubicBezTo>
                  <a:cubicBezTo>
                    <a:pt x="1225132" y="2232829"/>
                    <a:pt x="705015" y="2209716"/>
                    <a:pt x="705015" y="2209716"/>
                  </a:cubicBezTo>
                  <a:cubicBezTo>
                    <a:pt x="535387" y="2209716"/>
                    <a:pt x="381789" y="2140631"/>
                    <a:pt x="270849" y="2029109"/>
                  </a:cubicBezTo>
                  <a:cubicBezTo>
                    <a:pt x="207744" y="1975433"/>
                    <a:pt x="157511" y="1913294"/>
                    <a:pt x="121162" y="1848124"/>
                  </a:cubicBezTo>
                  <a:cubicBezTo>
                    <a:pt x="82416" y="1785480"/>
                    <a:pt x="51494" y="1712227"/>
                    <a:pt x="32058" y="1631775"/>
                  </a:cubicBezTo>
                  <a:cubicBezTo>
                    <a:pt x="25747" y="1605631"/>
                    <a:pt x="20951" y="1579614"/>
                    <a:pt x="17417" y="1553849"/>
                  </a:cubicBezTo>
                  <a:cubicBezTo>
                    <a:pt x="6310" y="1500930"/>
                    <a:pt x="0" y="1445611"/>
                    <a:pt x="0" y="1388524"/>
                  </a:cubicBezTo>
                  <a:cubicBezTo>
                    <a:pt x="0" y="1109026"/>
                    <a:pt x="142492" y="868807"/>
                    <a:pt x="346197" y="763347"/>
                  </a:cubicBezTo>
                  <a:cubicBezTo>
                    <a:pt x="439341" y="706134"/>
                    <a:pt x="463448" y="658772"/>
                    <a:pt x="485535" y="613558"/>
                  </a:cubicBezTo>
                  <a:cubicBezTo>
                    <a:pt x="579089" y="421663"/>
                    <a:pt x="501518" y="243730"/>
                    <a:pt x="380606" y="77971"/>
                  </a:cubicBezTo>
                  <a:close/>
                </a:path>
              </a:pathLst>
            </a:custGeom>
            <a:solidFill>
              <a:schemeClr val="accent2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499BFB41-2B02-89F0-21EC-0195163D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85" y="1709738"/>
            <a:ext cx="6807816" cy="224313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0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715D2A-CBBD-D5E9-3453-2B5E21C9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C53508-45F5-FD67-843B-07A3977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7DD0B85E-13E8-C189-7094-1BC312026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5004" y="6208235"/>
            <a:ext cx="1104012" cy="2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24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329FAC-70E3-FA56-D541-350163852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1" y="-819151"/>
            <a:ext cx="11120078" cy="71391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Skjult tittel for universell utforming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7EAC8C7-019B-2CEC-07C2-FB5B2172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b-NO"/>
              <a:t>Present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C587F62-FCDA-3BDC-5D0B-ACE69135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">
            <a:extLst>
              <a:ext uri="{FF2B5EF4-FFF2-40B4-BE49-F238E27FC236}">
                <a16:creationId xmlns:a16="http://schemas.microsoft.com/office/drawing/2014/main" id="{4FBFD7D5-788B-758B-EEDD-97E3F97B25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z="1200" noProof="0"/>
              <a:t>Trykk på ikonet eller dra inn en bildefil for å legge til et bilde. Juster utsnittet på Bildeformat-fanen &gt; Beskjær.</a:t>
            </a:r>
            <a:endParaRPr lang="nb-NO" noProof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A20AD28-7C19-8E04-AD27-3FEF26399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4" y="6208235"/>
            <a:ext cx="1104012" cy="26400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2pPr marL="0" indent="0">
              <a:buNone/>
              <a:defRPr>
                <a:noFill/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85364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54F970-37A0-0AB6-0973-DC489984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1087F89F-46C4-8A20-13A9-743AE12AC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60" y="1700419"/>
            <a:ext cx="5482800" cy="4351338"/>
          </a:xfrm>
        </p:spPr>
        <p:txBody>
          <a:bodyPr vert="horz" lIns="91440" tIns="50400" rIns="91440" bIns="45720" rtlCol="0">
            <a:normAutofit/>
          </a:bodyPr>
          <a:lstStyle>
            <a:lvl1pPr>
              <a:defRPr lang="nb-NO" sz="2200" smtClean="0">
                <a:solidFill>
                  <a:schemeClr val="tx2"/>
                </a:solidFill>
              </a:defRPr>
            </a:lvl1pPr>
            <a:lvl2pPr>
              <a:defRPr lang="nb-NO" sz="2000" smtClean="0">
                <a:solidFill>
                  <a:schemeClr val="tx2"/>
                </a:solidFill>
              </a:defRPr>
            </a:lvl2pPr>
            <a:lvl3pPr>
              <a:defRPr lang="nb-NO" sz="2000" smtClean="0">
                <a:solidFill>
                  <a:schemeClr val="tx2"/>
                </a:solidFill>
              </a:defRPr>
            </a:lvl3pPr>
            <a:lvl4pPr>
              <a:defRPr lang="nb-NO" sz="2200" smtClean="0">
                <a:solidFill>
                  <a:schemeClr val="tx2"/>
                </a:solidFill>
              </a:defRPr>
            </a:lvl4pPr>
            <a:lvl5pPr>
              <a:defRPr lang="nb-NO" sz="2000">
                <a:solidFill>
                  <a:schemeClr val="tx2"/>
                </a:solidFill>
              </a:defRPr>
            </a:lvl5pPr>
          </a:lstStyle>
          <a:p>
            <a:pPr marL="254000" lvl="0" indent="-254000">
              <a:spcBef>
                <a:spcPts val="600"/>
              </a:spcBef>
              <a:buFont typeface="+mj-lt"/>
              <a:buAutoNum type="arabicPeriod"/>
            </a:pPr>
            <a:r>
              <a:rPr lang="nb-NO"/>
              <a:t>Klikk for å redigere tekststiler i malen</a:t>
            </a:r>
          </a:p>
          <a:p>
            <a:pPr marL="254000" lvl="1" indent="-254000">
              <a:spcBef>
                <a:spcPts val="600"/>
              </a:spcBef>
              <a:buFont typeface="+mj-lt"/>
              <a:buAutoNum type="arabicPeriod"/>
            </a:pPr>
            <a:r>
              <a:rPr lang="nb-NO"/>
              <a:t>Andre nivå</a:t>
            </a:r>
          </a:p>
          <a:p>
            <a:pPr marL="254000" lvl="2" indent="-254000">
              <a:spcBef>
                <a:spcPts val="600"/>
              </a:spcBef>
              <a:buFont typeface="+mj-lt"/>
              <a:buAutoNum type="arabicPeriod"/>
            </a:pPr>
            <a:r>
              <a:rPr lang="nb-NO"/>
              <a:t>Tredje nivå</a:t>
            </a:r>
          </a:p>
          <a:p>
            <a:pPr marL="254000" lvl="3" indent="-254000">
              <a:spcBef>
                <a:spcPts val="600"/>
              </a:spcBef>
              <a:buFont typeface="+mj-lt"/>
              <a:buAutoNum type="arabicPeriod"/>
            </a:pPr>
            <a:r>
              <a:rPr lang="nb-NO"/>
              <a:t>Fjerde nivå</a:t>
            </a:r>
          </a:p>
          <a:p>
            <a:pPr marL="254000" lvl="4" indent="-254000">
              <a:spcBef>
                <a:spcPts val="600"/>
              </a:spcBef>
              <a:buFont typeface="+mj-lt"/>
              <a:buAutoNum type="arabicPeriod"/>
            </a:pPr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6F38E0-CBA0-354D-7AD7-2EC2919D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50D349-44A2-F949-B2A7-AD6D18F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316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76A4D5F-0D64-92AB-54BD-24658926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D8FA9D-D1CF-E364-6379-A87C325C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9B869DBA-368F-7E15-F369-22C587DDA2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1" y="-819151"/>
            <a:ext cx="11120078" cy="71391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Skjult tittel for universell utforming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78A1CF-D607-196F-D478-AC053007EB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59" y="1717674"/>
            <a:ext cx="6102966" cy="2781300"/>
          </a:xfrm>
        </p:spPr>
        <p:txBody>
          <a:bodyPr lIns="97200">
            <a:normAutofit/>
          </a:bodyPr>
          <a:lstStyle>
            <a:lvl1pPr marL="0" indent="0">
              <a:lnSpc>
                <a:spcPct val="97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12" indent="0">
              <a:spcBef>
                <a:spcPts val="2000"/>
              </a:spcBef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1" name="Plassholder for bilde 13">
            <a:extLst>
              <a:ext uri="{FF2B5EF4-FFF2-40B4-BE49-F238E27FC236}">
                <a16:creationId xmlns:a16="http://schemas.microsoft.com/office/drawing/2014/main" id="{2E6E865D-AF29-2C16-752D-E5F8E61061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17544" y="1751014"/>
            <a:ext cx="4550113" cy="434855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z="1200" noProof="0"/>
              <a:t>Trykk på ikonet eller dra inn en bildefil for å legge til et bilde. Juster utsnittet på Bildeformat-fanen &gt; Beskjær.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121255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illustr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76A4D5F-0D64-92AB-54BD-24658926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D8FA9D-D1CF-E364-6379-A87C325C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Tekstplassholder med bilde">
            <a:extLst>
              <a:ext uri="{FF2B5EF4-FFF2-40B4-BE49-F238E27FC236}">
                <a16:creationId xmlns:a16="http://schemas.microsoft.com/office/drawing/2014/main" id="{EE233923-417C-9740-FC3A-0E8B4B2E5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1050" y="1590277"/>
            <a:ext cx="8185150" cy="460414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9B869DBA-368F-7E15-F369-22C587DDA2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1" y="-819151"/>
            <a:ext cx="11120078" cy="71391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Skjult tittel for universell utforming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78A1CF-D607-196F-D478-AC053007EB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59" y="1717674"/>
            <a:ext cx="6102966" cy="2781300"/>
          </a:xfrm>
        </p:spPr>
        <p:txBody>
          <a:bodyPr lIns="97200">
            <a:normAutofit/>
          </a:bodyPr>
          <a:lstStyle>
            <a:lvl1pPr marL="0" indent="0">
              <a:lnSpc>
                <a:spcPct val="97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12" indent="0">
              <a:spcBef>
                <a:spcPts val="2000"/>
              </a:spcBef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600359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9D4605-BA9A-836B-89A7-F75AA4F9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5"/>
            <a:ext cx="11120078" cy="44386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7C7F06E-166F-6751-6CC9-C895E707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2CACD5-F315-E45F-C2C0-8CDBD7FF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633CF53-D86A-CE4F-6603-50347EEE9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004" y="1458912"/>
            <a:ext cx="5343525" cy="608113"/>
          </a:xfrm>
          <a:solidFill>
            <a:schemeClr val="bg2"/>
          </a:solidFill>
        </p:spPr>
        <p:txBody>
          <a:bodyPr lIns="637200" tIns="111600" bIns="11160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legge til tekst. Legg ikon inn i kvadratet til venstre. Velg ikon og tekstboks og kopier denne for å lage flere bokser. 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C3ECB92-2894-F937-8E95-FD60D2A070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8275" y="1609696"/>
            <a:ext cx="297100" cy="297100"/>
          </a:xfrm>
          <a:ln w="1270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1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4AF833F7-2E16-8656-0BF1-39D3558C1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004" y="2067025"/>
            <a:ext cx="5343525" cy="608113"/>
          </a:xfrm>
          <a:solidFill>
            <a:schemeClr val="bg2"/>
          </a:solidFill>
        </p:spPr>
        <p:txBody>
          <a:bodyPr lIns="637200" tIns="111600" bIns="11160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legge til tekst. Legg ikon inn i kvadratet til venstre. Velg ikon og tekstboks og kopier denne for å lage flere bokser.  </a:t>
            </a:r>
          </a:p>
        </p:txBody>
      </p:sp>
      <p:sp>
        <p:nvSpPr>
          <p:cNvPr id="12" name="Plassholder for innhold 6">
            <a:extLst>
              <a:ext uri="{FF2B5EF4-FFF2-40B4-BE49-F238E27FC236}">
                <a16:creationId xmlns:a16="http://schemas.microsoft.com/office/drawing/2014/main" id="{9650A5E2-FF3A-AEA4-7805-09F6C3F4DA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98275" y="2217809"/>
            <a:ext cx="297100" cy="297100"/>
          </a:xfrm>
          <a:ln w="1270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1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3" name="Plassholder for tekst 9">
            <a:extLst>
              <a:ext uri="{FF2B5EF4-FFF2-40B4-BE49-F238E27FC236}">
                <a16:creationId xmlns:a16="http://schemas.microsoft.com/office/drawing/2014/main" id="{3A202470-8CE0-1EEE-1DEC-502424F3B4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04" y="2665693"/>
            <a:ext cx="5343525" cy="608113"/>
          </a:xfrm>
          <a:solidFill>
            <a:schemeClr val="bg2"/>
          </a:solidFill>
        </p:spPr>
        <p:txBody>
          <a:bodyPr lIns="637200" tIns="111600" bIns="11160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legge til tekst. Legg ikon inn i kvadratet til venstre. Velg ikon og tekstboks og kopier denne for å lage flere bokser.  </a:t>
            </a:r>
          </a:p>
        </p:txBody>
      </p:sp>
      <p:sp>
        <p:nvSpPr>
          <p:cNvPr id="14" name="Plassholder for innhold 6">
            <a:extLst>
              <a:ext uri="{FF2B5EF4-FFF2-40B4-BE49-F238E27FC236}">
                <a16:creationId xmlns:a16="http://schemas.microsoft.com/office/drawing/2014/main" id="{BA4750F2-67C3-4C6C-F5C5-4AD5275C01C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98275" y="2816477"/>
            <a:ext cx="297100" cy="297100"/>
          </a:xfrm>
          <a:ln w="1270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1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C3AA7C4E-6DBB-D667-0B8B-8A98E8CE64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004" y="3273806"/>
            <a:ext cx="5343525" cy="608113"/>
          </a:xfrm>
          <a:solidFill>
            <a:schemeClr val="bg2"/>
          </a:solidFill>
        </p:spPr>
        <p:txBody>
          <a:bodyPr lIns="637200" tIns="111600" bIns="111600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legge til tekst. Legg ikon inn i kvadratet til venstre. Velg ikon og tekstboks og kopier denne for å lage flere bokser.  </a:t>
            </a:r>
          </a:p>
        </p:txBody>
      </p:sp>
      <p:sp>
        <p:nvSpPr>
          <p:cNvPr id="16" name="Plassholder for innhold 6">
            <a:extLst>
              <a:ext uri="{FF2B5EF4-FFF2-40B4-BE49-F238E27FC236}">
                <a16:creationId xmlns:a16="http://schemas.microsoft.com/office/drawing/2014/main" id="{7B12397E-710C-7F03-C454-44F6BC85277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98275" y="3424590"/>
            <a:ext cx="297100" cy="297100"/>
          </a:xfrm>
          <a:ln w="1270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1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719CF256-CF40-5C0A-7A58-DA0C7B9D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400" y="4122420"/>
            <a:ext cx="5483400" cy="19317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0" name="Plassholder for innhold 3">
            <a:extLst>
              <a:ext uri="{FF2B5EF4-FFF2-40B4-BE49-F238E27FC236}">
                <a16:creationId xmlns:a16="http://schemas.microsoft.com/office/drawing/2014/main" id="{EBC51FBA-9EDD-8D52-0CAD-82F44E271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2800"/>
            <a:ext cx="54834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81860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fikk">
            <a:extLst>
              <a:ext uri="{FF2B5EF4-FFF2-40B4-BE49-F238E27FC236}">
                <a16:creationId xmlns:a16="http://schemas.microsoft.com/office/drawing/2014/main" id="{CE460F3C-6AB3-B7D3-CA95-3C4E1BB8E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561961" y="0"/>
            <a:ext cx="9630040" cy="6857999"/>
            <a:chOff x="2561961" y="0"/>
            <a:chExt cx="9630040" cy="6857999"/>
          </a:xfrm>
        </p:grpSpPr>
        <p:sp>
          <p:nvSpPr>
            <p:cNvPr id="22" name="Frihåndsform: figur 21">
              <a:extLst>
                <a:ext uri="{FF2B5EF4-FFF2-40B4-BE49-F238E27FC236}">
                  <a16:creationId xmlns:a16="http://schemas.microsoft.com/office/drawing/2014/main" id="{97D2563B-67D6-5B84-DCF4-7DC276A38C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88990" y="0"/>
              <a:ext cx="8103011" cy="5390388"/>
            </a:xfrm>
            <a:custGeom>
              <a:avLst/>
              <a:gdLst>
                <a:gd name="connsiteX0" fmla="*/ 43346 w 8103011"/>
                <a:gd name="connsiteY0" fmla="*/ 0 h 5390388"/>
                <a:gd name="connsiteX1" fmla="*/ 8103011 w 8103011"/>
                <a:gd name="connsiteY1" fmla="*/ 0 h 5390388"/>
                <a:gd name="connsiteX2" fmla="*/ 8103011 w 8103011"/>
                <a:gd name="connsiteY2" fmla="*/ 2685851 h 5390388"/>
                <a:gd name="connsiteX3" fmla="*/ 8059531 w 8103011"/>
                <a:gd name="connsiteY3" fmla="*/ 2706808 h 5390388"/>
                <a:gd name="connsiteX4" fmla="*/ 7328705 w 8103011"/>
                <a:gd name="connsiteY4" fmla="*/ 2854438 h 5390388"/>
                <a:gd name="connsiteX5" fmla="*/ 6522720 w 8103011"/>
                <a:gd name="connsiteY5" fmla="*/ 2670216 h 5390388"/>
                <a:gd name="connsiteX6" fmla="*/ 6204542 w 8103011"/>
                <a:gd name="connsiteY6" fmla="*/ 2471019 h 5390388"/>
                <a:gd name="connsiteX7" fmla="*/ 6203658 w 8103011"/>
                <a:gd name="connsiteY7" fmla="*/ 2473284 h 5390388"/>
                <a:gd name="connsiteX8" fmla="*/ 6176775 w 8103011"/>
                <a:gd name="connsiteY8" fmla="*/ 2456800 h 5390388"/>
                <a:gd name="connsiteX9" fmla="*/ 6172106 w 8103011"/>
                <a:gd name="connsiteY9" fmla="*/ 2453403 h 5390388"/>
                <a:gd name="connsiteX10" fmla="*/ 6170591 w 8103011"/>
                <a:gd name="connsiteY10" fmla="*/ 2453403 h 5390388"/>
                <a:gd name="connsiteX11" fmla="*/ 5994779 w 8103011"/>
                <a:gd name="connsiteY11" fmla="*/ 2409738 h 5390388"/>
                <a:gd name="connsiteX12" fmla="*/ 5605039 w 8103011"/>
                <a:gd name="connsiteY12" fmla="*/ 2799700 h 5390388"/>
                <a:gd name="connsiteX13" fmla="*/ 5609330 w 8103011"/>
                <a:gd name="connsiteY13" fmla="*/ 3516707 h 5390388"/>
                <a:gd name="connsiteX14" fmla="*/ 5608446 w 8103011"/>
                <a:gd name="connsiteY14" fmla="*/ 3518343 h 5390388"/>
                <a:gd name="connsiteX15" fmla="*/ 3720707 w 8103011"/>
                <a:gd name="connsiteY15" fmla="*/ 5390388 h 5390388"/>
                <a:gd name="connsiteX16" fmla="*/ 1832082 w 8103011"/>
                <a:gd name="connsiteY16" fmla="*/ 3500726 h 5390388"/>
                <a:gd name="connsiteX17" fmla="*/ 2369489 w 8103011"/>
                <a:gd name="connsiteY17" fmla="*/ 2181977 h 5390388"/>
                <a:gd name="connsiteX18" fmla="*/ 2663183 w 8103011"/>
                <a:gd name="connsiteY18" fmla="*/ 1861224 h 5390388"/>
                <a:gd name="connsiteX19" fmla="*/ 2860324 w 8103011"/>
                <a:gd name="connsiteY19" fmla="*/ 949424 h 5390388"/>
                <a:gd name="connsiteX20" fmla="*/ 2384257 w 8103011"/>
                <a:gd name="connsiteY20" fmla="*/ 769984 h 5390388"/>
                <a:gd name="connsiteX21" fmla="*/ 2177269 w 8103011"/>
                <a:gd name="connsiteY21" fmla="*/ 912806 h 5390388"/>
                <a:gd name="connsiteX22" fmla="*/ 1965740 w 8103011"/>
                <a:gd name="connsiteY22" fmla="*/ 1126348 h 5390388"/>
                <a:gd name="connsiteX23" fmla="*/ 1964982 w 8103011"/>
                <a:gd name="connsiteY23" fmla="*/ 1125593 h 5390388"/>
                <a:gd name="connsiteX24" fmla="*/ 1467710 w 8103011"/>
                <a:gd name="connsiteY24" fmla="*/ 1417781 h 5390388"/>
                <a:gd name="connsiteX25" fmla="*/ 1310703 w 8103011"/>
                <a:gd name="connsiteY25" fmla="*/ 1450247 h 5390388"/>
                <a:gd name="connsiteX26" fmla="*/ 1153949 w 8103011"/>
                <a:gd name="connsiteY26" fmla="*/ 1462075 h 5390388"/>
                <a:gd name="connsiteX27" fmla="*/ 805354 w 8103011"/>
                <a:gd name="connsiteY27" fmla="*/ 1408092 h 5390388"/>
                <a:gd name="connsiteX28" fmla="*/ 0 w 8103011"/>
                <a:gd name="connsiteY28" fmla="*/ 331072 h 5390388"/>
                <a:gd name="connsiteX29" fmla="*/ 505 w 8103011"/>
                <a:gd name="connsiteY29" fmla="*/ 317859 h 5390388"/>
                <a:gd name="connsiteX30" fmla="*/ 0 w 8103011"/>
                <a:gd name="connsiteY30" fmla="*/ 307289 h 5390388"/>
                <a:gd name="connsiteX31" fmla="*/ 12629 w 8103011"/>
                <a:gd name="connsiteY31" fmla="*/ 136558 h 539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03011" h="5390388">
                  <a:moveTo>
                    <a:pt x="43346" y="0"/>
                  </a:moveTo>
                  <a:lnTo>
                    <a:pt x="8103011" y="0"/>
                  </a:lnTo>
                  <a:lnTo>
                    <a:pt x="8103011" y="2685851"/>
                  </a:lnTo>
                  <a:lnTo>
                    <a:pt x="8059531" y="2706808"/>
                  </a:lnTo>
                  <a:cubicBezTo>
                    <a:pt x="7834906" y="2801871"/>
                    <a:pt x="7587943" y="2854438"/>
                    <a:pt x="7328705" y="2854438"/>
                  </a:cubicBezTo>
                  <a:cubicBezTo>
                    <a:pt x="7039681" y="2854438"/>
                    <a:pt x="6766813" y="2787620"/>
                    <a:pt x="6522720" y="2670216"/>
                  </a:cubicBezTo>
                  <a:lnTo>
                    <a:pt x="6204542" y="2471019"/>
                  </a:lnTo>
                  <a:lnTo>
                    <a:pt x="6203658" y="2473284"/>
                  </a:lnTo>
                  <a:cubicBezTo>
                    <a:pt x="6194697" y="2467748"/>
                    <a:pt x="6186115" y="2461833"/>
                    <a:pt x="6176775" y="2456800"/>
                  </a:cubicBezTo>
                  <a:cubicBezTo>
                    <a:pt x="6175261" y="2455542"/>
                    <a:pt x="6173620" y="2454535"/>
                    <a:pt x="6172106" y="2453403"/>
                  </a:cubicBezTo>
                  <a:lnTo>
                    <a:pt x="6170591" y="2453403"/>
                  </a:lnTo>
                  <a:cubicBezTo>
                    <a:pt x="6117582" y="2426474"/>
                    <a:pt x="6058389" y="2409738"/>
                    <a:pt x="5994779" y="2409738"/>
                  </a:cubicBezTo>
                  <a:cubicBezTo>
                    <a:pt x="5779588" y="2409738"/>
                    <a:pt x="5605039" y="2584397"/>
                    <a:pt x="5605039" y="2799700"/>
                  </a:cubicBezTo>
                  <a:lnTo>
                    <a:pt x="5609330" y="3516707"/>
                  </a:lnTo>
                  <a:cubicBezTo>
                    <a:pt x="5609078" y="3517211"/>
                    <a:pt x="5608699" y="3517840"/>
                    <a:pt x="5608446" y="3518343"/>
                  </a:cubicBezTo>
                  <a:cubicBezTo>
                    <a:pt x="5598855" y="4553712"/>
                    <a:pt x="4763715" y="5390388"/>
                    <a:pt x="3720707" y="5390388"/>
                  </a:cubicBezTo>
                  <a:cubicBezTo>
                    <a:pt x="2677697" y="5390388"/>
                    <a:pt x="1832082" y="4544401"/>
                    <a:pt x="1832082" y="3500726"/>
                  </a:cubicBezTo>
                  <a:cubicBezTo>
                    <a:pt x="1832082" y="2987446"/>
                    <a:pt x="2037428" y="2522486"/>
                    <a:pt x="2369489" y="2181977"/>
                  </a:cubicBezTo>
                  <a:cubicBezTo>
                    <a:pt x="2504283" y="2026067"/>
                    <a:pt x="2568524" y="1977117"/>
                    <a:pt x="2663183" y="1861224"/>
                  </a:cubicBezTo>
                  <a:cubicBezTo>
                    <a:pt x="2798985" y="1698142"/>
                    <a:pt x="3028060" y="1273449"/>
                    <a:pt x="2860324" y="949424"/>
                  </a:cubicBezTo>
                  <a:cubicBezTo>
                    <a:pt x="2774374" y="783322"/>
                    <a:pt x="2564359" y="728206"/>
                    <a:pt x="2384257" y="769984"/>
                  </a:cubicBezTo>
                  <a:cubicBezTo>
                    <a:pt x="2341219" y="783196"/>
                    <a:pt x="2263093" y="818304"/>
                    <a:pt x="2177269" y="912806"/>
                  </a:cubicBezTo>
                  <a:lnTo>
                    <a:pt x="1965740" y="1126348"/>
                  </a:lnTo>
                  <a:lnTo>
                    <a:pt x="1964982" y="1125593"/>
                  </a:lnTo>
                  <a:cubicBezTo>
                    <a:pt x="1828169" y="1261369"/>
                    <a:pt x="1658541" y="1363924"/>
                    <a:pt x="1467710" y="1417781"/>
                  </a:cubicBezTo>
                  <a:cubicBezTo>
                    <a:pt x="1412934" y="1437034"/>
                    <a:pt x="1362828" y="1445969"/>
                    <a:pt x="1310703" y="1450247"/>
                  </a:cubicBezTo>
                  <a:cubicBezTo>
                    <a:pt x="1259335" y="1457168"/>
                    <a:pt x="1207210" y="1462075"/>
                    <a:pt x="1153949" y="1462075"/>
                  </a:cubicBezTo>
                  <a:cubicBezTo>
                    <a:pt x="1032407" y="1462075"/>
                    <a:pt x="915410" y="1442948"/>
                    <a:pt x="805354" y="1408092"/>
                  </a:cubicBezTo>
                  <a:cubicBezTo>
                    <a:pt x="340014" y="1271058"/>
                    <a:pt x="0" y="841080"/>
                    <a:pt x="0" y="331072"/>
                  </a:cubicBezTo>
                  <a:cubicBezTo>
                    <a:pt x="0" y="326542"/>
                    <a:pt x="505" y="322263"/>
                    <a:pt x="505" y="317859"/>
                  </a:cubicBezTo>
                  <a:cubicBezTo>
                    <a:pt x="505" y="314336"/>
                    <a:pt x="0" y="310812"/>
                    <a:pt x="0" y="307289"/>
                  </a:cubicBezTo>
                  <a:cubicBezTo>
                    <a:pt x="0" y="249248"/>
                    <a:pt x="4315" y="192244"/>
                    <a:pt x="12629" y="136558"/>
                  </a:cubicBezTo>
                  <a:close/>
                </a:path>
              </a:pathLst>
            </a:custGeom>
            <a:solidFill>
              <a:srgbClr val="B7D89B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ihåndsform: figur 18">
              <a:extLst>
                <a:ext uri="{FF2B5EF4-FFF2-40B4-BE49-F238E27FC236}">
                  <a16:creationId xmlns:a16="http://schemas.microsoft.com/office/drawing/2014/main" id="{94168362-F54C-0920-72C4-F5D11E6EDD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1961" y="4610841"/>
              <a:ext cx="4135183" cy="2247158"/>
            </a:xfrm>
            <a:custGeom>
              <a:avLst/>
              <a:gdLst>
                <a:gd name="connsiteX0" fmla="*/ 2321907 w 4135183"/>
                <a:gd name="connsiteY0" fmla="*/ 0 h 2247158"/>
                <a:gd name="connsiteX1" fmla="*/ 3166765 w 4135183"/>
                <a:gd name="connsiteY1" fmla="*/ 842338 h 2247158"/>
                <a:gd name="connsiteX2" fmla="*/ 3078038 w 4135183"/>
                <a:gd name="connsiteY2" fmla="*/ 1211412 h 2247158"/>
                <a:gd name="connsiteX3" fmla="*/ 2902605 w 4135183"/>
                <a:gd name="connsiteY3" fmla="*/ 1451757 h 2247158"/>
                <a:gd name="connsiteX4" fmla="*/ 2784976 w 4135183"/>
                <a:gd name="connsiteY4" fmla="*/ 1878589 h 2247158"/>
                <a:gd name="connsiteX5" fmla="*/ 3098611 w 4135183"/>
                <a:gd name="connsiteY5" fmla="*/ 1897212 h 2247158"/>
                <a:gd name="connsiteX6" fmla="*/ 3234540 w 4135183"/>
                <a:gd name="connsiteY6" fmla="*/ 1767099 h 2247158"/>
                <a:gd name="connsiteX7" fmla="*/ 3603203 w 4135183"/>
                <a:gd name="connsiteY7" fmla="*/ 1637615 h 2247158"/>
                <a:gd name="connsiteX8" fmla="*/ 4135183 w 4135183"/>
                <a:gd name="connsiteY8" fmla="*/ 2099932 h 2247158"/>
                <a:gd name="connsiteX9" fmla="*/ 4120275 w 4135183"/>
                <a:gd name="connsiteY9" fmla="*/ 2208823 h 2247158"/>
                <a:gd name="connsiteX10" fmla="*/ 4103958 w 4135183"/>
                <a:gd name="connsiteY10" fmla="*/ 2247158 h 2247158"/>
                <a:gd name="connsiteX11" fmla="*/ 76585 w 4135183"/>
                <a:gd name="connsiteY11" fmla="*/ 2247158 h 2247158"/>
                <a:gd name="connsiteX12" fmla="*/ 27000 w 4135183"/>
                <a:gd name="connsiteY12" fmla="*/ 2122675 h 2247158"/>
                <a:gd name="connsiteX13" fmla="*/ 0 w 4135183"/>
                <a:gd name="connsiteY13" fmla="*/ 1910928 h 2247158"/>
                <a:gd name="connsiteX14" fmla="*/ 844984 w 4135183"/>
                <a:gd name="connsiteY14" fmla="*/ 1068715 h 2247158"/>
                <a:gd name="connsiteX15" fmla="*/ 1271073 w 4135183"/>
                <a:gd name="connsiteY15" fmla="*/ 1175423 h 2247158"/>
                <a:gd name="connsiteX16" fmla="*/ 1382896 w 4135183"/>
                <a:gd name="connsiteY16" fmla="*/ 1216068 h 2247158"/>
                <a:gd name="connsiteX17" fmla="*/ 1570320 w 4135183"/>
                <a:gd name="connsiteY17" fmla="*/ 1029203 h 2247158"/>
                <a:gd name="connsiteX18" fmla="*/ 1570950 w 4135183"/>
                <a:gd name="connsiteY18" fmla="*/ 748717 h 2247158"/>
                <a:gd name="connsiteX19" fmla="*/ 2321907 w 4135183"/>
                <a:gd name="connsiteY19" fmla="*/ 0 h 224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35183" h="2247158">
                  <a:moveTo>
                    <a:pt x="2321907" y="0"/>
                  </a:moveTo>
                  <a:cubicBezTo>
                    <a:pt x="2788510" y="0"/>
                    <a:pt x="3166765" y="377127"/>
                    <a:pt x="3166765" y="842338"/>
                  </a:cubicBezTo>
                  <a:cubicBezTo>
                    <a:pt x="3166765" y="975346"/>
                    <a:pt x="3133193" y="1099545"/>
                    <a:pt x="3078038" y="1211412"/>
                  </a:cubicBezTo>
                  <a:lnTo>
                    <a:pt x="2902605" y="1451757"/>
                  </a:lnTo>
                  <a:cubicBezTo>
                    <a:pt x="2815898" y="1574068"/>
                    <a:pt x="2721365" y="1730984"/>
                    <a:pt x="2784976" y="1878589"/>
                  </a:cubicBezTo>
                  <a:cubicBezTo>
                    <a:pt x="2845053" y="2017888"/>
                    <a:pt x="3002690" y="1987310"/>
                    <a:pt x="3098611" y="1897212"/>
                  </a:cubicBezTo>
                  <a:cubicBezTo>
                    <a:pt x="3150736" y="1848262"/>
                    <a:pt x="3178251" y="1806485"/>
                    <a:pt x="3234540" y="1767099"/>
                  </a:cubicBezTo>
                  <a:cubicBezTo>
                    <a:pt x="3330208" y="1687068"/>
                    <a:pt x="3459953" y="1637615"/>
                    <a:pt x="3603203" y="1637615"/>
                  </a:cubicBezTo>
                  <a:cubicBezTo>
                    <a:pt x="3897023" y="1637615"/>
                    <a:pt x="4135183" y="1844613"/>
                    <a:pt x="4135183" y="2099932"/>
                  </a:cubicBezTo>
                  <a:cubicBezTo>
                    <a:pt x="4135183" y="2137463"/>
                    <a:pt x="4130017" y="2173923"/>
                    <a:pt x="4120275" y="2208823"/>
                  </a:cubicBezTo>
                  <a:lnTo>
                    <a:pt x="4103958" y="2247158"/>
                  </a:lnTo>
                  <a:lnTo>
                    <a:pt x="76585" y="2247158"/>
                  </a:lnTo>
                  <a:lnTo>
                    <a:pt x="27000" y="2122675"/>
                  </a:lnTo>
                  <a:cubicBezTo>
                    <a:pt x="9379" y="2055025"/>
                    <a:pt x="0" y="1984070"/>
                    <a:pt x="0" y="1910928"/>
                  </a:cubicBezTo>
                  <a:cubicBezTo>
                    <a:pt x="0" y="1445843"/>
                    <a:pt x="397944" y="1066451"/>
                    <a:pt x="844984" y="1068715"/>
                  </a:cubicBezTo>
                  <a:cubicBezTo>
                    <a:pt x="1012340" y="1069470"/>
                    <a:pt x="1134386" y="1093631"/>
                    <a:pt x="1271073" y="1175423"/>
                  </a:cubicBezTo>
                  <a:cubicBezTo>
                    <a:pt x="1305150" y="1195809"/>
                    <a:pt x="1340236" y="1216068"/>
                    <a:pt x="1382896" y="1216068"/>
                  </a:cubicBezTo>
                  <a:cubicBezTo>
                    <a:pt x="1486389" y="1216068"/>
                    <a:pt x="1570320" y="1132388"/>
                    <a:pt x="1570320" y="1029203"/>
                  </a:cubicBezTo>
                  <a:cubicBezTo>
                    <a:pt x="1570320" y="1029203"/>
                    <a:pt x="1570950" y="759288"/>
                    <a:pt x="1570950" y="748717"/>
                  </a:cubicBezTo>
                  <a:cubicBezTo>
                    <a:pt x="1570950" y="283632"/>
                    <a:pt x="1855305" y="0"/>
                    <a:pt x="2321907" y="0"/>
                  </a:cubicBezTo>
                  <a:close/>
                </a:path>
              </a:pathLst>
            </a:custGeom>
            <a:solidFill>
              <a:srgbClr val="B7D89B"/>
            </a:solidFill>
            <a:ln w="126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6" name="Tittel 1">
            <a:extLst>
              <a:ext uri="{FF2B5EF4-FFF2-40B4-BE49-F238E27FC236}">
                <a16:creationId xmlns:a16="http://schemas.microsoft.com/office/drawing/2014/main" id="{BDB40459-08BB-85D7-43CB-CB4D51F7E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1" y="-819151"/>
            <a:ext cx="11120078" cy="71391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Skjult tittel for universell utforming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415CFBB1-65DF-E750-1838-AB6BD7A10B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9" y="598095"/>
            <a:ext cx="3328986" cy="905268"/>
          </a:xfrm>
        </p:spPr>
        <p:txBody>
          <a:bodyPr>
            <a:noAutofit/>
          </a:bodyPr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255587" indent="0">
              <a:buNone/>
              <a:defRPr/>
            </a:lvl2pPr>
          </a:lstStyle>
          <a:p>
            <a:pPr lvl="0"/>
            <a:r>
              <a:rPr lang="nb-NO"/>
              <a:t>Ditt navn, telefon og epost</a:t>
            </a:r>
          </a:p>
        </p:txBody>
      </p:sp>
      <p:sp>
        <p:nvSpPr>
          <p:cNvPr id="28" name="Plassholder for tekst 24">
            <a:extLst>
              <a:ext uri="{FF2B5EF4-FFF2-40B4-BE49-F238E27FC236}">
                <a16:creationId xmlns:a16="http://schemas.microsoft.com/office/drawing/2014/main" id="{A811C732-2338-FD54-F568-9C8A89ACE5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339" y="1532338"/>
            <a:ext cx="3328986" cy="690162"/>
          </a:xfrm>
        </p:spPr>
        <p:txBody>
          <a:bodyPr>
            <a:noAutofit/>
          </a:bodyPr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255587" indent="0">
              <a:buNone/>
              <a:defRPr/>
            </a:lvl2pPr>
          </a:lstStyle>
          <a:p>
            <a:pPr lvl="0"/>
            <a:r>
              <a:rPr lang="nb-NO"/>
              <a:t>Kontoradresse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09913CBD-6E5D-3BF0-C4FB-3B7593FC352B}"/>
              </a:ext>
            </a:extLst>
          </p:cNvPr>
          <p:cNvSpPr txBox="1"/>
          <p:nvPr userDrawn="1"/>
        </p:nvSpPr>
        <p:spPr>
          <a:xfrm>
            <a:off x="541339" y="2314575"/>
            <a:ext cx="3299439" cy="44042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Autofit/>
          </a:bodyPr>
          <a:lstStyle/>
          <a:p>
            <a:pPr algn="l">
              <a:lnSpc>
                <a:spcPct val="107000"/>
              </a:lnSpc>
              <a:spcBef>
                <a:spcPts val="300"/>
              </a:spcBef>
            </a:pPr>
            <a:r>
              <a:rPr lang="nb-NO" sz="1600" noProof="0">
                <a:solidFill>
                  <a:schemeClr val="tx2"/>
                </a:solidFill>
              </a:rPr>
              <a:t>husbanken.no</a:t>
            </a:r>
          </a:p>
        </p:txBody>
      </p:sp>
    </p:spTree>
    <p:extLst>
      <p:ext uri="{BB962C8B-B14F-4D97-AF65-F5344CB8AC3E}">
        <p14:creationId xmlns:p14="http://schemas.microsoft.com/office/powerpoint/2010/main" val="2302176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95315" y="3463634"/>
            <a:ext cx="7201369" cy="1620203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312851" y="1908239"/>
            <a:ext cx="1566298" cy="1242156"/>
          </a:xfrm>
          <a:blipFill>
            <a:blip r:embed="rId2"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None/>
              <a:defRPr sz="1200">
                <a:solidFill>
                  <a:schemeClr val="dk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9711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54F970-37A0-0AB6-0973-DC489984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06156A-41EB-68DC-00CE-C2F2E3AF6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400" y="1702800"/>
            <a:ext cx="54834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17E5ADD-8F44-B1E2-BD99-130D7736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2800"/>
            <a:ext cx="54834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6F38E0-CBA0-354D-7AD7-2EC2919D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50D349-44A2-F949-B2A7-AD6D18F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09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54F970-37A0-0AB6-0973-DC489984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4"/>
            <a:ext cx="6747538" cy="71391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848AAA7-429B-4F9E-775F-F79BC4802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400" y="1702800"/>
            <a:ext cx="6747538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ED0C4386-8958-3789-B7E7-FD4680BD6A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1797" y="906464"/>
            <a:ext cx="3498853" cy="518596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z="1200" noProof="0"/>
              <a:t>Trykk på ikonet eller dra inn en bildefil for å legge til et bilde. Juster utsnittet på Bildeformat-fanen &gt; Beskjær.</a:t>
            </a:r>
            <a:endParaRPr lang="nb-NO" noProof="0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C6E64956-026B-E463-81BC-00AE8D7CB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4300" y="6338093"/>
            <a:ext cx="6461125" cy="231154"/>
          </a:xfrm>
        </p:spPr>
        <p:txBody>
          <a:bodyPr>
            <a:spAutoFit/>
          </a:bodyPr>
          <a:lstStyle>
            <a:lvl1pPr marL="0" indent="0" algn="r">
              <a:buNone/>
              <a:defRPr sz="900">
                <a:latin typeface="Inter Light" panose="02000503000000020004" pitchFamily="2" charset="0"/>
                <a:ea typeface="Inter Light" panose="02000503000000020004" pitchFamily="2" charset="0"/>
              </a:defRPr>
            </a:lvl1pPr>
            <a:lvl2pPr marL="255587" indent="0">
              <a:buNone/>
              <a:defRPr/>
            </a:lvl2pPr>
          </a:lstStyle>
          <a:p>
            <a:pPr lvl="0"/>
            <a:r>
              <a:rPr lang="nb-NO"/>
              <a:t>Legg inn fotokreditering her om det er relevant. (Foto: … )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6F38E0-CBA0-354D-7AD7-2EC2919D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50D349-44A2-F949-B2A7-AD6D18F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83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på halv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54F970-37A0-0AB6-0973-DC489984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4"/>
            <a:ext cx="5508800" cy="71391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6F38E0-CBA0-354D-7AD7-2EC2919D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50D349-44A2-F949-B2A7-AD6D18F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848AAA7-429B-4F9E-775F-F79BC4802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400" y="1702800"/>
            <a:ext cx="5508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ED0C4386-8958-3789-B7E7-FD4680BD6A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3164" y="967186"/>
            <a:ext cx="5314494" cy="506452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z="1200" noProof="0"/>
              <a:t>Trykk på ikonet eller dra inn en bildefil for å legge til et bilde. Juster utsnittet på Bildeformat-fanen &gt; Beskjær.</a:t>
            </a:r>
            <a:endParaRPr lang="nb-NO" noProof="0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C6E64956-026B-E463-81BC-00AE8D7CB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4300" y="6338093"/>
            <a:ext cx="6461125" cy="231154"/>
          </a:xfrm>
        </p:spPr>
        <p:txBody>
          <a:bodyPr>
            <a:spAutoFit/>
          </a:bodyPr>
          <a:lstStyle>
            <a:lvl1pPr marL="0" indent="0" algn="r">
              <a:buNone/>
              <a:defRPr sz="900">
                <a:latin typeface="Inter Light" panose="02000503000000020004" pitchFamily="2" charset="0"/>
                <a:ea typeface="Inter Light" panose="02000503000000020004" pitchFamily="2" charset="0"/>
              </a:defRPr>
            </a:lvl1pPr>
            <a:lvl2pPr marL="255587" indent="0">
              <a:buNone/>
              <a:defRPr/>
            </a:lvl2pPr>
          </a:lstStyle>
          <a:p>
            <a:pPr lvl="0"/>
            <a:r>
              <a:rPr lang="nb-NO"/>
              <a:t>Legg inn fotokreditering her om det er relevant. (Foto: … )</a:t>
            </a:r>
          </a:p>
        </p:txBody>
      </p:sp>
    </p:spTree>
    <p:extLst>
      <p:ext uri="{BB962C8B-B14F-4D97-AF65-F5344CB8AC3E}">
        <p14:creationId xmlns:p14="http://schemas.microsoft.com/office/powerpoint/2010/main" val="401006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 /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4DB3D83-725F-78F7-090F-8AE5F8E60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253164" y="967186"/>
            <a:ext cx="5314494" cy="5064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554F970-37A0-0AB6-0973-DC489984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4"/>
            <a:ext cx="5508800" cy="71391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6F38E0-CBA0-354D-7AD7-2EC2919D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50D349-44A2-F949-B2A7-AD6D18F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848AAA7-429B-4F9E-775F-F79BC4802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400" y="1702800"/>
            <a:ext cx="5508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74311A0-6A3A-0052-DF2F-DEDF5BA2093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34163" y="1297354"/>
            <a:ext cx="4611687" cy="44078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Trykk på ikonet for å sette inn graf eller tabell. Eller fjern denne boksen og plasser noe annet selv. 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534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4161A3-7457-CFAE-9BE7-156622EC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886CBC-1649-F81E-2FD5-124D6776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C6909F2-8754-AA13-B04D-F377C67B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893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92861B2-9B44-CADC-7FE8-27B4EE12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C4FA0A-9049-B406-CBF8-D7940482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EC11-77BE-49F9-9264-115C93F53507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03849E-9141-2176-CAE9-639E0C9D2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61" y="-819151"/>
            <a:ext cx="11120078" cy="71391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Skjult tittel for universell utforming</a:t>
            </a:r>
          </a:p>
        </p:txBody>
      </p:sp>
    </p:spTree>
    <p:extLst>
      <p:ext uri="{BB962C8B-B14F-4D97-AF65-F5344CB8AC3E}">
        <p14:creationId xmlns:p14="http://schemas.microsoft.com/office/powerpoint/2010/main" val="286381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olsToo_Slide" descr="ToolsToo_Slide">
            <a:extLst>
              <a:ext uri="{FF2B5EF4-FFF2-40B4-BE49-F238E27FC236}">
                <a16:creationId xmlns:a16="http://schemas.microsoft.com/office/drawing/2014/main" id="{946EA4F0-4986-9AF5-D815-30BB177808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B5EAFB4-6ADE-2E2A-6A0B-6FE3B0D2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4"/>
            <a:ext cx="11120078" cy="7139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291B40-B48B-F151-C08B-6F4AD3EF3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959" y="1703384"/>
            <a:ext cx="83940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94C2C7-773B-8722-6FF8-1FBF4B062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2836" y="6311027"/>
            <a:ext cx="27432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9B149379-DB22-4949-8752-F7C0E9FFCD5A}" type="datetimeFigureOut">
              <a:rPr lang="nb-NO" smtClean="0"/>
              <a:pPr/>
              <a:t>19.09.2025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283C14-25E2-31B6-A594-4960F70D7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959" y="469739"/>
            <a:ext cx="609820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1000" kern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Present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BFAD59-8FB9-A7E4-A494-13C5094B6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2836" y="469739"/>
            <a:ext cx="27432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E45DC126-AC55-E04F-838B-3FC0314A0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5004" y="6208235"/>
            <a:ext cx="1104012" cy="2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5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52" r:id="rId4"/>
    <p:sldLayoutId id="2147483658" r:id="rId5"/>
    <p:sldLayoutId id="2147483659" r:id="rId6"/>
    <p:sldLayoutId id="2147483660" r:id="rId7"/>
    <p:sldLayoutId id="2147483654" r:id="rId8"/>
    <p:sldLayoutId id="2147483655" r:id="rId9"/>
    <p:sldLayoutId id="2147483651" r:id="rId10"/>
    <p:sldLayoutId id="2147483662" r:id="rId11"/>
    <p:sldLayoutId id="2147483663" r:id="rId12"/>
    <p:sldLayoutId id="2147483661" r:id="rId13"/>
    <p:sldLayoutId id="2147483657" r:id="rId14"/>
    <p:sldLayoutId id="2147483665" r:id="rId15"/>
    <p:sldLayoutId id="2147483667" r:id="rId16"/>
    <p:sldLayoutId id="2147483668" r:id="rId17"/>
    <p:sldLayoutId id="2147483664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104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5588" indent="-255588" algn="l" defTabSz="914400" rtl="0" eaLnBrk="1" latinLnBrk="0" hangingPunct="1">
        <a:lnSpc>
          <a:spcPct val="107000"/>
        </a:lnSpc>
        <a:spcBef>
          <a:spcPts val="750"/>
        </a:spcBef>
        <a:buFont typeface="Calibri" panose="020F0502020204030204" pitchFamily="34" charset="0"/>
        <a:buChar char="●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11175" indent="-255588" algn="l" defTabSz="914400" rtl="0" eaLnBrk="1" latinLnBrk="0" hangingPunct="1">
        <a:lnSpc>
          <a:spcPct val="107000"/>
        </a:lnSpc>
        <a:spcBef>
          <a:spcPts val="0"/>
        </a:spcBef>
        <a:buFont typeface="Inter" panose="02000503000000020004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88988" indent="-228600" algn="l" defTabSz="914400" rtl="0" eaLnBrk="1" latinLnBrk="0" hangingPunct="1">
        <a:lnSpc>
          <a:spcPct val="71000"/>
        </a:lnSpc>
        <a:spcBef>
          <a:spcPts val="500"/>
        </a:spcBef>
        <a:buFont typeface="Inter" panose="02000503000000020004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7000"/>
        </a:lnSpc>
        <a:spcBef>
          <a:spcPts val="7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7000"/>
        </a:lnSpc>
        <a:spcBef>
          <a:spcPts val="7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olsToo_Slide" descr="ToolsToo_Slide">
            <a:extLst>
              <a:ext uri="{FF2B5EF4-FFF2-40B4-BE49-F238E27FC236}">
                <a16:creationId xmlns:a16="http://schemas.microsoft.com/office/drawing/2014/main" id="{946EA4F0-4986-9AF5-D815-30BB177808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B5EAFB4-6ADE-2E2A-6A0B-6FE3B0D2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4"/>
            <a:ext cx="11120078" cy="7139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291B40-B48B-F151-C08B-6F4AD3EF3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959" y="1703384"/>
            <a:ext cx="83940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94C2C7-773B-8722-6FF8-1FBF4B062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2836" y="6311027"/>
            <a:ext cx="27432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9B149379-DB22-4949-8752-F7C0E9FFCD5A}" type="datetimeFigureOut">
              <a:rPr lang="nb-NO" smtClean="0"/>
              <a:pPr/>
              <a:t>19.09.2025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283C14-25E2-31B6-A594-4960F70D7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959" y="469739"/>
            <a:ext cx="6098204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1000" kern="10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Present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BFAD59-8FB9-A7E4-A494-13C5094B6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2836" y="469739"/>
            <a:ext cx="27432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D0CFEC11-77BE-49F9-9264-115C93F5350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E45DC126-AC55-E04F-838B-3FC0314A0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35004" y="6208235"/>
            <a:ext cx="1104012" cy="2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104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5588" indent="-255588" algn="l" defTabSz="914400" rtl="0" eaLnBrk="1" latinLnBrk="0" hangingPunct="1">
        <a:lnSpc>
          <a:spcPct val="107000"/>
        </a:lnSpc>
        <a:spcBef>
          <a:spcPts val="750"/>
        </a:spcBef>
        <a:buFont typeface="Calibri" panose="020F0502020204030204" pitchFamily="34" charset="0"/>
        <a:buChar char="●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11175" indent="-255588" algn="l" defTabSz="914400" rtl="0" eaLnBrk="1" latinLnBrk="0" hangingPunct="1">
        <a:lnSpc>
          <a:spcPct val="107000"/>
        </a:lnSpc>
        <a:spcBef>
          <a:spcPts val="0"/>
        </a:spcBef>
        <a:buFont typeface="Inter" panose="02000503000000020004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88988" indent="-228600" algn="l" defTabSz="914400" rtl="0" eaLnBrk="1" latinLnBrk="0" hangingPunct="1">
        <a:lnSpc>
          <a:spcPct val="71000"/>
        </a:lnSpc>
        <a:spcBef>
          <a:spcPts val="500"/>
        </a:spcBef>
        <a:buFont typeface="Inter" panose="02000503000000020004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7000"/>
        </a:lnSpc>
        <a:spcBef>
          <a:spcPts val="7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7000"/>
        </a:lnSpc>
        <a:spcBef>
          <a:spcPts val="7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per-document-text-layout-23701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DCE7_3B9896B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85BF7F34-20B8-32EE-541F-83BE0D7335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Informasjonsmøte anskaffelse kjernebank</a:t>
            </a:r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D22E9982-34F6-5303-333D-48BBB27AB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76308F19-1584-74F3-2454-0D2F4C349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/>
              <a:t>18.09.2025</a:t>
            </a:r>
          </a:p>
        </p:txBody>
      </p:sp>
    </p:spTree>
    <p:extLst>
      <p:ext uri="{BB962C8B-B14F-4D97-AF65-F5344CB8AC3E}">
        <p14:creationId xmlns:p14="http://schemas.microsoft.com/office/powerpoint/2010/main" val="322637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12E564-A5FC-0CA0-2C9F-943EE25E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4"/>
            <a:ext cx="11120078" cy="713913"/>
          </a:xfrm>
        </p:spPr>
        <p:txBody>
          <a:bodyPr anchor="t">
            <a:normAutofit/>
          </a:bodyPr>
          <a:lstStyle/>
          <a:p>
            <a:r>
              <a:rPr lang="nb-NO"/>
              <a:t>Behovsbeskrivelse og dialogfase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8F8052-A68E-C6A3-C5CA-41DC5E3AE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400" y="1702800"/>
            <a:ext cx="5483400" cy="4351338"/>
          </a:xfrm>
        </p:spPr>
        <p:txBody>
          <a:bodyPr>
            <a:normAutofit/>
          </a:bodyPr>
          <a:lstStyle/>
          <a:p>
            <a:r>
              <a:rPr lang="nb-NO"/>
              <a:t>Omfattende behovsbeskrivelse</a:t>
            </a:r>
          </a:p>
          <a:p>
            <a:r>
              <a:rPr lang="nb-NO"/>
              <a:t>Dialogfasen vil avklare løsningsrom og omfang for Husbanken og respektive leverandører</a:t>
            </a:r>
          </a:p>
          <a:p>
            <a:r>
              <a:rPr lang="nb-NO"/>
              <a:t>Fokusert gjennomarbeidet omfang med leverandørene vil øke leveransekvalitet</a:t>
            </a:r>
          </a:p>
          <a:p>
            <a:r>
              <a:rPr lang="nb-NO"/>
              <a:t>Forventningsstyring</a:t>
            </a:r>
          </a:p>
          <a:p>
            <a:r>
              <a:rPr lang="nb-NO"/>
              <a:t>Programinitiativ</a:t>
            </a:r>
          </a:p>
        </p:txBody>
      </p:sp>
      <p:pic>
        <p:nvPicPr>
          <p:cNvPr id="8" name="Plassholder for innhold 7" descr="Et bilde som inneholder tekst, design, illustrasjon&#10;&#10;KI-generert innhold kan være feil.">
            <a:extLst>
              <a:ext uri="{FF2B5EF4-FFF2-40B4-BE49-F238E27FC236}">
                <a16:creationId xmlns:a16="http://schemas.microsoft.com/office/drawing/2014/main" id="{20BF9651-D53C-19E8-C5D0-22DD71BEAF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0697" y="1702800"/>
            <a:ext cx="4166405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330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E107F-8741-0F79-32CC-75DE3E509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2187FE6-4B69-9B67-0577-3E70FF93DA67}"/>
              </a:ext>
            </a:extLst>
          </p:cNvPr>
          <p:cNvSpPr/>
          <p:nvPr/>
        </p:nvSpPr>
        <p:spPr>
          <a:xfrm>
            <a:off x="535960" y="2631158"/>
            <a:ext cx="7301754" cy="797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4A82DD3-A031-8CB4-94EC-7C6828A5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31D894-A93A-5575-F9B9-88CCD0664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60" y="1700419"/>
            <a:ext cx="7301754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/>
              <a:t>Velkommen og formål med møtet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Kort om anskaffelsen og planlagt omfang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Slik gjennomfører Husbanken konkurransepreget dialog (roller, faser, kriterier på overordnet nivå) 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Tentativ tidsplan frem mot kunngjøring av konkurransen og videre milepæler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Spørsmål og svar (generelle, ikke prosjektsensitive)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Videre prosess og forventninger til leverandører i dialogfasen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688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14957-0538-3309-1982-370EE348A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DBDD58-9C9F-8094-2569-44CEABA7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Aptos" panose="020B0004020202020204" pitchFamily="34" charset="0"/>
                <a:cs typeface="Vrinda" panose="020B0502040204020203" pitchFamily="34" charset="0"/>
              </a:rPr>
              <a:t>Konkurransepreget dialog - hva er det?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DF7CA9E-4D41-051D-1688-CD91EB758B0E}"/>
              </a:ext>
            </a:extLst>
          </p:cNvPr>
          <p:cNvSpPr txBox="1">
            <a:spLocks/>
          </p:cNvSpPr>
          <p:nvPr/>
        </p:nvSpPr>
        <p:spPr>
          <a:xfrm>
            <a:off x="680720" y="2472311"/>
            <a:ext cx="10512081" cy="3922128"/>
          </a:xfrm>
          <a:prstGeom prst="rect">
            <a:avLst/>
          </a:prstGeom>
        </p:spPr>
        <p:txBody>
          <a:bodyPr/>
          <a:lstStyle>
            <a:lvl1pPr marL="255588" indent="-255588" algn="l" defTabSz="914400" rtl="0" eaLnBrk="1" latinLnBrk="0" hangingPunct="1">
              <a:lnSpc>
                <a:spcPct val="107000"/>
              </a:lnSpc>
              <a:spcBef>
                <a:spcPts val="750"/>
              </a:spcBef>
              <a:buFont typeface="Calibri" panose="020F0502020204030204" pitchFamily="34" charset="0"/>
              <a:buChar char="●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1175" indent="-255588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Inter" panose="02000503000000020004" pitchFamily="2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88988" indent="-228600" algn="l" defTabSz="914400" rtl="0" eaLnBrk="1" latinLnBrk="0" hangingPunct="1">
              <a:lnSpc>
                <a:spcPct val="71000"/>
              </a:lnSpc>
              <a:spcBef>
                <a:spcPts val="500"/>
              </a:spcBef>
              <a:buFont typeface="Inter" panose="02000503000000020004" pitchFamily="2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7000"/>
              </a:lnSpc>
              <a:spcBef>
                <a:spcPts val="7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7000"/>
              </a:lnSpc>
              <a:spcBef>
                <a:spcPts val="7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nb-NO" b="1"/>
              <a:t>Konkurransedialog er en godt egnet anskaffelsesprosedyre når: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/>
              <a:t>Det er behov for større fleksibilitet i konkurransegjennomføringen</a:t>
            </a:r>
          </a:p>
          <a:p>
            <a:pPr lvl="1"/>
            <a:r>
              <a:rPr lang="nb-NO"/>
              <a:t>for eksempel ved komplekse og risikofylte prosjekter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/>
              <a:t>Det er behov for anskaffelse av innovative løsninger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/>
              <a:t>Den offentlige kunden ikke kan spesifisere alle kravene, enten det gjelder tekniske, finansielle eller juridiske løsninger.</a:t>
            </a:r>
          </a:p>
          <a:p>
            <a:pPr lvl="1"/>
            <a:r>
              <a:rPr lang="nb-NO"/>
              <a:t>Behov for «å gå forsiktig frem» i utarbeidelse av krav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/>
              <a:t>Den offentlige kunden ikke kan vurdere tilbudene i markedet uten grundig dialog om hva markedet kan tilby.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71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4B4D6-4B4C-3CD5-2F45-E30967FE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BD67C9-BCF6-B5FE-3784-13118753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Aptos" panose="020B0004020202020204" pitchFamily="34" charset="0"/>
                <a:cs typeface="Vrinda" panose="020B0502040204020203" pitchFamily="34" charset="0"/>
              </a:rPr>
              <a:t>Kort om regelverk (I)</a:t>
            </a:r>
            <a:endParaRPr lang="nb-NO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E87831B0-216F-C859-B622-F39669DE8361}"/>
              </a:ext>
            </a:extLst>
          </p:cNvPr>
          <p:cNvSpPr txBox="1">
            <a:spLocks/>
          </p:cNvSpPr>
          <p:nvPr/>
        </p:nvSpPr>
        <p:spPr>
          <a:xfrm>
            <a:off x="680720" y="2472311"/>
            <a:ext cx="5050229" cy="3922128"/>
          </a:xfrm>
          <a:prstGeom prst="rect">
            <a:avLst/>
          </a:prstGeom>
        </p:spPr>
        <p:txBody>
          <a:bodyPr/>
          <a:lstStyle>
            <a:lvl1pPr marL="255588" indent="-255588" algn="l" defTabSz="914400" rtl="0" eaLnBrk="1" latinLnBrk="0" hangingPunct="1">
              <a:lnSpc>
                <a:spcPct val="107000"/>
              </a:lnSpc>
              <a:spcBef>
                <a:spcPts val="750"/>
              </a:spcBef>
              <a:buFont typeface="Calibri" panose="020F0502020204030204" pitchFamily="34" charset="0"/>
              <a:buChar char="●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1175" indent="-255588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Inter" panose="02000503000000020004" pitchFamily="2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88988" indent="-228600" algn="l" defTabSz="914400" rtl="0" eaLnBrk="1" latinLnBrk="0" hangingPunct="1">
              <a:lnSpc>
                <a:spcPct val="71000"/>
              </a:lnSpc>
              <a:spcBef>
                <a:spcPts val="500"/>
              </a:spcBef>
              <a:buFont typeface="Inter" panose="02000503000000020004" pitchFamily="2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7000"/>
              </a:lnSpc>
              <a:spcBef>
                <a:spcPts val="7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7000"/>
              </a:lnSpc>
              <a:spcBef>
                <a:spcPts val="7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Lov om offentlige anskaffelser – </a:t>
            </a:r>
          </a:p>
          <a:p>
            <a:pPr lvl="1"/>
            <a:r>
              <a:rPr lang="nb-NO"/>
              <a:t>de grunnleggende prinsippene (LOA § 4)</a:t>
            </a:r>
          </a:p>
          <a:p>
            <a:pPr lvl="2"/>
            <a:r>
              <a:rPr lang="nb-NO"/>
              <a:t>Konkurranse</a:t>
            </a:r>
          </a:p>
          <a:p>
            <a:pPr lvl="2"/>
            <a:r>
              <a:rPr lang="nb-NO"/>
              <a:t>Likebehandling</a:t>
            </a:r>
          </a:p>
          <a:p>
            <a:pPr lvl="2"/>
            <a:r>
              <a:rPr lang="nb-NO"/>
              <a:t>Forutberegnelighet</a:t>
            </a:r>
          </a:p>
          <a:p>
            <a:pPr lvl="2"/>
            <a:r>
              <a:rPr lang="nb-NO"/>
              <a:t>Etterprøvbarhet</a:t>
            </a:r>
          </a:p>
          <a:p>
            <a:pPr lvl="2"/>
            <a:r>
              <a:rPr lang="nb-NO"/>
              <a:t>Forholdsmessighet</a:t>
            </a:r>
          </a:p>
          <a:p>
            <a:pPr marL="914400" lvl="2" indent="0">
              <a:buFont typeface="Inter" panose="02000503000000020004" pitchFamily="2" charset="0"/>
              <a:buNone/>
            </a:pPr>
            <a:endParaRPr lang="nb-NO" sz="2000"/>
          </a:p>
          <a:p>
            <a:pPr lvl="1"/>
            <a:r>
              <a:rPr lang="nb-NO" sz="2000"/>
              <a:t>Miljø, menneskerettigheter og andre samfunnshensyn (LOA § 5)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1584DB8-E951-6C10-0AE3-00DFB1A3C4DE}"/>
              </a:ext>
            </a:extLst>
          </p:cNvPr>
          <p:cNvSpPr txBox="1">
            <a:spLocks/>
          </p:cNvSpPr>
          <p:nvPr/>
        </p:nvSpPr>
        <p:spPr>
          <a:xfrm>
            <a:off x="6018028" y="2472311"/>
            <a:ext cx="5174773" cy="3922128"/>
          </a:xfrm>
          <a:prstGeom prst="rect">
            <a:avLst/>
          </a:prstGeom>
        </p:spPr>
        <p:txBody>
          <a:bodyPr/>
          <a:lstStyle>
            <a:lvl1pPr marL="255588" indent="-255588" algn="l" defTabSz="914400" rtl="0" eaLnBrk="1" latinLnBrk="0" hangingPunct="1">
              <a:lnSpc>
                <a:spcPct val="107000"/>
              </a:lnSpc>
              <a:spcBef>
                <a:spcPts val="750"/>
              </a:spcBef>
              <a:buFont typeface="Calibri" panose="020F0502020204030204" pitchFamily="34" charset="0"/>
              <a:buChar char="●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1175" indent="-255588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Inter" panose="02000503000000020004" pitchFamily="2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88988" indent="-228600" algn="l" defTabSz="914400" rtl="0" eaLnBrk="1" latinLnBrk="0" hangingPunct="1">
              <a:lnSpc>
                <a:spcPct val="71000"/>
              </a:lnSpc>
              <a:spcBef>
                <a:spcPts val="500"/>
              </a:spcBef>
              <a:buFont typeface="Inter" panose="02000503000000020004" pitchFamily="2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7000"/>
              </a:lnSpc>
              <a:spcBef>
                <a:spcPts val="7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7000"/>
              </a:lnSpc>
              <a:spcBef>
                <a:spcPts val="7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Forskrift om offentlige anskaffelser</a:t>
            </a:r>
          </a:p>
          <a:p>
            <a:pPr lvl="1"/>
            <a:r>
              <a:rPr lang="nb-NO"/>
              <a:t>Kap. 7 Fellesbestemmelser</a:t>
            </a:r>
          </a:p>
          <a:p>
            <a:pPr lvl="2"/>
            <a:r>
              <a:rPr lang="nb-NO"/>
              <a:t>Dokumentasjonsplikt</a:t>
            </a:r>
          </a:p>
          <a:p>
            <a:pPr lvl="2"/>
            <a:r>
              <a:rPr lang="nb-NO"/>
              <a:t>Skatteattest</a:t>
            </a:r>
          </a:p>
          <a:p>
            <a:pPr lvl="2"/>
            <a:r>
              <a:rPr lang="nb-NO"/>
              <a:t>Offentlighet</a:t>
            </a:r>
          </a:p>
          <a:p>
            <a:pPr lvl="2"/>
            <a:r>
              <a:rPr lang="nb-NO" b="1"/>
              <a:t>Taushetsplikt</a:t>
            </a:r>
          </a:p>
          <a:p>
            <a:pPr lvl="2"/>
            <a:r>
              <a:rPr lang="nb-NO" b="1"/>
              <a:t>Habilitet</a:t>
            </a:r>
          </a:p>
          <a:p>
            <a:pPr lvl="2"/>
            <a:r>
              <a:rPr lang="nb-NO"/>
              <a:t>Språkkrav</a:t>
            </a:r>
          </a:p>
          <a:p>
            <a:pPr lvl="2"/>
            <a:r>
              <a:rPr lang="nb-NO"/>
              <a:t>Minimering av miljøbelastning</a:t>
            </a:r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82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823C-4D10-7D66-3A13-F16F5BB32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A8EB33-3980-AAB3-B646-92E43A92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Aptos" panose="020B0004020202020204" pitchFamily="34" charset="0"/>
                <a:cs typeface="Vrinda" panose="020B0502040204020203" pitchFamily="34" charset="0"/>
              </a:rPr>
              <a:t>Kort om regelverk (II)</a:t>
            </a:r>
            <a:endParaRPr lang="nb-NO"/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5F949B18-E82B-B513-2643-2C32831980DB}"/>
              </a:ext>
            </a:extLst>
          </p:cNvPr>
          <p:cNvSpPr txBox="1">
            <a:spLocks/>
          </p:cNvSpPr>
          <p:nvPr/>
        </p:nvSpPr>
        <p:spPr>
          <a:xfrm>
            <a:off x="690552" y="1734892"/>
            <a:ext cx="10512081" cy="738119"/>
          </a:xfrm>
          <a:prstGeom prst="rect">
            <a:avLst/>
          </a:prstGeom>
        </p:spPr>
        <p:txBody>
          <a:bodyPr/>
          <a:lstStyle>
            <a:lvl1pPr marL="255588" indent="-255588" algn="l" defTabSz="914400" rtl="0" eaLnBrk="1" latinLnBrk="0" hangingPunct="1">
              <a:lnSpc>
                <a:spcPct val="107000"/>
              </a:lnSpc>
              <a:spcBef>
                <a:spcPts val="750"/>
              </a:spcBef>
              <a:buFont typeface="Calibri" panose="020F0502020204030204" pitchFamily="34" charset="0"/>
              <a:buChar char="●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1175" indent="-255588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Inter" panose="02000503000000020004" pitchFamily="2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88988" indent="-228600" algn="l" defTabSz="914400" rtl="0" eaLnBrk="1" latinLnBrk="0" hangingPunct="1">
              <a:lnSpc>
                <a:spcPct val="71000"/>
              </a:lnSpc>
              <a:spcBef>
                <a:spcPts val="500"/>
              </a:spcBef>
              <a:buFont typeface="Inter" panose="02000503000000020004" pitchFamily="2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7000"/>
              </a:lnSpc>
              <a:spcBef>
                <a:spcPts val="7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7000"/>
              </a:lnSpc>
              <a:spcBef>
                <a:spcPts val="7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nb-NO"/>
              <a:t>Konkurransepreget dialog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AB88660A-3BB9-792D-875C-90D3510D5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2" y="2473011"/>
            <a:ext cx="2850661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b-NO" altLang="nb-NO" sz="1600"/>
              <a:t>Kunngjøring konkurranse.</a:t>
            </a:r>
            <a:br>
              <a:rPr lang="nb-NO" altLang="nb-NO" sz="1600"/>
            </a:br>
            <a:r>
              <a:rPr lang="nb-NO" altLang="nb-NO" sz="1600"/>
              <a:t>Forespørsel om deltakelse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94221BBD-0C98-C8DA-B78E-0C6E2AAF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798" y="2461954"/>
            <a:ext cx="2654970" cy="132343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b-NO" altLang="nb-NO" sz="1600"/>
              <a:t>Dialog og «prøve-tilbud» i flere faser med kvalifiserte og inviterte leverandører + evt. nedvalg</a:t>
            </a:r>
            <a:endParaRPr lang="nb-NO" altLang="nb-NO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6924C39C-E620-33D0-10B3-5D263CA9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429" y="4402960"/>
            <a:ext cx="2376488" cy="338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b-NO" altLang="nb-NO" sz="1600"/>
              <a:t>Innlevering tilbud</a:t>
            </a: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8B202A9A-73C9-0ED7-3487-8434729F8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06" y="2461954"/>
            <a:ext cx="3211742" cy="1446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b-NO" altLang="nb-NO" sz="1600"/>
              <a:t>Utsendelse av endelige og komplette konkurranse-dokumenter + invitasjon til å inngi tilbud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b-NO" altLang="nb-NO" sz="1600"/>
              <a:t>Spørsmål og svar</a:t>
            </a:r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8869663F-05B0-C30B-7727-C84407490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284" y="2870539"/>
            <a:ext cx="4323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6DAE55E9-5172-902B-90E1-9FB38D28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207" y="4418348"/>
            <a:ext cx="2376488" cy="338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b-NO" altLang="nb-NO" sz="1600"/>
              <a:t>Evaluering av tilbud</a:t>
            </a: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4F59F185-D7E1-5508-2995-01A9CCAA45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3497" y="3987462"/>
            <a:ext cx="6855" cy="3318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58AABED2-F8A7-8714-BBB8-53D929381D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2612" y="4572237"/>
            <a:ext cx="429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7F63877A-0C62-A48D-3EB0-5050AFFB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06" y="3987461"/>
            <a:ext cx="2376488" cy="18158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6666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b-NO" sz="1600"/>
              <a:t>Avklare, presisere og optimere tilbudene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b-NO" sz="1600"/>
              <a:t>Ferdigforhandle kontraktsvilkårene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nb-NO" altLang="nb-NO" sz="1600"/>
              <a:t>Evaluere endelige tilbud</a:t>
            </a:r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B9846C29-0386-FF75-56E5-A70D5A114B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1614" y="4592384"/>
            <a:ext cx="442091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6" name="Line 7">
            <a:extLst>
              <a:ext uri="{FF2B5EF4-FFF2-40B4-BE49-F238E27FC236}">
                <a16:creationId xmlns:a16="http://schemas.microsoft.com/office/drawing/2014/main" id="{65BABF38-A374-15EC-35AF-DE2426DBF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1216" y="2950513"/>
            <a:ext cx="4323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20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C094F-6CC2-D9E0-0B22-3DE9453BF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28D7E7EE-8023-6183-72F3-2AFBC7DF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30" y="487395"/>
            <a:ext cx="10502473" cy="738119"/>
          </a:xfrm>
        </p:spPr>
        <p:txBody>
          <a:bodyPr/>
          <a:lstStyle/>
          <a:p>
            <a:r>
              <a:rPr lang="nb-NO"/>
              <a:t>Veien mot en kontrakt….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032BD45-F606-ADC5-F32C-E40FF626EE64}"/>
              </a:ext>
            </a:extLst>
          </p:cNvPr>
          <p:cNvSpPr/>
          <p:nvPr/>
        </p:nvSpPr>
        <p:spPr>
          <a:xfrm>
            <a:off x="8440808" y="1023191"/>
            <a:ext cx="1295647" cy="624625"/>
          </a:xfrm>
          <a:prstGeom prst="rect">
            <a:avLst/>
          </a:prstGeom>
          <a:solidFill>
            <a:srgbClr val="0070C0"/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Kontrakt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C0536294-6294-7E46-7C2B-0C385903EA22}"/>
              </a:ext>
            </a:extLst>
          </p:cNvPr>
          <p:cNvGrpSpPr/>
          <p:nvPr/>
        </p:nvGrpSpPr>
        <p:grpSpPr>
          <a:xfrm rot="1843855">
            <a:off x="4688976" y="3668594"/>
            <a:ext cx="922212" cy="609551"/>
            <a:chOff x="4412320" y="2087265"/>
            <a:chExt cx="1122422" cy="778329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2F2DEB1-E1A7-D435-1331-2F875D181E24}"/>
                </a:ext>
              </a:extLst>
            </p:cNvPr>
            <p:cNvSpPr/>
            <p:nvPr/>
          </p:nvSpPr>
          <p:spPr>
            <a:xfrm rot="19438886">
              <a:off x="4412320" y="2171420"/>
              <a:ext cx="1122422" cy="614210"/>
            </a:xfrm>
            <a:prstGeom prst="ellipse">
              <a:avLst/>
            </a:prstGeom>
            <a:noFill/>
            <a:ln w="12700" cap="flat" cmpd="sng" algn="ctr">
              <a:solidFill>
                <a:srgbClr val="002E5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Likebent trekant 9">
              <a:extLst>
                <a:ext uri="{FF2B5EF4-FFF2-40B4-BE49-F238E27FC236}">
                  <a16:creationId xmlns:a16="http://schemas.microsoft.com/office/drawing/2014/main" id="{DC24FFBE-C50A-C45E-6A77-6EABCBD4DC90}"/>
                </a:ext>
              </a:extLst>
            </p:cNvPr>
            <p:cNvSpPr/>
            <p:nvPr/>
          </p:nvSpPr>
          <p:spPr>
            <a:xfrm rot="3642427">
              <a:off x="4761825" y="2083656"/>
              <a:ext cx="216254" cy="223471"/>
            </a:xfrm>
            <a:prstGeom prst="triangle">
              <a:avLst/>
            </a:prstGeom>
            <a:solidFill>
              <a:srgbClr val="0085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Likebent trekant 10">
              <a:extLst>
                <a:ext uri="{FF2B5EF4-FFF2-40B4-BE49-F238E27FC236}">
                  <a16:creationId xmlns:a16="http://schemas.microsoft.com/office/drawing/2014/main" id="{A7718AF1-05FB-D5CF-7269-16C3BEF16544}"/>
                </a:ext>
              </a:extLst>
            </p:cNvPr>
            <p:cNvSpPr/>
            <p:nvPr/>
          </p:nvSpPr>
          <p:spPr>
            <a:xfrm rot="14734712">
              <a:off x="4972183" y="2645731"/>
              <a:ext cx="216254" cy="223471"/>
            </a:xfrm>
            <a:prstGeom prst="triangle">
              <a:avLst/>
            </a:prstGeom>
            <a:solidFill>
              <a:srgbClr val="0085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5861E9F1-8FF9-A6FB-989A-304145FEA99E}"/>
              </a:ext>
            </a:extLst>
          </p:cNvPr>
          <p:cNvSpPr/>
          <p:nvPr/>
        </p:nvSpPr>
        <p:spPr>
          <a:xfrm rot="19387287">
            <a:off x="3241199" y="3529603"/>
            <a:ext cx="2656034" cy="323500"/>
          </a:xfrm>
          <a:prstGeom prst="rect">
            <a:avLst/>
          </a:prstGeom>
          <a:solidFill>
            <a:srgbClr val="0070C0"/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Dialog (i runder)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064E932-72E4-552F-86F2-8D78AFF8C4D8}"/>
              </a:ext>
            </a:extLst>
          </p:cNvPr>
          <p:cNvSpPr/>
          <p:nvPr/>
        </p:nvSpPr>
        <p:spPr>
          <a:xfrm>
            <a:off x="7145161" y="1647816"/>
            <a:ext cx="1295647" cy="624626"/>
          </a:xfrm>
          <a:prstGeom prst="rect">
            <a:avLst/>
          </a:prstGeom>
          <a:solidFill>
            <a:srgbClr val="0070C0"/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Utvikling og levering av tilbud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CDD36EE0-E084-0A2B-DFF7-52ED17115053}"/>
              </a:ext>
            </a:extLst>
          </p:cNvPr>
          <p:cNvGrpSpPr/>
          <p:nvPr/>
        </p:nvGrpSpPr>
        <p:grpSpPr>
          <a:xfrm rot="1843855">
            <a:off x="5398919" y="3197704"/>
            <a:ext cx="922212" cy="609551"/>
            <a:chOff x="4412320" y="2087265"/>
            <a:chExt cx="1122422" cy="778329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0AD32C1-7452-1AF6-762C-28A7E1548919}"/>
                </a:ext>
              </a:extLst>
            </p:cNvPr>
            <p:cNvSpPr/>
            <p:nvPr/>
          </p:nvSpPr>
          <p:spPr>
            <a:xfrm rot="19438886">
              <a:off x="4412320" y="2171420"/>
              <a:ext cx="1122422" cy="614210"/>
            </a:xfrm>
            <a:prstGeom prst="ellipse">
              <a:avLst/>
            </a:prstGeom>
            <a:noFill/>
            <a:ln w="12700" cap="flat" cmpd="sng" algn="ctr">
              <a:solidFill>
                <a:srgbClr val="002E5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Likebent trekant 15">
              <a:extLst>
                <a:ext uri="{FF2B5EF4-FFF2-40B4-BE49-F238E27FC236}">
                  <a16:creationId xmlns:a16="http://schemas.microsoft.com/office/drawing/2014/main" id="{E16F8376-83B8-8351-ED23-FA543318667C}"/>
                </a:ext>
              </a:extLst>
            </p:cNvPr>
            <p:cNvSpPr/>
            <p:nvPr/>
          </p:nvSpPr>
          <p:spPr>
            <a:xfrm rot="3642427">
              <a:off x="4761825" y="2083656"/>
              <a:ext cx="216254" cy="223471"/>
            </a:xfrm>
            <a:prstGeom prst="triangle">
              <a:avLst/>
            </a:prstGeom>
            <a:solidFill>
              <a:srgbClr val="0085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Likebent trekant 16">
              <a:extLst>
                <a:ext uri="{FF2B5EF4-FFF2-40B4-BE49-F238E27FC236}">
                  <a16:creationId xmlns:a16="http://schemas.microsoft.com/office/drawing/2014/main" id="{E72D8662-45E5-A3D3-2F23-ED0700A380AC}"/>
                </a:ext>
              </a:extLst>
            </p:cNvPr>
            <p:cNvSpPr/>
            <p:nvPr/>
          </p:nvSpPr>
          <p:spPr>
            <a:xfrm rot="14734712">
              <a:off x="4972183" y="2645731"/>
              <a:ext cx="216254" cy="223471"/>
            </a:xfrm>
            <a:prstGeom prst="triangle">
              <a:avLst/>
            </a:prstGeom>
            <a:solidFill>
              <a:srgbClr val="0085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844AE0BC-0218-D378-D29F-A077B1BCDBC1}"/>
              </a:ext>
            </a:extLst>
          </p:cNvPr>
          <p:cNvGrpSpPr/>
          <p:nvPr/>
        </p:nvGrpSpPr>
        <p:grpSpPr>
          <a:xfrm rot="1843855">
            <a:off x="3999264" y="4182839"/>
            <a:ext cx="922212" cy="609551"/>
            <a:chOff x="4412320" y="2087265"/>
            <a:chExt cx="1122422" cy="778329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E92BC532-E7BD-37A3-A4BF-FDF26F5A3E7F}"/>
                </a:ext>
              </a:extLst>
            </p:cNvPr>
            <p:cNvSpPr/>
            <p:nvPr/>
          </p:nvSpPr>
          <p:spPr>
            <a:xfrm rot="19438886">
              <a:off x="4412320" y="2171420"/>
              <a:ext cx="1122422" cy="614210"/>
            </a:xfrm>
            <a:prstGeom prst="ellipse">
              <a:avLst/>
            </a:prstGeom>
            <a:noFill/>
            <a:ln w="12700" cap="flat" cmpd="sng" algn="ctr">
              <a:solidFill>
                <a:srgbClr val="002E5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Likebent trekant 19">
              <a:extLst>
                <a:ext uri="{FF2B5EF4-FFF2-40B4-BE49-F238E27FC236}">
                  <a16:creationId xmlns:a16="http://schemas.microsoft.com/office/drawing/2014/main" id="{239F1F39-EB2E-C990-CE41-94C52F1B912A}"/>
                </a:ext>
              </a:extLst>
            </p:cNvPr>
            <p:cNvSpPr/>
            <p:nvPr/>
          </p:nvSpPr>
          <p:spPr>
            <a:xfrm rot="3642427">
              <a:off x="4761825" y="2083656"/>
              <a:ext cx="216254" cy="223471"/>
            </a:xfrm>
            <a:prstGeom prst="triangle">
              <a:avLst/>
            </a:prstGeom>
            <a:solidFill>
              <a:srgbClr val="0085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Likebent trekant 20">
              <a:extLst>
                <a:ext uri="{FF2B5EF4-FFF2-40B4-BE49-F238E27FC236}">
                  <a16:creationId xmlns:a16="http://schemas.microsoft.com/office/drawing/2014/main" id="{3B4DAD71-5400-64FC-FCA8-ED5A882D8661}"/>
                </a:ext>
              </a:extLst>
            </p:cNvPr>
            <p:cNvSpPr/>
            <p:nvPr/>
          </p:nvSpPr>
          <p:spPr>
            <a:xfrm rot="14734712">
              <a:off x="4972183" y="2645731"/>
              <a:ext cx="216254" cy="223471"/>
            </a:xfrm>
            <a:prstGeom prst="triangle">
              <a:avLst/>
            </a:prstGeom>
            <a:solidFill>
              <a:srgbClr val="0085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F05E5C59-C749-C6EE-A1CA-47A300A45589}"/>
              </a:ext>
            </a:extLst>
          </p:cNvPr>
          <p:cNvSpPr/>
          <p:nvPr/>
        </p:nvSpPr>
        <p:spPr>
          <a:xfrm>
            <a:off x="5728578" y="2286422"/>
            <a:ext cx="1411659" cy="718451"/>
          </a:xfrm>
          <a:prstGeom prst="rect">
            <a:avLst/>
          </a:prstGeom>
          <a:solidFill>
            <a:srgbClr val="0070C0"/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Publisering av endelig konkurranse-grunnlag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996ADF1-8B8E-4776-CB3C-1F9F1B5CB3F7}"/>
              </a:ext>
            </a:extLst>
          </p:cNvPr>
          <p:cNvSpPr/>
          <p:nvPr/>
        </p:nvSpPr>
        <p:spPr>
          <a:xfrm>
            <a:off x="2344789" y="4617709"/>
            <a:ext cx="1249178" cy="650083"/>
          </a:xfrm>
          <a:prstGeom prst="rect">
            <a:avLst/>
          </a:prstGeom>
          <a:solidFill>
            <a:srgbClr val="0070C0"/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Kvalifikasjon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F3E0EE2-4EB4-A02B-AEF7-420E3E2B820B}"/>
              </a:ext>
            </a:extLst>
          </p:cNvPr>
          <p:cNvSpPr/>
          <p:nvPr/>
        </p:nvSpPr>
        <p:spPr>
          <a:xfrm>
            <a:off x="1094453" y="5267792"/>
            <a:ext cx="1250336" cy="650082"/>
          </a:xfrm>
          <a:prstGeom prst="rect">
            <a:avLst/>
          </a:prstGeom>
          <a:solidFill>
            <a:srgbClr val="0070C0"/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Kunngjøring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6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11413319-B35D-C66B-BC63-3B67BCF216E1}"/>
              </a:ext>
            </a:extLst>
          </p:cNvPr>
          <p:cNvSpPr txBox="1"/>
          <p:nvPr/>
        </p:nvSpPr>
        <p:spPr>
          <a:xfrm>
            <a:off x="2492402" y="5518704"/>
            <a:ext cx="62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 publiserer konkurransegrunnlag (inkl. behovsbeskrivelse og utkast til kontrakt)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0E0D824D-7DF0-5D9B-6291-54040396F35C}"/>
              </a:ext>
            </a:extLst>
          </p:cNvPr>
          <p:cNvSpPr txBox="1"/>
          <p:nvPr/>
        </p:nvSpPr>
        <p:spPr>
          <a:xfrm>
            <a:off x="5138973" y="4325520"/>
            <a:ext cx="62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sender ut oppdatert </a:t>
            </a:r>
            <a:r>
              <a:rPr kumimoji="0" lang="nb-NO" sz="11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konkurransegrunnlag (inkl. behovsbeskrivelse og utkast til kontrakt)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F6572A6-997B-7403-D285-0E0440136669}"/>
              </a:ext>
            </a:extLst>
          </p:cNvPr>
          <p:cNvSpPr txBox="1"/>
          <p:nvPr/>
        </p:nvSpPr>
        <p:spPr>
          <a:xfrm>
            <a:off x="5764449" y="3812998"/>
            <a:ext cx="62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 sender ut oppdatert konkurransegrunnlag (inkl. behovsbeskrivelse og utkast til kontrakt)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CC921DF4-33D8-1E4A-F4E2-DF6352A76CD1}"/>
              </a:ext>
            </a:extLst>
          </p:cNvPr>
          <p:cNvSpPr txBox="1"/>
          <p:nvPr/>
        </p:nvSpPr>
        <p:spPr>
          <a:xfrm>
            <a:off x="3593967" y="4928589"/>
            <a:ext cx="62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 kvalifiserer de som inviteres til dialog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6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569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1685B-9600-6583-7531-305C05D8D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>
            <a:extLst>
              <a:ext uri="{FF2B5EF4-FFF2-40B4-BE49-F238E27FC236}">
                <a16:creationId xmlns:a16="http://schemas.microsoft.com/office/drawing/2014/main" id="{3EA655F8-71D5-2610-B05B-586FB27A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92" y="1130933"/>
            <a:ext cx="11139876" cy="738119"/>
          </a:xfrm>
        </p:spPr>
        <p:txBody>
          <a:bodyPr>
            <a:normAutofit/>
          </a:bodyPr>
          <a:lstStyle/>
          <a:p>
            <a:r>
              <a:rPr lang="en-US" err="1"/>
              <a:t>Husbanken</a:t>
            </a:r>
            <a:r>
              <a:rPr lang="en-US"/>
              <a:t> </a:t>
            </a:r>
            <a:r>
              <a:rPr lang="en-US" err="1"/>
              <a:t>introduserer</a:t>
            </a:r>
            <a:r>
              <a:rPr lang="en-US"/>
              <a:t> sine </a:t>
            </a:r>
            <a:r>
              <a:rPr lang="en-US" err="1"/>
              <a:t>krav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markedet</a:t>
            </a:r>
            <a:r>
              <a:rPr lang="en-US"/>
              <a:t> med </a:t>
            </a:r>
            <a:r>
              <a:rPr lang="en-US" err="1"/>
              <a:t>forsiktighet</a:t>
            </a:r>
            <a:r>
              <a:rPr lang="en-US"/>
              <a:t>…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9D1DD5D8-8DE3-FA90-DF20-172704F56058}"/>
              </a:ext>
            </a:extLst>
          </p:cNvPr>
          <p:cNvSpPr txBox="1">
            <a:spLocks/>
          </p:cNvSpPr>
          <p:nvPr/>
        </p:nvSpPr>
        <p:spPr>
          <a:xfrm>
            <a:off x="104551" y="2437936"/>
            <a:ext cx="1901748" cy="611032"/>
          </a:xfrm>
          <a:prstGeom prst="rect">
            <a:avLst/>
          </a:prstGeom>
        </p:spPr>
        <p:txBody>
          <a:bodyPr>
            <a:noAutofit/>
          </a:bodyPr>
          <a:lstStyle>
            <a:lvl1pPr marL="255588" indent="-255588" algn="l" defTabSz="914400" rtl="0" eaLnBrk="1" latinLnBrk="0" hangingPunct="1">
              <a:lnSpc>
                <a:spcPct val="107000"/>
              </a:lnSpc>
              <a:spcBef>
                <a:spcPts val="750"/>
              </a:spcBef>
              <a:buFont typeface="Calibri" panose="020F0502020204030204" pitchFamily="34" charset="0"/>
              <a:buChar char="●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1175" indent="-255588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Inter" panose="02000503000000020004" pitchFamily="2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88988" indent="-228600" algn="l" defTabSz="914400" rtl="0" eaLnBrk="1" latinLnBrk="0" hangingPunct="1">
              <a:lnSpc>
                <a:spcPct val="71000"/>
              </a:lnSpc>
              <a:spcBef>
                <a:spcPts val="500"/>
              </a:spcBef>
              <a:buFont typeface="Inter" panose="02000503000000020004" pitchFamily="2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7000"/>
              </a:lnSpc>
              <a:spcBef>
                <a:spcPts val="7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7000"/>
              </a:lnSpc>
              <a:spcBef>
                <a:spcPts val="7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b="1"/>
              <a:t>Konkurranse med forhandling</a:t>
            </a:r>
          </a:p>
        </p:txBody>
      </p:sp>
      <p:pic>
        <p:nvPicPr>
          <p:cNvPr id="66" name="Bilde 65" descr="Et bilde som inneholder line, sort og hvit, design&#10;&#10;Automatisk generert beskrivelse">
            <a:extLst>
              <a:ext uri="{FF2B5EF4-FFF2-40B4-BE49-F238E27FC236}">
                <a16:creationId xmlns:a16="http://schemas.microsoft.com/office/drawing/2014/main" id="{DCDD3436-9B57-5DA8-6B6E-1CF6F83997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01500" y="2906265"/>
            <a:ext cx="460099" cy="599044"/>
          </a:xfrm>
          <a:prstGeom prst="rect">
            <a:avLst/>
          </a:prstGeom>
        </p:spPr>
      </p:pic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9AA85AA9-0088-8EE1-1ACB-CD9CC8DF65E1}"/>
              </a:ext>
            </a:extLst>
          </p:cNvPr>
          <p:cNvSpPr txBox="1">
            <a:spLocks/>
          </p:cNvSpPr>
          <p:nvPr/>
        </p:nvSpPr>
        <p:spPr>
          <a:xfrm>
            <a:off x="2286090" y="2401001"/>
            <a:ext cx="1501422" cy="61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err="1"/>
              <a:t>Kunngjort</a:t>
            </a:r>
            <a:r>
              <a:rPr lang="en-US" sz="1200" b="1"/>
              <a:t> </a:t>
            </a:r>
            <a:r>
              <a:rPr lang="en-US" sz="1200" b="1" err="1"/>
              <a:t>kravspesifikasjon</a:t>
            </a:r>
            <a:endParaRPr lang="en-US" sz="1200" b="1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05A03E24-F1A4-4159-D4D3-7A369B744E58}"/>
              </a:ext>
            </a:extLst>
          </p:cNvPr>
          <p:cNvSpPr/>
          <p:nvPr/>
        </p:nvSpPr>
        <p:spPr>
          <a:xfrm>
            <a:off x="3958296" y="2437936"/>
            <a:ext cx="733777" cy="500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/>
              <a:t>Tilbud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B8554F70-4B1D-00D1-DF3B-D096485122B7}"/>
              </a:ext>
            </a:extLst>
          </p:cNvPr>
          <p:cNvSpPr txBox="1">
            <a:spLocks/>
          </p:cNvSpPr>
          <p:nvPr/>
        </p:nvSpPr>
        <p:spPr>
          <a:xfrm rot="18876024">
            <a:off x="3231019" y="3072268"/>
            <a:ext cx="632177" cy="61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/>
              <a:t>Krav 1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9EC9127B-2193-6269-B867-0A36FB062B0B}"/>
              </a:ext>
            </a:extLst>
          </p:cNvPr>
          <p:cNvSpPr txBox="1">
            <a:spLocks/>
          </p:cNvSpPr>
          <p:nvPr/>
        </p:nvSpPr>
        <p:spPr>
          <a:xfrm rot="18876024">
            <a:off x="3278980" y="3171569"/>
            <a:ext cx="846667" cy="373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/>
              <a:t>Krav 2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338B001-9030-AC6C-E82D-0BD458B29941}"/>
              </a:ext>
            </a:extLst>
          </p:cNvPr>
          <p:cNvSpPr txBox="1">
            <a:spLocks/>
          </p:cNvSpPr>
          <p:nvPr/>
        </p:nvSpPr>
        <p:spPr>
          <a:xfrm rot="18876024">
            <a:off x="3534962" y="3284613"/>
            <a:ext cx="846667" cy="61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/>
              <a:t>Krav 3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CEEDD6D-9553-8178-819D-EB074C4036CE}"/>
              </a:ext>
            </a:extLst>
          </p:cNvPr>
          <p:cNvSpPr txBox="1">
            <a:spLocks/>
          </p:cNvSpPr>
          <p:nvPr/>
        </p:nvSpPr>
        <p:spPr>
          <a:xfrm>
            <a:off x="8351411" y="2564539"/>
            <a:ext cx="1668032" cy="61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err="1"/>
              <a:t>Kontraktsinngåelse</a:t>
            </a:r>
            <a:endParaRPr lang="en-US" sz="1200" b="1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BB13053C-8673-99D8-3193-816307F76DB9}"/>
              </a:ext>
            </a:extLst>
          </p:cNvPr>
          <p:cNvSpPr/>
          <p:nvPr/>
        </p:nvSpPr>
        <p:spPr>
          <a:xfrm>
            <a:off x="4692073" y="2437936"/>
            <a:ext cx="1253413" cy="500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/>
              <a:t>Forhandling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9D45F55B-0CBA-6AC4-CEAF-5E7674A815F6}"/>
              </a:ext>
            </a:extLst>
          </p:cNvPr>
          <p:cNvSpPr/>
          <p:nvPr/>
        </p:nvSpPr>
        <p:spPr>
          <a:xfrm>
            <a:off x="5912697" y="2437936"/>
            <a:ext cx="921569" cy="500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/>
              <a:t>Tilbud 2.0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80FAA18E-ACB6-8405-0B4F-B58A89BEAC4F}"/>
              </a:ext>
            </a:extLst>
          </p:cNvPr>
          <p:cNvSpPr/>
          <p:nvPr/>
        </p:nvSpPr>
        <p:spPr>
          <a:xfrm>
            <a:off x="6834266" y="2437936"/>
            <a:ext cx="1220624" cy="500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/>
              <a:t>Evaluering</a:t>
            </a:r>
          </a:p>
        </p:txBody>
      </p:sp>
      <p:sp>
        <p:nvSpPr>
          <p:cNvPr id="76" name="Likebent trekant 75">
            <a:extLst>
              <a:ext uri="{FF2B5EF4-FFF2-40B4-BE49-F238E27FC236}">
                <a16:creationId xmlns:a16="http://schemas.microsoft.com/office/drawing/2014/main" id="{54F28C55-E813-B15A-A1AF-8FB8045D138C}"/>
              </a:ext>
            </a:extLst>
          </p:cNvPr>
          <p:cNvSpPr/>
          <p:nvPr/>
        </p:nvSpPr>
        <p:spPr>
          <a:xfrm rot="5400000">
            <a:off x="7617641" y="2504615"/>
            <a:ext cx="1178782" cy="30428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5EA89A2A-5238-EB9E-F9D1-92837E75E0FA}"/>
              </a:ext>
            </a:extLst>
          </p:cNvPr>
          <p:cNvSpPr txBox="1">
            <a:spLocks/>
          </p:cNvSpPr>
          <p:nvPr/>
        </p:nvSpPr>
        <p:spPr>
          <a:xfrm>
            <a:off x="93375" y="5067535"/>
            <a:ext cx="1901748" cy="611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err="1"/>
              <a:t>Konkurranse-preget</a:t>
            </a:r>
            <a:r>
              <a:rPr lang="en-US" sz="1800" b="1"/>
              <a:t> dialog</a:t>
            </a:r>
          </a:p>
        </p:txBody>
      </p:sp>
      <p:pic>
        <p:nvPicPr>
          <p:cNvPr id="78" name="Bilde 77" descr="Et bilde som inneholder line, sort og hvit, design&#10;&#10;Automatisk generert beskrivelse">
            <a:extLst>
              <a:ext uri="{FF2B5EF4-FFF2-40B4-BE49-F238E27FC236}">
                <a16:creationId xmlns:a16="http://schemas.microsoft.com/office/drawing/2014/main" id="{D68E05DA-9092-884A-AEC5-D39CDACF9D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54260" y="5158342"/>
            <a:ext cx="460099" cy="599044"/>
          </a:xfrm>
          <a:prstGeom prst="rect">
            <a:avLst/>
          </a:prstGeom>
        </p:spPr>
      </p:pic>
      <p:sp>
        <p:nvSpPr>
          <p:cNvPr id="79" name="Rektangel 78">
            <a:extLst>
              <a:ext uri="{FF2B5EF4-FFF2-40B4-BE49-F238E27FC236}">
                <a16:creationId xmlns:a16="http://schemas.microsoft.com/office/drawing/2014/main" id="{C28D5BE1-ACF8-4D31-22CB-FC881522216A}"/>
              </a:ext>
            </a:extLst>
          </p:cNvPr>
          <p:cNvSpPr/>
          <p:nvPr/>
        </p:nvSpPr>
        <p:spPr>
          <a:xfrm>
            <a:off x="2202040" y="5163642"/>
            <a:ext cx="553155" cy="623313"/>
          </a:xfrm>
          <a:prstGeom prst="rect">
            <a:avLst/>
          </a:prstGeom>
          <a:noFill/>
          <a:ln w="31750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8D8AC4E7-F972-E1C7-5829-D5D343562B79}"/>
              </a:ext>
            </a:extLst>
          </p:cNvPr>
          <p:cNvSpPr txBox="1">
            <a:spLocks/>
          </p:cNvSpPr>
          <p:nvPr/>
        </p:nvSpPr>
        <p:spPr>
          <a:xfrm>
            <a:off x="1859633" y="4339498"/>
            <a:ext cx="1584166" cy="61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err="1"/>
              <a:t>Kunngjort</a:t>
            </a:r>
            <a:r>
              <a:rPr lang="en-US" sz="1200" b="1"/>
              <a:t> </a:t>
            </a:r>
            <a:r>
              <a:rPr lang="en-US" sz="1200" b="1" err="1"/>
              <a:t>behovsbeskrivelse</a:t>
            </a:r>
            <a:endParaRPr lang="en-US" sz="1200" b="1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78FBB6F0-C865-7A63-31F4-9ECD37D30FA5}"/>
              </a:ext>
            </a:extLst>
          </p:cNvPr>
          <p:cNvSpPr txBox="1">
            <a:spLocks/>
          </p:cNvSpPr>
          <p:nvPr/>
        </p:nvSpPr>
        <p:spPr>
          <a:xfrm>
            <a:off x="10615391" y="5270023"/>
            <a:ext cx="1668032" cy="61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err="1"/>
              <a:t>Kontraktsinngåelse</a:t>
            </a:r>
            <a:endParaRPr lang="en-US" sz="1200" b="1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24738B0F-3BE3-E490-068C-B6DCEF9D7196}"/>
              </a:ext>
            </a:extLst>
          </p:cNvPr>
          <p:cNvSpPr/>
          <p:nvPr/>
        </p:nvSpPr>
        <p:spPr>
          <a:xfrm>
            <a:off x="8421242" y="5238523"/>
            <a:ext cx="921569" cy="500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/>
              <a:t>Tilbud 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EE20D2F8-84C0-C05E-0FED-402FA6CB1BEB}"/>
              </a:ext>
            </a:extLst>
          </p:cNvPr>
          <p:cNvSpPr/>
          <p:nvPr/>
        </p:nvSpPr>
        <p:spPr>
          <a:xfrm>
            <a:off x="9142100" y="5238523"/>
            <a:ext cx="1220624" cy="500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/>
              <a:t>Evaluering</a:t>
            </a:r>
          </a:p>
        </p:txBody>
      </p:sp>
      <p:sp>
        <p:nvSpPr>
          <p:cNvPr id="84" name="Likebent trekant 83">
            <a:extLst>
              <a:ext uri="{FF2B5EF4-FFF2-40B4-BE49-F238E27FC236}">
                <a16:creationId xmlns:a16="http://schemas.microsoft.com/office/drawing/2014/main" id="{90DA071C-A2CB-1D5F-910A-6EB6A96E49AC}"/>
              </a:ext>
            </a:extLst>
          </p:cNvPr>
          <p:cNvSpPr/>
          <p:nvPr/>
        </p:nvSpPr>
        <p:spPr>
          <a:xfrm rot="5400000">
            <a:off x="9867653" y="5280281"/>
            <a:ext cx="1178782" cy="30428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5CCC102A-D577-AE38-1DEE-39EADCAE17D4}"/>
              </a:ext>
            </a:extLst>
          </p:cNvPr>
          <p:cNvSpPr txBox="1">
            <a:spLocks/>
          </p:cNvSpPr>
          <p:nvPr/>
        </p:nvSpPr>
        <p:spPr>
          <a:xfrm>
            <a:off x="10621839" y="5539187"/>
            <a:ext cx="1668032" cy="61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/>
              <a:t>“</a:t>
            </a:r>
            <a:r>
              <a:rPr lang="en-US" sz="1200" err="1"/>
              <a:t>avklare</a:t>
            </a:r>
            <a:r>
              <a:rPr lang="en-US" sz="1200"/>
              <a:t>, </a:t>
            </a:r>
            <a:r>
              <a:rPr lang="en-US" sz="1200" err="1"/>
              <a:t>optimere</a:t>
            </a:r>
            <a:r>
              <a:rPr lang="en-US" sz="1200"/>
              <a:t>, </a:t>
            </a:r>
            <a:r>
              <a:rPr lang="en-US" sz="1200" err="1"/>
              <a:t>presisere</a:t>
            </a:r>
            <a:r>
              <a:rPr lang="en-US" sz="1200"/>
              <a:t> </a:t>
            </a:r>
            <a:r>
              <a:rPr lang="en-US" sz="1200" err="1"/>
              <a:t>tilbudene</a:t>
            </a:r>
            <a:r>
              <a:rPr lang="en-US" sz="1200"/>
              <a:t>”</a:t>
            </a: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F5A9D435-C6E1-7DAA-1D46-C4A48F5DFC2A}"/>
              </a:ext>
            </a:extLst>
          </p:cNvPr>
          <p:cNvSpPr/>
          <p:nvPr/>
        </p:nvSpPr>
        <p:spPr>
          <a:xfrm>
            <a:off x="2890293" y="5264139"/>
            <a:ext cx="826994" cy="500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/>
              <a:t>Løsnings-forslag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2B988F3E-7C11-5E19-0847-87F15B7715D1}"/>
              </a:ext>
            </a:extLst>
          </p:cNvPr>
          <p:cNvSpPr/>
          <p:nvPr/>
        </p:nvSpPr>
        <p:spPr>
          <a:xfrm>
            <a:off x="3711693" y="5266091"/>
            <a:ext cx="752940" cy="498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/>
              <a:t>Dialog</a:t>
            </a:r>
          </a:p>
        </p:txBody>
      </p:sp>
      <p:pic>
        <p:nvPicPr>
          <p:cNvPr id="88" name="Bilde 87" descr="Et bilde som inneholder line, sort og hvit, design&#10;&#10;Automatisk generert beskrivelse">
            <a:extLst>
              <a:ext uri="{FF2B5EF4-FFF2-40B4-BE49-F238E27FC236}">
                <a16:creationId xmlns:a16="http://schemas.microsoft.com/office/drawing/2014/main" id="{882A8D5B-5FA9-8976-81B1-983EAF528C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42268" y="4951498"/>
            <a:ext cx="281239" cy="366170"/>
          </a:xfrm>
          <a:prstGeom prst="rect">
            <a:avLst/>
          </a:prstGeom>
        </p:spPr>
      </p:pic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B9323A5F-56E6-90D3-BC9E-DE1BE30BC166}"/>
              </a:ext>
            </a:extLst>
          </p:cNvPr>
          <p:cNvSpPr txBox="1">
            <a:spLocks/>
          </p:cNvSpPr>
          <p:nvPr/>
        </p:nvSpPr>
        <p:spPr>
          <a:xfrm>
            <a:off x="4131131" y="4338162"/>
            <a:ext cx="1584166" cy="61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err="1"/>
              <a:t>Oppdatert</a:t>
            </a:r>
            <a:r>
              <a:rPr lang="en-US" sz="1200" b="1"/>
              <a:t> </a:t>
            </a:r>
            <a:r>
              <a:rPr lang="en-US" sz="1200" b="1" err="1"/>
              <a:t>behovsbeskrivelse</a:t>
            </a:r>
            <a:endParaRPr lang="en-US" sz="1200" b="1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C4508451-F377-2C58-B67D-8FE7D852F68B}"/>
              </a:ext>
            </a:extLst>
          </p:cNvPr>
          <p:cNvSpPr txBox="1">
            <a:spLocks/>
          </p:cNvSpPr>
          <p:nvPr/>
        </p:nvSpPr>
        <p:spPr>
          <a:xfrm rot="18876024">
            <a:off x="4584884" y="5319702"/>
            <a:ext cx="632177" cy="61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/>
              <a:t>Krav 1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B4300FD2-0954-2337-A99A-970B82BFDFE7}"/>
              </a:ext>
            </a:extLst>
          </p:cNvPr>
          <p:cNvSpPr txBox="1">
            <a:spLocks/>
          </p:cNvSpPr>
          <p:nvPr/>
        </p:nvSpPr>
        <p:spPr>
          <a:xfrm rot="18876024">
            <a:off x="4589010" y="5424182"/>
            <a:ext cx="846667" cy="373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/>
              <a:t>Krav 2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45B64AC2-C37C-F878-A1DC-030CD30EC341}"/>
              </a:ext>
            </a:extLst>
          </p:cNvPr>
          <p:cNvSpPr/>
          <p:nvPr/>
        </p:nvSpPr>
        <p:spPr>
          <a:xfrm>
            <a:off x="5164634" y="5264139"/>
            <a:ext cx="821675" cy="500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/>
              <a:t>Løsnings-forslag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BA79883-1C3B-9339-58B6-5C6386E0BE88}"/>
              </a:ext>
            </a:extLst>
          </p:cNvPr>
          <p:cNvSpPr/>
          <p:nvPr/>
        </p:nvSpPr>
        <p:spPr>
          <a:xfrm>
            <a:off x="5957373" y="5266091"/>
            <a:ext cx="752940" cy="498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/>
              <a:t>Dialog</a:t>
            </a:r>
          </a:p>
        </p:txBody>
      </p:sp>
      <p:pic>
        <p:nvPicPr>
          <p:cNvPr id="94" name="Bilde 93" descr="Et bilde som inneholder line, sort og hvit, design&#10;&#10;Automatisk generert beskrivelse">
            <a:extLst>
              <a:ext uri="{FF2B5EF4-FFF2-40B4-BE49-F238E27FC236}">
                <a16:creationId xmlns:a16="http://schemas.microsoft.com/office/drawing/2014/main" id="{B556EBC6-4CFE-4737-79E0-EE5005ECFE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64275" y="4951498"/>
            <a:ext cx="281239" cy="366170"/>
          </a:xfrm>
          <a:prstGeom prst="rect">
            <a:avLst/>
          </a:prstGeom>
        </p:spPr>
      </p:pic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B4ABB129-F0A1-0932-8DCC-38516339E3F7}"/>
              </a:ext>
            </a:extLst>
          </p:cNvPr>
          <p:cNvSpPr txBox="1">
            <a:spLocks/>
          </p:cNvSpPr>
          <p:nvPr/>
        </p:nvSpPr>
        <p:spPr>
          <a:xfrm rot="18876024">
            <a:off x="6736039" y="5368200"/>
            <a:ext cx="632177" cy="61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/>
              <a:t>Krav 1</a:t>
            </a: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01AD6E3B-DF1C-71A7-CFEB-2ED5CB0E7656}"/>
              </a:ext>
            </a:extLst>
          </p:cNvPr>
          <p:cNvSpPr txBox="1">
            <a:spLocks/>
          </p:cNvSpPr>
          <p:nvPr/>
        </p:nvSpPr>
        <p:spPr>
          <a:xfrm rot="18876024">
            <a:off x="6723362" y="5460861"/>
            <a:ext cx="846667" cy="373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/>
              <a:t>Krav 3</a:t>
            </a: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2F4E6C43-DFDE-EDF4-B454-1523E2E2EF75}"/>
              </a:ext>
            </a:extLst>
          </p:cNvPr>
          <p:cNvSpPr txBox="1">
            <a:spLocks/>
          </p:cNvSpPr>
          <p:nvPr/>
        </p:nvSpPr>
        <p:spPr>
          <a:xfrm>
            <a:off x="7173572" y="5391016"/>
            <a:ext cx="846667" cy="373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err="1"/>
              <a:t>osv</a:t>
            </a:r>
            <a:r>
              <a:rPr lang="en-US" sz="1200" b="1"/>
              <a:t>.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A9B0213F-5397-6FA6-E90B-E4A4BF62942F}"/>
              </a:ext>
            </a:extLst>
          </p:cNvPr>
          <p:cNvSpPr txBox="1">
            <a:spLocks/>
          </p:cNvSpPr>
          <p:nvPr/>
        </p:nvSpPr>
        <p:spPr>
          <a:xfrm>
            <a:off x="7381491" y="4338890"/>
            <a:ext cx="1501422" cy="61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err="1"/>
              <a:t>Endelig</a:t>
            </a:r>
            <a:r>
              <a:rPr lang="en-US" sz="1200" b="1"/>
              <a:t> </a:t>
            </a:r>
            <a:r>
              <a:rPr lang="en-US" sz="1200" b="1" err="1"/>
              <a:t>kravspesifikasjon</a:t>
            </a:r>
            <a:endParaRPr lang="en-US" sz="1200" b="1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D08368D5-3168-7935-D408-DA9432B771BA}"/>
              </a:ext>
            </a:extLst>
          </p:cNvPr>
          <p:cNvSpPr txBox="1">
            <a:spLocks/>
          </p:cNvSpPr>
          <p:nvPr/>
        </p:nvSpPr>
        <p:spPr>
          <a:xfrm rot="18876024">
            <a:off x="7724862" y="5825082"/>
            <a:ext cx="632177" cy="611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/>
              <a:t>Krav 1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4D15DB17-F0E2-E08A-882A-6EA8657AF79C}"/>
              </a:ext>
            </a:extLst>
          </p:cNvPr>
          <p:cNvSpPr txBox="1">
            <a:spLocks/>
          </p:cNvSpPr>
          <p:nvPr/>
        </p:nvSpPr>
        <p:spPr>
          <a:xfrm rot="18876024">
            <a:off x="7795535" y="5924384"/>
            <a:ext cx="846667" cy="373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Extra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/>
              <a:t>Krav 3</a:t>
            </a:r>
          </a:p>
        </p:txBody>
      </p:sp>
    </p:spTree>
    <p:extLst>
      <p:ext uri="{BB962C8B-B14F-4D97-AF65-F5344CB8AC3E}">
        <p14:creationId xmlns:p14="http://schemas.microsoft.com/office/powerpoint/2010/main" val="30355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 animBg="1"/>
      <p:bldP spid="80" grpId="0"/>
      <p:bldP spid="81" grpId="0"/>
      <p:bldP spid="82" grpId="0" animBg="1"/>
      <p:bldP spid="83" grpId="0" animBg="1"/>
      <p:bldP spid="84" grpId="0" animBg="1"/>
      <p:bldP spid="85" grpId="0"/>
      <p:bldP spid="86" grpId="0" animBg="1"/>
      <p:bldP spid="87" grpId="0" animBg="1"/>
      <p:bldP spid="89" grpId="0"/>
      <p:bldP spid="90" grpId="0"/>
      <p:bldP spid="91" grpId="0"/>
      <p:bldP spid="92" grpId="0" animBg="1"/>
      <p:bldP spid="93" grpId="0" animBg="1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A0B88-BDEE-5D6A-68F6-87BA3D4B5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ABAD8F-0232-D5C4-4067-A89B99B8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Dialog «om alle sider av anskaffelsen» og gjennomføring (I)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FECE070B-18DB-DC3E-1283-14EA83AA9708}"/>
              </a:ext>
            </a:extLst>
          </p:cNvPr>
          <p:cNvSpPr txBox="1">
            <a:spLocks/>
          </p:cNvSpPr>
          <p:nvPr/>
        </p:nvSpPr>
        <p:spPr>
          <a:xfrm>
            <a:off x="700384" y="1862711"/>
            <a:ext cx="5189139" cy="39221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55588" indent="-255588" algn="l" defTabSz="914400" rtl="0" eaLnBrk="1" latinLnBrk="0" hangingPunct="1">
              <a:lnSpc>
                <a:spcPct val="107000"/>
              </a:lnSpc>
              <a:spcBef>
                <a:spcPts val="750"/>
              </a:spcBef>
              <a:buFont typeface="Calibri" panose="020F0502020204030204" pitchFamily="34" charset="0"/>
              <a:buChar char="●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1175" indent="-255588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Inter" panose="02000503000000020004" pitchFamily="2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88988" indent="-228600" algn="l" defTabSz="914400" rtl="0" eaLnBrk="1" latinLnBrk="0" hangingPunct="1">
              <a:lnSpc>
                <a:spcPct val="71000"/>
              </a:lnSpc>
              <a:spcBef>
                <a:spcPts val="500"/>
              </a:spcBef>
              <a:buFont typeface="Inter" panose="02000503000000020004" pitchFamily="2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7000"/>
              </a:lnSpc>
              <a:spcBef>
                <a:spcPts val="7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7000"/>
              </a:lnSpc>
              <a:spcBef>
                <a:spcPts val="7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/>
              <a:t>For eksempel</a:t>
            </a:r>
            <a:endParaRPr lang="en-US"/>
          </a:p>
          <a:p>
            <a:pPr lvl="1" indent="-255270"/>
            <a:r>
              <a:rPr lang="nb-NO"/>
              <a:t>Teknisk og funksjonell løsning</a:t>
            </a:r>
          </a:p>
          <a:p>
            <a:pPr lvl="1" indent="-255270"/>
            <a:r>
              <a:rPr lang="nb-NO"/>
              <a:t>Pris og prismodeller</a:t>
            </a:r>
          </a:p>
          <a:p>
            <a:pPr lvl="1" indent="-255270"/>
            <a:r>
              <a:rPr lang="nb-NO"/>
              <a:t>Kontraktsvilkår</a:t>
            </a:r>
          </a:p>
          <a:p>
            <a:pPr lvl="1" indent="-255270"/>
            <a:endParaRPr lang="nb-NO"/>
          </a:p>
          <a:p>
            <a:pPr lvl="1" indent="-255270"/>
            <a:r>
              <a:rPr lang="nb-NO"/>
              <a:t>Løsningsforslagene og prøvetilbud fra leverandørene er ikke bindende</a:t>
            </a:r>
          </a:p>
          <a:p>
            <a:pPr lvl="1" indent="-255270"/>
            <a:endParaRPr lang="nb-NO"/>
          </a:p>
          <a:p>
            <a:pPr lvl="1" indent="-255270"/>
            <a:r>
              <a:rPr lang="nb-NO"/>
              <a:t>Mulighet å redusere antall leverandører (foreta nedvalg) i løpet av dialogen</a:t>
            </a:r>
          </a:p>
          <a:p>
            <a:pPr lvl="1" indent="-255270"/>
            <a:endParaRPr lang="nb-NO"/>
          </a:p>
          <a:p>
            <a:pPr marL="255270" indent="-255270"/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D92937-FD42-D72A-E40B-737F08825419}"/>
              </a:ext>
            </a:extLst>
          </p:cNvPr>
          <p:cNvSpPr txBox="1">
            <a:spLocks/>
          </p:cNvSpPr>
          <p:nvPr/>
        </p:nvSpPr>
        <p:spPr>
          <a:xfrm>
            <a:off x="6413005" y="1862711"/>
            <a:ext cx="4608946" cy="444433"/>
          </a:xfrm>
          <a:prstGeom prst="rect">
            <a:avLst/>
          </a:prstGeom>
        </p:spPr>
        <p:txBody>
          <a:bodyPr/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latin typeface="CIDFont+F6"/>
              </a:rPr>
              <a:t>Oppstartsfase</a:t>
            </a:r>
          </a:p>
          <a:p>
            <a:r>
              <a:rPr lang="en-US" sz="1800">
                <a:latin typeface="CIDFont+F6"/>
              </a:rPr>
              <a:t>Bli kjent med behovene og mulige løsninger</a:t>
            </a:r>
          </a:p>
          <a:p>
            <a:endParaRPr lang="en-US" sz="1800">
              <a:latin typeface="CIDFont+F6"/>
            </a:endParaRPr>
          </a:p>
          <a:p>
            <a:endParaRPr lang="en-US" sz="1800">
              <a:latin typeface="CIDFont+F6"/>
            </a:endParaRPr>
          </a:p>
          <a:p>
            <a:endParaRPr lang="en-US" sz="1800">
              <a:latin typeface="CIDFont+F6"/>
            </a:endParaRPr>
          </a:p>
          <a:p>
            <a:endParaRPr lang="en-US" sz="1800">
              <a:latin typeface="CIDFont+F6"/>
            </a:endParaRPr>
          </a:p>
          <a:p>
            <a:endParaRPr lang="en-US" sz="1800">
              <a:latin typeface="CIDFont+F6"/>
            </a:endParaRP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562B42F8-9985-DE41-842B-AF5F555DE99F}"/>
              </a:ext>
            </a:extLst>
          </p:cNvPr>
          <p:cNvSpPr txBox="1">
            <a:spLocks/>
          </p:cNvSpPr>
          <p:nvPr/>
        </p:nvSpPr>
        <p:spPr>
          <a:xfrm>
            <a:off x="6413005" y="2699828"/>
            <a:ext cx="4608946" cy="444433"/>
          </a:xfrm>
          <a:prstGeom prst="rect">
            <a:avLst/>
          </a:prstGeom>
        </p:spPr>
        <p:txBody>
          <a:bodyPr/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latin typeface="CIDFont+F6"/>
              </a:rPr>
              <a:t>Utviklingsfase</a:t>
            </a:r>
          </a:p>
          <a:p>
            <a:r>
              <a:rPr lang="en-US" sz="1800" err="1">
                <a:latin typeface="CIDFont+F6"/>
              </a:rPr>
              <a:t>Videreutvikle</a:t>
            </a:r>
            <a:r>
              <a:rPr lang="en-US" sz="1800">
                <a:latin typeface="CIDFont+F6"/>
              </a:rPr>
              <a:t> </a:t>
            </a:r>
            <a:r>
              <a:rPr lang="en-US" sz="1800" err="1">
                <a:latin typeface="CIDFont+F6"/>
              </a:rPr>
              <a:t>løsningsforslag</a:t>
            </a:r>
            <a:r>
              <a:rPr lang="en-US" sz="1800">
                <a:latin typeface="CIDFont+F6"/>
              </a:rPr>
              <a:t> (</a:t>
            </a:r>
            <a:r>
              <a:rPr lang="en-US" sz="1800" err="1">
                <a:latin typeface="CIDFont+F6"/>
              </a:rPr>
              <a:t>basert</a:t>
            </a:r>
            <a:r>
              <a:rPr lang="en-US" sz="1800">
                <a:latin typeface="CIDFont+F6"/>
              </a:rPr>
              <a:t> </a:t>
            </a:r>
            <a:r>
              <a:rPr lang="en-US" sz="1800" err="1">
                <a:latin typeface="CIDFont+F6"/>
              </a:rPr>
              <a:t>på</a:t>
            </a:r>
            <a:r>
              <a:rPr lang="en-US" sz="1800">
                <a:latin typeface="CIDFont+F6"/>
              </a:rPr>
              <a:t> </a:t>
            </a:r>
            <a:r>
              <a:rPr lang="en-US" sz="1800" err="1">
                <a:latin typeface="CIDFont+F6"/>
              </a:rPr>
              <a:t>mer</a:t>
            </a:r>
            <a:r>
              <a:rPr lang="en-US" sz="1800">
                <a:latin typeface="CIDFont+F6"/>
              </a:rPr>
              <a:t> </a:t>
            </a:r>
            <a:r>
              <a:rPr lang="en-US" sz="1800" err="1">
                <a:latin typeface="CIDFont+F6"/>
              </a:rPr>
              <a:t>spissede</a:t>
            </a:r>
            <a:r>
              <a:rPr lang="en-US" sz="1800">
                <a:latin typeface="CIDFont+F6"/>
              </a:rPr>
              <a:t> </a:t>
            </a:r>
            <a:r>
              <a:rPr lang="en-US" sz="1800" err="1">
                <a:latin typeface="CIDFont+F6"/>
              </a:rPr>
              <a:t>behov</a:t>
            </a:r>
            <a:r>
              <a:rPr lang="en-US" sz="1800">
                <a:latin typeface="CIDFont+F6"/>
              </a:rPr>
              <a:t>/</a:t>
            </a:r>
            <a:r>
              <a:rPr lang="en-US" sz="1800" err="1">
                <a:latin typeface="CIDFont+F6"/>
              </a:rPr>
              <a:t>krav</a:t>
            </a:r>
            <a:r>
              <a:rPr lang="en-US" sz="1800">
                <a:latin typeface="CIDFont+F6"/>
              </a:rPr>
              <a:t>)</a:t>
            </a:r>
          </a:p>
          <a:p>
            <a:r>
              <a:rPr lang="en-US" sz="1800" err="1">
                <a:latin typeface="CIDFont+F6"/>
              </a:rPr>
              <a:t>Mulighet</a:t>
            </a:r>
            <a:r>
              <a:rPr lang="en-US" sz="1800">
                <a:latin typeface="CIDFont+F6"/>
              </a:rPr>
              <a:t> for </a:t>
            </a:r>
            <a:r>
              <a:rPr lang="en-US" sz="1800" err="1">
                <a:latin typeface="CIDFont+F6"/>
              </a:rPr>
              <a:t>ekstra</a:t>
            </a:r>
            <a:r>
              <a:rPr lang="en-US" sz="1800">
                <a:latin typeface="CIDFont+F6"/>
              </a:rPr>
              <a:t> </a:t>
            </a:r>
            <a:r>
              <a:rPr lang="en-US" sz="1800" err="1">
                <a:latin typeface="CIDFont+F6"/>
              </a:rPr>
              <a:t>dialogrunde</a:t>
            </a:r>
            <a:r>
              <a:rPr lang="en-US" sz="1800">
                <a:latin typeface="CIDFont+F6"/>
              </a:rPr>
              <a:t>(r) </a:t>
            </a:r>
          </a:p>
          <a:p>
            <a:endParaRPr lang="en-US" sz="1800">
              <a:latin typeface="CIDFont+F6"/>
            </a:endParaRPr>
          </a:p>
          <a:p>
            <a:endParaRPr lang="en-US" sz="1800">
              <a:latin typeface="CIDFont+F6"/>
            </a:endParaRPr>
          </a:p>
          <a:p>
            <a:endParaRPr lang="en-US" sz="1800">
              <a:latin typeface="CIDFont+F6"/>
            </a:endParaRPr>
          </a:p>
          <a:p>
            <a:endParaRPr lang="en-US" sz="1800">
              <a:latin typeface="CIDFont+F6"/>
            </a:endParaRPr>
          </a:p>
          <a:p>
            <a:endParaRPr lang="en-US" sz="1800">
              <a:latin typeface="CIDFont+F6"/>
            </a:endParaRP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454C1307-968F-4008-220A-7BABB413D7A2}"/>
              </a:ext>
            </a:extLst>
          </p:cNvPr>
          <p:cNvSpPr txBox="1">
            <a:spLocks/>
          </p:cNvSpPr>
          <p:nvPr/>
        </p:nvSpPr>
        <p:spPr>
          <a:xfrm>
            <a:off x="6413005" y="4309915"/>
            <a:ext cx="4608946" cy="444433"/>
          </a:xfrm>
          <a:prstGeom prst="rect">
            <a:avLst/>
          </a:prstGeom>
        </p:spPr>
        <p:txBody>
          <a:bodyPr/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err="1">
                <a:latin typeface="CIDFont+F6"/>
              </a:rPr>
              <a:t>Avslutningsfase</a:t>
            </a:r>
            <a:endParaRPr lang="en-US" sz="1800" b="1">
              <a:latin typeface="CIDFont+F6"/>
            </a:endParaRPr>
          </a:p>
          <a:p>
            <a:r>
              <a:rPr lang="en-US" sz="1800" err="1">
                <a:latin typeface="CIDFont+F6"/>
              </a:rPr>
              <a:t>Forberede</a:t>
            </a:r>
            <a:r>
              <a:rPr lang="en-US" sz="1800">
                <a:latin typeface="CIDFont+F6"/>
              </a:rPr>
              <a:t> for </a:t>
            </a:r>
            <a:r>
              <a:rPr lang="en-US" sz="1800" err="1">
                <a:latin typeface="CIDFont+F6"/>
              </a:rPr>
              <a:t>tilbudsfase</a:t>
            </a:r>
            <a:endParaRPr lang="en-US" sz="1800">
              <a:latin typeface="CIDFont+F6"/>
            </a:endParaRPr>
          </a:p>
          <a:p>
            <a:endParaRPr lang="en-US" sz="1800">
              <a:latin typeface="CIDFont+F6"/>
            </a:endParaRPr>
          </a:p>
          <a:p>
            <a:endParaRPr lang="en-US" sz="1800">
              <a:latin typeface="CIDFont+F6"/>
            </a:endParaRPr>
          </a:p>
          <a:p>
            <a:endParaRPr lang="en-US" sz="1800">
              <a:latin typeface="CIDFont+F6"/>
            </a:endParaRPr>
          </a:p>
          <a:p>
            <a:endParaRPr lang="en-US" sz="1800">
              <a:latin typeface="CIDFont+F6"/>
            </a:endParaRPr>
          </a:p>
          <a:p>
            <a:endParaRPr lang="en-US" sz="1800">
              <a:latin typeface="CIDFont+F6"/>
            </a:endParaRPr>
          </a:p>
        </p:txBody>
      </p:sp>
    </p:spTree>
    <p:extLst>
      <p:ext uri="{BB962C8B-B14F-4D97-AF65-F5344CB8AC3E}">
        <p14:creationId xmlns:p14="http://schemas.microsoft.com/office/powerpoint/2010/main" val="2782997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0AE64D6-E6C5-C321-4BB2-9ED5E21C5B8E}"/>
              </a:ext>
            </a:extLst>
          </p:cNvPr>
          <p:cNvSpPr/>
          <p:nvPr/>
        </p:nvSpPr>
        <p:spPr>
          <a:xfrm>
            <a:off x="3879776" y="1368196"/>
            <a:ext cx="4432448" cy="40891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Løsning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60C2F3A-63D0-AE43-81D4-E36BA3A18797}"/>
              </a:ext>
            </a:extLst>
          </p:cNvPr>
          <p:cNvSpPr/>
          <p:nvPr/>
        </p:nvSpPr>
        <p:spPr>
          <a:xfrm>
            <a:off x="4378084" y="5976675"/>
            <a:ext cx="3745523" cy="63304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Problem (behov)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B95F46E-B7D4-0372-B8D4-8F880E01C6CF}"/>
              </a:ext>
            </a:extLst>
          </p:cNvPr>
          <p:cNvSpPr/>
          <p:nvPr/>
        </p:nvSpPr>
        <p:spPr>
          <a:xfrm>
            <a:off x="4223238" y="215837"/>
            <a:ext cx="3745523" cy="63304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Gevinster (effekter)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2D86354-5CC8-36B6-F496-C4F875F73FDC}"/>
              </a:ext>
            </a:extLst>
          </p:cNvPr>
          <p:cNvSpPr/>
          <p:nvPr/>
        </p:nvSpPr>
        <p:spPr>
          <a:xfrm>
            <a:off x="9000217" y="2985811"/>
            <a:ext cx="2850425" cy="63304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Rammer</a:t>
            </a:r>
          </a:p>
        </p:txBody>
      </p:sp>
      <p:sp>
        <p:nvSpPr>
          <p:cNvPr id="6" name="Likebent trekant 5">
            <a:extLst>
              <a:ext uri="{FF2B5EF4-FFF2-40B4-BE49-F238E27FC236}">
                <a16:creationId xmlns:a16="http://schemas.microsoft.com/office/drawing/2014/main" id="{498DEB96-13BA-0E2E-84F2-C8A00F8C55C8}"/>
              </a:ext>
            </a:extLst>
          </p:cNvPr>
          <p:cNvSpPr/>
          <p:nvPr/>
        </p:nvSpPr>
        <p:spPr>
          <a:xfrm rot="16200000">
            <a:off x="7684829" y="3304509"/>
            <a:ext cx="1691468" cy="13783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ikebent trekant 6">
            <a:extLst>
              <a:ext uri="{FF2B5EF4-FFF2-40B4-BE49-F238E27FC236}">
                <a16:creationId xmlns:a16="http://schemas.microsoft.com/office/drawing/2014/main" id="{9FC4830C-38C1-A29C-86EE-9142FF7E20D3}"/>
              </a:ext>
            </a:extLst>
          </p:cNvPr>
          <p:cNvSpPr/>
          <p:nvPr/>
        </p:nvSpPr>
        <p:spPr>
          <a:xfrm rot="5400000">
            <a:off x="2800267" y="3304509"/>
            <a:ext cx="1691468" cy="13783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Likebent trekant 7">
            <a:extLst>
              <a:ext uri="{FF2B5EF4-FFF2-40B4-BE49-F238E27FC236}">
                <a16:creationId xmlns:a16="http://schemas.microsoft.com/office/drawing/2014/main" id="{04F9938E-2B60-2C06-3C48-FF2D0216CAC8}"/>
              </a:ext>
            </a:extLst>
          </p:cNvPr>
          <p:cNvSpPr/>
          <p:nvPr/>
        </p:nvSpPr>
        <p:spPr>
          <a:xfrm>
            <a:off x="5306482" y="1090303"/>
            <a:ext cx="1691468" cy="13783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Likebent trekant 8">
            <a:extLst>
              <a:ext uri="{FF2B5EF4-FFF2-40B4-BE49-F238E27FC236}">
                <a16:creationId xmlns:a16="http://schemas.microsoft.com/office/drawing/2014/main" id="{99E4BA90-A13C-5845-E466-0D19E5CC431E}"/>
              </a:ext>
            </a:extLst>
          </p:cNvPr>
          <p:cNvSpPr/>
          <p:nvPr/>
        </p:nvSpPr>
        <p:spPr>
          <a:xfrm>
            <a:off x="5306482" y="5624800"/>
            <a:ext cx="1691468" cy="13783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10C4D4E-6136-3581-73F9-3C2F290F7910}"/>
              </a:ext>
            </a:extLst>
          </p:cNvPr>
          <p:cNvSpPr/>
          <p:nvPr/>
        </p:nvSpPr>
        <p:spPr>
          <a:xfrm>
            <a:off x="341360" y="3056901"/>
            <a:ext cx="2850425" cy="63304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Føringer i regelverket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76A1EA67-9DB4-FD30-4BF8-6A2A298AEA31}"/>
              </a:ext>
            </a:extLst>
          </p:cNvPr>
          <p:cNvSpPr txBox="1">
            <a:spLocks/>
          </p:cNvSpPr>
          <p:nvPr/>
        </p:nvSpPr>
        <p:spPr bwMode="auto">
          <a:xfrm>
            <a:off x="341359" y="3929450"/>
            <a:ext cx="1968503" cy="136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269875" indent="-2698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tabLst>
                <a:tab pos="630238" algn="l"/>
              </a:tabLst>
              <a:defRPr sz="2800" kern="1200">
                <a:solidFill>
                  <a:schemeClr val="tx1"/>
                </a:solidFill>
                <a:latin typeface="Arial"/>
                <a:ea typeface="Arial" pitchFamily="37" charset="0"/>
                <a:cs typeface="Arial"/>
              </a:defRPr>
            </a:lvl1pPr>
            <a:lvl2pPr marL="630238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tabLst>
                <a:tab pos="630238" algn="l"/>
              </a:tabLst>
              <a:defRPr sz="2000" kern="1200">
                <a:solidFill>
                  <a:schemeClr val="tx1"/>
                </a:solidFill>
                <a:latin typeface="Arial"/>
                <a:ea typeface="Arial" pitchFamily="37" charset="0"/>
                <a:cs typeface="Arial"/>
              </a:defRPr>
            </a:lvl2pPr>
            <a:lvl3pPr marL="989013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tabLst>
                <a:tab pos="630238" algn="l"/>
              </a:tabLst>
              <a:defRPr kern="1200">
                <a:solidFill>
                  <a:schemeClr val="tx1"/>
                </a:solidFill>
                <a:latin typeface="Arial"/>
                <a:ea typeface="Arial" pitchFamily="37" charset="0"/>
                <a:cs typeface="Arial"/>
              </a:defRPr>
            </a:lvl3pPr>
            <a:lvl4pPr marL="134937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tabLst>
                <a:tab pos="630238" algn="l"/>
              </a:tabLst>
              <a:defRPr sz="1600" kern="1200">
                <a:solidFill>
                  <a:schemeClr val="tx1"/>
                </a:solidFill>
                <a:latin typeface="Arial"/>
                <a:ea typeface="Arial" pitchFamily="37" charset="0"/>
                <a:cs typeface="Arial"/>
              </a:defRPr>
            </a:lvl4pPr>
            <a:lvl5pPr marL="1708150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tabLst>
                <a:tab pos="630238" algn="l"/>
              </a:tabLst>
              <a:defRPr sz="1600" i="1" kern="1200">
                <a:solidFill>
                  <a:schemeClr val="tx1"/>
                </a:solidFill>
                <a:latin typeface="Arial"/>
                <a:ea typeface="Arial" pitchFamily="37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Offentliglova</a:t>
            </a:r>
          </a:p>
          <a:p>
            <a:pPr marL="269875" marR="0" lvl="0" indent="-2698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Forvaltningsloven</a:t>
            </a:r>
          </a:p>
          <a:p>
            <a:pPr marL="269875" marR="0" lvl="0" indent="-2698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Personvern</a:t>
            </a:r>
          </a:p>
          <a:p>
            <a:pPr marL="269875" marR="0" lvl="0" indent="-2698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Sikkerhet</a:t>
            </a:r>
          </a:p>
          <a:p>
            <a:pPr marL="269875" marR="0" lvl="0" indent="-2698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Andre relevante lover</a:t>
            </a:r>
          </a:p>
          <a:p>
            <a:pPr marL="269875" marR="0" lvl="0" indent="-2698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630238" algn="l"/>
              </a:tabLst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630238" algn="l"/>
              </a:tabLst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2F001B2-E82A-130A-FBBC-5B8190FDA317}"/>
              </a:ext>
            </a:extLst>
          </p:cNvPr>
          <p:cNvSpPr txBox="1">
            <a:spLocks/>
          </p:cNvSpPr>
          <p:nvPr/>
        </p:nvSpPr>
        <p:spPr bwMode="auto">
          <a:xfrm>
            <a:off x="9221461" y="3929450"/>
            <a:ext cx="2629180" cy="136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269875" indent="-2698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tabLst>
                <a:tab pos="630238" algn="l"/>
              </a:tabLst>
              <a:defRPr sz="2800" kern="1200">
                <a:solidFill>
                  <a:schemeClr val="tx1"/>
                </a:solidFill>
                <a:latin typeface="Arial"/>
                <a:ea typeface="Arial" pitchFamily="37" charset="0"/>
                <a:cs typeface="Arial"/>
              </a:defRPr>
            </a:lvl1pPr>
            <a:lvl2pPr marL="630238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tabLst>
                <a:tab pos="630238" algn="l"/>
              </a:tabLst>
              <a:defRPr sz="2000" kern="1200">
                <a:solidFill>
                  <a:schemeClr val="tx1"/>
                </a:solidFill>
                <a:latin typeface="Arial"/>
                <a:ea typeface="Arial" pitchFamily="37" charset="0"/>
                <a:cs typeface="Arial"/>
              </a:defRPr>
            </a:lvl2pPr>
            <a:lvl3pPr marL="989013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tabLst>
                <a:tab pos="630238" algn="l"/>
              </a:tabLst>
              <a:defRPr kern="1200">
                <a:solidFill>
                  <a:schemeClr val="tx1"/>
                </a:solidFill>
                <a:latin typeface="Arial"/>
                <a:ea typeface="Arial" pitchFamily="37" charset="0"/>
                <a:cs typeface="Arial"/>
              </a:defRPr>
            </a:lvl3pPr>
            <a:lvl4pPr marL="1349375" indent="-1809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tabLst>
                <a:tab pos="630238" algn="l"/>
              </a:tabLst>
              <a:defRPr sz="1600" kern="1200">
                <a:solidFill>
                  <a:schemeClr val="tx1"/>
                </a:solidFill>
                <a:latin typeface="Arial"/>
                <a:ea typeface="Arial" pitchFamily="37" charset="0"/>
                <a:cs typeface="Arial"/>
              </a:defRPr>
            </a:lvl4pPr>
            <a:lvl5pPr marL="1708150" indent="-1793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3"/>
              </a:buBlip>
              <a:tabLst>
                <a:tab pos="630238" algn="l"/>
              </a:tabLst>
              <a:defRPr sz="1600" i="1" kern="1200">
                <a:solidFill>
                  <a:schemeClr val="tx1"/>
                </a:solidFill>
                <a:latin typeface="Arial"/>
                <a:ea typeface="Arial" pitchFamily="37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Teknisk plattform?</a:t>
            </a:r>
          </a:p>
          <a:p>
            <a:pPr marL="269875" marR="0" lvl="0" indent="-2698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Integrasjoner mot andre systemer?</a:t>
            </a:r>
          </a:p>
          <a:p>
            <a:pPr marL="269875" marR="0" lvl="0" indent="-2698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Test-fasiliteter? </a:t>
            </a:r>
          </a:p>
          <a:p>
            <a:pPr marL="269875" marR="0" lvl="0" indent="-2698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Brukere og brukergrupper?</a:t>
            </a:r>
          </a:p>
          <a:p>
            <a:pPr marL="269875" marR="0" lvl="0" indent="-2698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30238" algn="l"/>
              </a:tabLst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630238" algn="l"/>
              </a:tabLst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630238" algn="l"/>
              </a:tabLst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973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E5E40-7BAD-5A63-2BD7-23C685FDE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3CE5D5-FFC0-3B44-FDA1-4F03777B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508634"/>
            <a:ext cx="11120078" cy="713913"/>
          </a:xfrm>
        </p:spPr>
        <p:txBody>
          <a:bodyPr/>
          <a:lstStyle/>
          <a:p>
            <a:r>
              <a:rPr lang="nb-NO"/>
              <a:t>Gjennomføring av dialogfasen (II)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58FB376A-4A5F-478F-94A4-03DF6A893FDD}"/>
              </a:ext>
            </a:extLst>
          </p:cNvPr>
          <p:cNvSpPr/>
          <p:nvPr/>
        </p:nvSpPr>
        <p:spPr>
          <a:xfrm>
            <a:off x="549809" y="1410047"/>
            <a:ext cx="3090780" cy="46686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Kunngjøring i Doffin/TED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8391CF81-092C-2CFA-F4DA-8317A2763C76}"/>
              </a:ext>
            </a:extLst>
          </p:cNvPr>
          <p:cNvSpPr/>
          <p:nvPr/>
        </p:nvSpPr>
        <p:spPr>
          <a:xfrm>
            <a:off x="549809" y="2392130"/>
            <a:ext cx="3090780" cy="46686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Pre-kvalifisering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9E42663A-9A76-037B-6C3D-D59D4ECB8710}"/>
              </a:ext>
            </a:extLst>
          </p:cNvPr>
          <p:cNvSpPr/>
          <p:nvPr/>
        </p:nvSpPr>
        <p:spPr>
          <a:xfrm>
            <a:off x="549809" y="3446032"/>
            <a:ext cx="3090780" cy="3084307"/>
          </a:xfrm>
          <a:prstGeom prst="roundRect">
            <a:avLst>
              <a:gd name="adj" fmla="val 31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Dialogfase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6506A332-D8D0-A586-5639-20921BCE0024}"/>
              </a:ext>
            </a:extLst>
          </p:cNvPr>
          <p:cNvSpPr/>
          <p:nvPr/>
        </p:nvSpPr>
        <p:spPr>
          <a:xfrm>
            <a:off x="1882380" y="3560472"/>
            <a:ext cx="1937714" cy="4668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Dialogrunde 1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51479C2A-4A14-EC46-7730-C955B65886FD}"/>
              </a:ext>
            </a:extLst>
          </p:cNvPr>
          <p:cNvSpPr/>
          <p:nvPr/>
        </p:nvSpPr>
        <p:spPr>
          <a:xfrm>
            <a:off x="1882376" y="4435297"/>
            <a:ext cx="1937714" cy="4668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Dialogrunde 2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6166DD91-FE5F-1788-1C6A-5D5D59AECD4F}"/>
              </a:ext>
            </a:extLst>
          </p:cNvPr>
          <p:cNvSpPr/>
          <p:nvPr/>
        </p:nvSpPr>
        <p:spPr>
          <a:xfrm>
            <a:off x="1882376" y="5330346"/>
            <a:ext cx="1937714" cy="4668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Dialogrunde 3</a:t>
            </a:r>
          </a:p>
        </p:txBody>
      </p:sp>
      <p:pic>
        <p:nvPicPr>
          <p:cNvPr id="32" name="Grafikk 31" descr="Piler i sirkel med heldekkende fyll">
            <a:extLst>
              <a:ext uri="{FF2B5EF4-FFF2-40B4-BE49-F238E27FC236}">
                <a16:creationId xmlns:a16="http://schemas.microsoft.com/office/drawing/2014/main" id="{14A29503-DD2F-C1EB-B845-AC4C35D4D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5122" y="5340101"/>
            <a:ext cx="466870" cy="466870"/>
          </a:xfrm>
          <a:prstGeom prst="rect">
            <a:avLst/>
          </a:prstGeom>
        </p:spPr>
      </p:pic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1205AC65-6176-6DE9-582F-930364403BB0}"/>
              </a:ext>
            </a:extLst>
          </p:cNvPr>
          <p:cNvSpPr/>
          <p:nvPr/>
        </p:nvSpPr>
        <p:spPr>
          <a:xfrm>
            <a:off x="2401905" y="1798252"/>
            <a:ext cx="5019975" cy="466869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Leverandører melder interesse for å delta i konkurransen</a:t>
            </a:r>
            <a:r>
              <a:rPr lang="nb-NO" sz="1400">
                <a:solidFill>
                  <a:srgbClr val="2C4656"/>
                </a:solidFill>
                <a:latin typeface="Inter"/>
              </a:rPr>
              <a:t> (forespørsel om å delta)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 </a:t>
            </a:r>
          </a:p>
        </p:txBody>
      </p:sp>
      <p:sp>
        <p:nvSpPr>
          <p:cNvPr id="19" name="Rektangel: avrundede hjørner 18">
            <a:extLst>
              <a:ext uri="{FF2B5EF4-FFF2-40B4-BE49-F238E27FC236}">
                <a16:creationId xmlns:a16="http://schemas.microsoft.com/office/drawing/2014/main" id="{4FF1D18A-2DE6-3B12-B870-FE1F239B4AD4}"/>
              </a:ext>
            </a:extLst>
          </p:cNvPr>
          <p:cNvSpPr/>
          <p:nvPr/>
        </p:nvSpPr>
        <p:spPr>
          <a:xfrm>
            <a:off x="2401905" y="2685647"/>
            <a:ext cx="3396916" cy="466869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>
                <a:solidFill>
                  <a:srgbClr val="2C4656"/>
                </a:solidFill>
                <a:latin typeface="Inter"/>
              </a:rPr>
              <a:t>6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-9 kvalifiserte leverandører inviteres til dialogrunde 1</a:t>
            </a:r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3C859D4A-69CB-7E12-7E3F-12E599C45D6D}"/>
              </a:ext>
            </a:extLst>
          </p:cNvPr>
          <p:cNvSpPr/>
          <p:nvPr/>
        </p:nvSpPr>
        <p:spPr>
          <a:xfrm>
            <a:off x="2401903" y="3888918"/>
            <a:ext cx="3396916" cy="466869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5-6 leverandører inviteres til dialogrunde 2</a:t>
            </a:r>
          </a:p>
        </p:txBody>
      </p:sp>
      <p:sp>
        <p:nvSpPr>
          <p:cNvPr id="23" name="Rektangel: avrundede hjørner 22">
            <a:extLst>
              <a:ext uri="{FF2B5EF4-FFF2-40B4-BE49-F238E27FC236}">
                <a16:creationId xmlns:a16="http://schemas.microsoft.com/office/drawing/2014/main" id="{CB45C46A-EF15-8170-80B5-D7F7C6F453C9}"/>
              </a:ext>
            </a:extLst>
          </p:cNvPr>
          <p:cNvSpPr/>
          <p:nvPr/>
        </p:nvSpPr>
        <p:spPr>
          <a:xfrm>
            <a:off x="2401903" y="4780399"/>
            <a:ext cx="3396916" cy="466869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3 leverandører inviteres til dialogrunde 3</a:t>
            </a:r>
          </a:p>
        </p:txBody>
      </p:sp>
      <p:pic>
        <p:nvPicPr>
          <p:cNvPr id="30" name="Grafikk 29" descr="Piler i sirkel med heldekkende fyll">
            <a:extLst>
              <a:ext uri="{FF2B5EF4-FFF2-40B4-BE49-F238E27FC236}">
                <a16:creationId xmlns:a16="http://schemas.microsoft.com/office/drawing/2014/main" id="{737FF6DE-841B-7E63-B4ED-C228785AB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5122" y="3608244"/>
            <a:ext cx="466870" cy="466870"/>
          </a:xfrm>
          <a:prstGeom prst="rect">
            <a:avLst/>
          </a:prstGeom>
        </p:spPr>
      </p:pic>
      <p:pic>
        <p:nvPicPr>
          <p:cNvPr id="31" name="Grafikk 30" descr="Piler i sirkel med heldekkende fyll">
            <a:extLst>
              <a:ext uri="{FF2B5EF4-FFF2-40B4-BE49-F238E27FC236}">
                <a16:creationId xmlns:a16="http://schemas.microsoft.com/office/drawing/2014/main" id="{10A5AE84-54E7-E76C-2548-77E682676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5122" y="4483283"/>
            <a:ext cx="466870" cy="466870"/>
          </a:xfrm>
          <a:prstGeom prst="rect">
            <a:avLst/>
          </a:prstGeom>
        </p:spPr>
      </p:pic>
      <p:sp>
        <p:nvSpPr>
          <p:cNvPr id="35" name="Rektangel: avrundede hjørner 34">
            <a:extLst>
              <a:ext uri="{FF2B5EF4-FFF2-40B4-BE49-F238E27FC236}">
                <a16:creationId xmlns:a16="http://schemas.microsoft.com/office/drawing/2014/main" id="{B04756F0-0E2E-E8F1-E24D-462C7D316C6B}"/>
              </a:ext>
            </a:extLst>
          </p:cNvPr>
          <p:cNvSpPr/>
          <p:nvPr/>
        </p:nvSpPr>
        <p:spPr>
          <a:xfrm>
            <a:off x="6096000" y="3057525"/>
            <a:ext cx="5082540" cy="122956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Dialogrunde 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>
                <a:solidFill>
                  <a:srgbClr val="2C4656"/>
                </a:solidFill>
                <a:latin typeface="Inter"/>
              </a:rPr>
              <a:t>Sikre omforent forståelse for prosessen, bli kjent + sikre felles forståelse for behov og løsningsmuligheter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Leverandørene kommer med sitt løsningsforslag på behovsbeskrivelsen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Dialogmøter med alle leverandørene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>
                <a:solidFill>
                  <a:srgbClr val="2C4656"/>
                </a:solidFill>
                <a:latin typeface="Inter"/>
              </a:rPr>
              <a:t>Videreutvikling konkurransedokumenter, inkl. behovsbeskrivelse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2C4656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84EC7DC7-3B76-87DF-7AFB-5D67BDDE57A8}"/>
              </a:ext>
            </a:extLst>
          </p:cNvPr>
          <p:cNvSpPr/>
          <p:nvPr/>
        </p:nvSpPr>
        <p:spPr>
          <a:xfrm>
            <a:off x="6095996" y="4389005"/>
            <a:ext cx="5082540" cy="8394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Dialogrunde 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Demo av løsning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Dialogmøter med gjenværende leverandører</a:t>
            </a:r>
          </a:p>
          <a:p>
            <a:pPr marL="171450" indent="-171450">
              <a:buFontTx/>
              <a:buChar char="-"/>
              <a:defRPr/>
            </a:pPr>
            <a:r>
              <a:rPr lang="nb-NO" sz="1200">
                <a:solidFill>
                  <a:srgbClr val="2C4656"/>
                </a:solidFill>
              </a:rPr>
              <a:t>Videreutvikling konkurransedokumenter, inkl. behovsbeskrivelse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2C4656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7" name="Rektangel: avrundede hjørner 36">
            <a:extLst>
              <a:ext uri="{FF2B5EF4-FFF2-40B4-BE49-F238E27FC236}">
                <a16:creationId xmlns:a16="http://schemas.microsoft.com/office/drawing/2014/main" id="{A59F8EA5-2553-E484-212F-4B2D5C8519B9}"/>
              </a:ext>
            </a:extLst>
          </p:cNvPr>
          <p:cNvSpPr/>
          <p:nvPr/>
        </p:nvSpPr>
        <p:spPr>
          <a:xfrm>
            <a:off x="6095996" y="5330346"/>
            <a:ext cx="5082540" cy="7139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Dialogrunde 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Proof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of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concept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(POC)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3-ukers POC med gjenværende leverandører</a:t>
            </a:r>
          </a:p>
        </p:txBody>
      </p:sp>
      <p:sp>
        <p:nvSpPr>
          <p:cNvPr id="38" name="Rektangel: avrundede hjørner 37">
            <a:extLst>
              <a:ext uri="{FF2B5EF4-FFF2-40B4-BE49-F238E27FC236}">
                <a16:creationId xmlns:a16="http://schemas.microsoft.com/office/drawing/2014/main" id="{64BE0381-5DE6-7258-B79E-481CA40180AC}"/>
              </a:ext>
            </a:extLst>
          </p:cNvPr>
          <p:cNvSpPr/>
          <p:nvPr/>
        </p:nvSpPr>
        <p:spPr>
          <a:xfrm>
            <a:off x="6095996" y="6146177"/>
            <a:ext cx="5082540" cy="5118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Dialogrunde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- Prøvetilbud (et eller flere)</a:t>
            </a: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EF4BC5D3-477C-61FF-BEE5-4A8E28CDF446}"/>
              </a:ext>
            </a:extLst>
          </p:cNvPr>
          <p:cNvSpPr/>
          <p:nvPr/>
        </p:nvSpPr>
        <p:spPr>
          <a:xfrm>
            <a:off x="1882376" y="5935220"/>
            <a:ext cx="1937714" cy="4668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Dialogrunde 4 </a:t>
            </a: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Prøvetilbud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2C4656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30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AEB3FE-77A8-2274-531D-D38A2DB9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4"/>
            <a:ext cx="5508800" cy="713913"/>
          </a:xfrm>
        </p:spPr>
        <p:txBody>
          <a:bodyPr anchor="t">
            <a:normAutofit/>
          </a:bodyPr>
          <a:lstStyle/>
          <a:p>
            <a:r>
              <a:rPr lang="nb-NO"/>
              <a:t>Velkommen til informasjonsmøtet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68C083-D5F4-8F61-0735-8D46EEB7D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400" y="1702800"/>
            <a:ext cx="5508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/>
          </a:p>
          <a:p>
            <a:pPr marL="0" indent="0">
              <a:lnSpc>
                <a:spcPct val="104000"/>
              </a:lnSpc>
              <a:spcBef>
                <a:spcPct val="0"/>
              </a:spcBef>
              <a:buNone/>
            </a:pPr>
            <a:r>
              <a:rPr lang="nb-NO" sz="2800">
                <a:latin typeface="+mj-lt"/>
                <a:ea typeface="+mj-ea"/>
                <a:cs typeface="+mj-cs"/>
              </a:rPr>
              <a:t>Konkurransepreget dialog for anskaffelse av løsning for ny kjernebank </a:t>
            </a:r>
          </a:p>
        </p:txBody>
      </p:sp>
      <p:pic>
        <p:nvPicPr>
          <p:cNvPr id="6" name="Bilde 5" descr="Et bilde som inneholder trapper, utendørs, himmel, sky&#10;&#10;KI-generert innhold kan være feil.">
            <a:extLst>
              <a:ext uri="{FF2B5EF4-FFF2-40B4-BE49-F238E27FC236}">
                <a16:creationId xmlns:a16="http://schemas.microsoft.com/office/drawing/2014/main" id="{54848E46-9A4A-78EF-E791-711EC0145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63" y="1962142"/>
            <a:ext cx="4611687" cy="3078301"/>
          </a:xfrm>
          <a:prstGeom prst="rect">
            <a:avLst/>
          </a:prstGeom>
          <a:noFill/>
        </p:spPr>
      </p:pic>
      <p:pic>
        <p:nvPicPr>
          <p:cNvPr id="8" name="Grafikk 7" descr="Lys på med heldekkende fyll">
            <a:extLst>
              <a:ext uri="{FF2B5EF4-FFF2-40B4-BE49-F238E27FC236}">
                <a16:creationId xmlns:a16="http://schemas.microsoft.com/office/drawing/2014/main" id="{A390CEDE-B1A2-9FD1-79BC-4271EFEFF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0425" y="43974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78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46873-C418-4974-F816-24F76A254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6DABD8C-D859-CC3B-10C3-8198B9540B02}"/>
              </a:ext>
            </a:extLst>
          </p:cNvPr>
          <p:cNvSpPr/>
          <p:nvPr/>
        </p:nvSpPr>
        <p:spPr>
          <a:xfrm>
            <a:off x="535960" y="3431265"/>
            <a:ext cx="7301754" cy="797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5296231-2546-63F8-E9A8-A5E02738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9156F5-BC2C-F0BF-5ABD-E27C54C27B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60" y="1700419"/>
            <a:ext cx="7301754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/>
              <a:t>Velkommen og formål med møtet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Kort om anskaffelsen og planlagt omfang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Slik gjennomfører Husbanken konkurransepreget dialog (roller, faser, kriterier på overordnet nivå) 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Tentativ tidsplan frem mot kunngjøring av konkurransen og videre milepæler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Spørsmål og svar (generelle, ikke prosjektsensitive)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Videre prosess og forventninger til leverandører i dialogfasen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6355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66739-A39B-DC7F-1C9A-6434F1589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B037988E-49DB-C5BA-0B34-444F95D52894}"/>
              </a:ext>
            </a:extLst>
          </p:cNvPr>
          <p:cNvGraphicFramePr>
            <a:graphicFrameLocks noGrp="1"/>
          </p:cNvGraphicFramePr>
          <p:nvPr/>
        </p:nvGraphicFramePr>
        <p:xfrm>
          <a:off x="0" y="1113815"/>
          <a:ext cx="12192004" cy="12927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091">
                  <a:extLst>
                    <a:ext uri="{9D8B030D-6E8A-4147-A177-3AD203B41FA5}">
                      <a16:colId xmlns:a16="http://schemas.microsoft.com/office/drawing/2014/main" val="1907815657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34404795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3583500828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06276009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428843163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30029590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943738297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939238086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4251583238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70110596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3560395328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308226049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4041773188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05696081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045543644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855387617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54649527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54128211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5296648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330504164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501039298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93250306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733215829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25232918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11383268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246929539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582218536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8079741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985095474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76500583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469502065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593367425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750882284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92502113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427467884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69221050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43644704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779864522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381879476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972390494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3693770013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339240940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2940786526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195595639"/>
                    </a:ext>
                  </a:extLst>
                </a:gridCol>
              </a:tblGrid>
              <a:tr h="471601">
                <a:tc gridSpan="4">
                  <a:txBody>
                    <a:bodyPr/>
                    <a:lstStyle/>
                    <a:p>
                      <a:pPr algn="ctr"/>
                      <a:r>
                        <a:rPr lang="nb-NO" sz="1400"/>
                        <a:t>September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nb-NO" sz="1400"/>
                        <a:t>Oktober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b-NO" sz="140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400"/>
                        <a:t>November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400"/>
                        <a:t>Desember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nb-NO" sz="1400"/>
                        <a:t>Januar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400"/>
                        <a:t>Februar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400"/>
                        <a:t>Mars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nb-NO" sz="1400"/>
                        <a:t>April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nb-NO" sz="1400"/>
                        <a:t>Mai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nb-NO" sz="1400"/>
                        <a:t>Juni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b-NO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239137"/>
                  </a:ext>
                </a:extLst>
              </a:tr>
              <a:tr h="317107"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36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37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38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39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40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41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42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43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44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45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46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47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48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49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51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52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11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12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13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14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15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16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17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18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22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23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24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26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>
                          <a:solidFill>
                            <a:schemeClr val="tx2"/>
                          </a:solidFill>
                        </a:rPr>
                        <a:t>27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355684708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1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1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1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1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4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3086"/>
                  </a:ext>
                </a:extLst>
              </a:tr>
            </a:tbl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E55E0DEE-9190-ECCB-2D9B-C65E809F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331075"/>
            <a:ext cx="11120078" cy="713913"/>
          </a:xfrm>
        </p:spPr>
        <p:txBody>
          <a:bodyPr/>
          <a:lstStyle/>
          <a:p>
            <a:r>
              <a:rPr lang="nb-NO"/>
              <a:t>Veiledende fremdriftsplan for gjennomføring av anskaffelsen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5259568-FF2C-36AA-8E64-FA9808D99FC7}"/>
              </a:ext>
            </a:extLst>
          </p:cNvPr>
          <p:cNvSpPr/>
          <p:nvPr/>
        </p:nvSpPr>
        <p:spPr>
          <a:xfrm>
            <a:off x="1120116" y="2050923"/>
            <a:ext cx="811362" cy="2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B792C77E-7DF4-F65C-726D-7E9ECAC62B5C}"/>
              </a:ext>
            </a:extLst>
          </p:cNvPr>
          <p:cNvSpPr txBox="1"/>
          <p:nvPr/>
        </p:nvSpPr>
        <p:spPr>
          <a:xfrm>
            <a:off x="787854" y="3656744"/>
            <a:ext cx="1470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Prekvalifisering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3D7607FC-B682-505D-AC6E-139DC1D1312F}"/>
              </a:ext>
            </a:extLst>
          </p:cNvPr>
          <p:cNvSpPr/>
          <p:nvPr/>
        </p:nvSpPr>
        <p:spPr>
          <a:xfrm>
            <a:off x="1947600" y="2050923"/>
            <a:ext cx="262735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67E27D1F-4BBF-34C7-CB3E-532CBEE2480B}"/>
              </a:ext>
            </a:extLst>
          </p:cNvPr>
          <p:cNvSpPr/>
          <p:nvPr/>
        </p:nvSpPr>
        <p:spPr>
          <a:xfrm>
            <a:off x="840461" y="2050923"/>
            <a:ext cx="256248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6C6EE1B-C851-B59E-B4F5-6D1F9A9BB768}"/>
              </a:ext>
            </a:extLst>
          </p:cNvPr>
          <p:cNvSpPr/>
          <p:nvPr/>
        </p:nvSpPr>
        <p:spPr>
          <a:xfrm>
            <a:off x="563589" y="2050923"/>
            <a:ext cx="260749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4FB3706-5775-5E87-9098-55E5BA1EB902}"/>
              </a:ext>
            </a:extLst>
          </p:cNvPr>
          <p:cNvSpPr txBox="1"/>
          <p:nvPr/>
        </p:nvSpPr>
        <p:spPr>
          <a:xfrm>
            <a:off x="237686" y="3290645"/>
            <a:ext cx="1470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Kunngjøring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6C1F7D6F-57CB-59F2-44A8-EC911A3B7394}"/>
              </a:ext>
            </a:extLst>
          </p:cNvPr>
          <p:cNvSpPr txBox="1"/>
          <p:nvPr/>
        </p:nvSpPr>
        <p:spPr>
          <a:xfrm>
            <a:off x="-310610" y="2644027"/>
            <a:ext cx="1995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17/9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Infomøte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36A86023-9075-B7EA-FDAB-35E3160672C1}"/>
              </a:ext>
            </a:extLst>
          </p:cNvPr>
          <p:cNvSpPr txBox="1"/>
          <p:nvPr/>
        </p:nvSpPr>
        <p:spPr>
          <a:xfrm>
            <a:off x="1344826" y="3995298"/>
            <a:ext cx="1470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Vurdering og utvelgelse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53313F40-B8BF-DC2D-C24A-A9C38268CD92}"/>
              </a:ext>
            </a:extLst>
          </p:cNvPr>
          <p:cNvSpPr txBox="1"/>
          <p:nvPr/>
        </p:nvSpPr>
        <p:spPr>
          <a:xfrm>
            <a:off x="5626033" y="2796784"/>
            <a:ext cx="1470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Dialogfasen</a:t>
            </a:r>
          </a:p>
        </p:txBody>
      </p:sp>
      <p:sp>
        <p:nvSpPr>
          <p:cNvPr id="45" name="Høyre klammeparentes 44">
            <a:extLst>
              <a:ext uri="{FF2B5EF4-FFF2-40B4-BE49-F238E27FC236}">
                <a16:creationId xmlns:a16="http://schemas.microsoft.com/office/drawing/2014/main" id="{DF0E78D6-277F-FE6A-FFAD-B6EC966C3377}"/>
              </a:ext>
            </a:extLst>
          </p:cNvPr>
          <p:cNvSpPr/>
          <p:nvPr/>
        </p:nvSpPr>
        <p:spPr>
          <a:xfrm rot="5400000">
            <a:off x="6220374" y="-1567927"/>
            <a:ext cx="281587" cy="8296301"/>
          </a:xfrm>
          <a:prstGeom prst="rightBrac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cxnSp>
        <p:nvCxnSpPr>
          <p:cNvPr id="49" name="Rett pilkobling 48">
            <a:extLst>
              <a:ext uri="{FF2B5EF4-FFF2-40B4-BE49-F238E27FC236}">
                <a16:creationId xmlns:a16="http://schemas.microsoft.com/office/drawing/2014/main" id="{7BC6363A-8073-68AD-345C-6BB585238148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 flipH="1">
            <a:off x="687284" y="2302923"/>
            <a:ext cx="6680" cy="34110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pilkobling 51">
            <a:extLst>
              <a:ext uri="{FF2B5EF4-FFF2-40B4-BE49-F238E27FC236}">
                <a16:creationId xmlns:a16="http://schemas.microsoft.com/office/drawing/2014/main" id="{A92E7469-0397-0E75-68B0-8A4E57A710E4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>
            <a:off x="968585" y="2302923"/>
            <a:ext cx="4235" cy="98772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pilkobling 54">
            <a:extLst>
              <a:ext uri="{FF2B5EF4-FFF2-40B4-BE49-F238E27FC236}">
                <a16:creationId xmlns:a16="http://schemas.microsoft.com/office/drawing/2014/main" id="{142BD7B1-9A67-0E25-ADD5-AE529ABE9371}"/>
              </a:ext>
            </a:extLst>
          </p:cNvPr>
          <p:cNvCxnSpPr>
            <a:cxnSpLocks/>
            <a:stCxn id="22" idx="2"/>
            <a:endCxn id="30" idx="0"/>
          </p:cNvCxnSpPr>
          <p:nvPr/>
        </p:nvCxnSpPr>
        <p:spPr>
          <a:xfrm flipH="1">
            <a:off x="1522988" y="2302923"/>
            <a:ext cx="2809" cy="135382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57E3E418-8967-F8F1-FE50-A650B90F22F3}"/>
              </a:ext>
            </a:extLst>
          </p:cNvPr>
          <p:cNvCxnSpPr>
            <a:cxnSpLocks/>
            <a:stCxn id="31" idx="2"/>
            <a:endCxn id="38" idx="0"/>
          </p:cNvCxnSpPr>
          <p:nvPr/>
        </p:nvCxnSpPr>
        <p:spPr>
          <a:xfrm>
            <a:off x="2078968" y="2302923"/>
            <a:ext cx="992" cy="16923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ktangel 70">
            <a:extLst>
              <a:ext uri="{FF2B5EF4-FFF2-40B4-BE49-F238E27FC236}">
                <a16:creationId xmlns:a16="http://schemas.microsoft.com/office/drawing/2014/main" id="{CFF04130-24D2-B296-3F97-2DE204FAB82F}"/>
              </a:ext>
            </a:extLst>
          </p:cNvPr>
          <p:cNvSpPr/>
          <p:nvPr/>
        </p:nvSpPr>
        <p:spPr>
          <a:xfrm>
            <a:off x="9989430" y="2050923"/>
            <a:ext cx="519888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19724296-F689-8032-F865-2AED1AE42328}"/>
              </a:ext>
            </a:extLst>
          </p:cNvPr>
          <p:cNvSpPr/>
          <p:nvPr/>
        </p:nvSpPr>
        <p:spPr>
          <a:xfrm>
            <a:off x="10542001" y="2050923"/>
            <a:ext cx="809538" cy="2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DB641C8B-6D53-8B91-1EDE-C2721716F2E2}"/>
              </a:ext>
            </a:extLst>
          </p:cNvPr>
          <p:cNvSpPr/>
          <p:nvPr/>
        </p:nvSpPr>
        <p:spPr>
          <a:xfrm>
            <a:off x="11360827" y="2050923"/>
            <a:ext cx="524561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74" name="TekstSylinder 73">
            <a:extLst>
              <a:ext uri="{FF2B5EF4-FFF2-40B4-BE49-F238E27FC236}">
                <a16:creationId xmlns:a16="http://schemas.microsoft.com/office/drawing/2014/main" id="{7027FFC2-4F0C-3A86-71B9-101041304BD1}"/>
              </a:ext>
            </a:extLst>
          </p:cNvPr>
          <p:cNvSpPr txBox="1"/>
          <p:nvPr/>
        </p:nvSpPr>
        <p:spPr>
          <a:xfrm>
            <a:off x="10447367" y="2721016"/>
            <a:ext cx="1470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Tilbud og evaluering</a:t>
            </a:r>
          </a:p>
        </p:txBody>
      </p:sp>
      <p:sp>
        <p:nvSpPr>
          <p:cNvPr id="75" name="Høyre klammeparentes 74">
            <a:extLst>
              <a:ext uri="{FF2B5EF4-FFF2-40B4-BE49-F238E27FC236}">
                <a16:creationId xmlns:a16="http://schemas.microsoft.com/office/drawing/2014/main" id="{E54B07B5-C5C4-7020-4F43-B4994FD238C9}"/>
              </a:ext>
            </a:extLst>
          </p:cNvPr>
          <p:cNvSpPr/>
          <p:nvPr/>
        </p:nvSpPr>
        <p:spPr>
          <a:xfrm rot="5400000">
            <a:off x="11094183" y="1875368"/>
            <a:ext cx="241210" cy="1341201"/>
          </a:xfrm>
          <a:prstGeom prst="rightBrac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80427BB-75DE-880F-3C0D-1CA1E738F615}"/>
              </a:ext>
            </a:extLst>
          </p:cNvPr>
          <p:cNvSpPr/>
          <p:nvPr/>
        </p:nvSpPr>
        <p:spPr>
          <a:xfrm>
            <a:off x="168276" y="4743897"/>
            <a:ext cx="260749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84F9F4-60BE-EAC0-E1A2-75A221053BC9}"/>
              </a:ext>
            </a:extLst>
          </p:cNvPr>
          <p:cNvSpPr/>
          <p:nvPr/>
        </p:nvSpPr>
        <p:spPr>
          <a:xfrm>
            <a:off x="168276" y="5048697"/>
            <a:ext cx="260749" cy="2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CBF83C3-45A5-81AC-5E3D-D328DCE7AB95}"/>
              </a:ext>
            </a:extLst>
          </p:cNvPr>
          <p:cNvSpPr/>
          <p:nvPr/>
        </p:nvSpPr>
        <p:spPr>
          <a:xfrm>
            <a:off x="168276" y="5353497"/>
            <a:ext cx="260749" cy="25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7FC78F0-FC40-4D65-FB9E-5DDEFEA96D6D}"/>
              </a:ext>
            </a:extLst>
          </p:cNvPr>
          <p:cNvSpPr txBox="1"/>
          <p:nvPr/>
        </p:nvSpPr>
        <p:spPr>
          <a:xfrm>
            <a:off x="450179" y="4710143"/>
            <a:ext cx="1470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Husbanken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15AC13D-FB71-1BB6-3EBA-AD731F51BAF8}"/>
              </a:ext>
            </a:extLst>
          </p:cNvPr>
          <p:cNvSpPr txBox="1"/>
          <p:nvPr/>
        </p:nvSpPr>
        <p:spPr>
          <a:xfrm>
            <a:off x="450179" y="5004970"/>
            <a:ext cx="1470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Leverandør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E652D68-4FE2-7719-6975-511B86173088}"/>
              </a:ext>
            </a:extLst>
          </p:cNvPr>
          <p:cNvSpPr txBox="1"/>
          <p:nvPr/>
        </p:nvSpPr>
        <p:spPr>
          <a:xfrm>
            <a:off x="450179" y="5310220"/>
            <a:ext cx="21483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HB og leverandør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09D14B87-F6FC-416E-9460-0E76784F28CB}"/>
              </a:ext>
            </a:extLst>
          </p:cNvPr>
          <p:cNvSpPr txBox="1"/>
          <p:nvPr/>
        </p:nvSpPr>
        <p:spPr>
          <a:xfrm>
            <a:off x="3744520" y="4190517"/>
            <a:ext cx="7773885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Planen er veiledende og kan justeres underveis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Konkurransepreget dialog gir fleksibilitet i tempo og innhold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Endringer kan skje basert på: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Innspill fra leverandørmarkedet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Behov for å avklare funksjonelle og ikke-funksjonelle krav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600">
                <a:solidFill>
                  <a:srgbClr val="2C4656"/>
                </a:solidFill>
                <a:latin typeface="Inter"/>
              </a:rPr>
              <a:t>Omfangsjustering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2C4656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2C4656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Planen gir et realistisk utgangspunkt, men læring i dialogfasene kan kreve justeringer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01DD067-C8E8-C698-AFF1-1F94A9C2668A}"/>
              </a:ext>
            </a:extLst>
          </p:cNvPr>
          <p:cNvSpPr/>
          <p:nvPr/>
        </p:nvSpPr>
        <p:spPr>
          <a:xfrm>
            <a:off x="2234981" y="2055032"/>
            <a:ext cx="7721766" cy="2546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03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5E0CA-78F6-5CB3-42E8-4811AD7F7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EB4BF05-20DB-C4BF-1295-892291E0AD1E}"/>
              </a:ext>
            </a:extLst>
          </p:cNvPr>
          <p:cNvSpPr/>
          <p:nvPr/>
        </p:nvSpPr>
        <p:spPr>
          <a:xfrm>
            <a:off x="535960" y="4247684"/>
            <a:ext cx="7301754" cy="454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28E6C12-76F8-9CE6-0388-37CBF2B0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59ED91-CAC9-AAB8-2D96-F45A9ACDA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60" y="1700419"/>
            <a:ext cx="7301754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/>
              <a:t>Velkommen og formål med møtet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Kort om anskaffelsen og planlagt omfang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Slik gjennomfører Husbanken konkurransepreget dialog (roller, faser, kriterier på overordnet nivå) 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Tentativ tidsplan frem mot kunngjøring av konkurransen og videre milepæler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Spørsmål og svar (generelle, ikke prosjektsensitive)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Videre prosess og forventninger til leverandører i dialogfasen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2610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885D8-A151-01E3-0512-9C0CFBBAF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9A9EF41-5568-1811-D3F4-43201013D93C}"/>
              </a:ext>
            </a:extLst>
          </p:cNvPr>
          <p:cNvSpPr/>
          <p:nvPr/>
        </p:nvSpPr>
        <p:spPr>
          <a:xfrm>
            <a:off x="535960" y="4704897"/>
            <a:ext cx="7301754" cy="797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97D11D6-07C3-6AC0-8B2D-10613E4E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5BD2F9-BF08-6885-9AB5-B21027125E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60" y="1700419"/>
            <a:ext cx="7301754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/>
              <a:t>Velkommen og formål med møtet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Kort om anskaffelsen og planlagt omfang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Slik gjennomfører Husbanken konkurransepreget dialog (roller, faser, kriterier på overordnet nivå) 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Tentativ tidsplan frem mot kunngjøring av konkurransen og videre milepæler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Spørsmål og svar (generelle, ikke prosjektsensitive)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Videre prosess og forventninger til leverandører i dialogfasen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978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4A119-3003-B252-2DB2-2CFD321CC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FC4A7D-5E0C-A3FC-8B9B-DC52D312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Videre prosess og forventninger til leverandører i dialogfasen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FC03B3-DA2B-3D57-AE45-00C511207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399" y="1702800"/>
            <a:ext cx="82551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55270" indent="-255270"/>
            <a:r>
              <a:rPr lang="nb-NO"/>
              <a:t>Videre prosess</a:t>
            </a:r>
          </a:p>
          <a:p>
            <a:pPr marL="510540" lvl="1" indent="-255270"/>
            <a:r>
              <a:rPr lang="nb-NO"/>
              <a:t>se veiledende framdriftsplan</a:t>
            </a:r>
          </a:p>
          <a:p>
            <a:pPr marL="510540" lvl="1" indent="-255270"/>
            <a:r>
              <a:rPr lang="nb-NO"/>
              <a:t>Leverandørene oppfordres til å stille spørsmål til konkurransedokumentene fram til frist for forespørsel om å delta (spørsmål stilles i </a:t>
            </a:r>
            <a:r>
              <a:rPr lang="nb-NO" err="1"/>
              <a:t>Mercell</a:t>
            </a:r>
            <a:r>
              <a:rPr lang="nb-NO"/>
              <a:t>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E9B455D-BB30-68C5-61F6-275169ED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399" y="3087687"/>
            <a:ext cx="8255175" cy="2551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55270" indent="-255270"/>
            <a:r>
              <a:rPr lang="nb-NO"/>
              <a:t>Forventninger</a:t>
            </a:r>
          </a:p>
          <a:p>
            <a:pPr marL="541655" lvl="1" indent="-285750">
              <a:buFont typeface="Arial" panose="020B0604020202020204" pitchFamily="34" charset="0"/>
              <a:buChar char="•"/>
            </a:pPr>
            <a:r>
              <a:rPr lang="nb-NO"/>
              <a:t>At leverandørene bidrar til dialog basert på åpenhet og tillit</a:t>
            </a:r>
          </a:p>
          <a:p>
            <a:pPr marL="541655" lvl="1" indent="-285750">
              <a:buFont typeface="Arial" panose="020B0604020202020204" pitchFamily="34" charset="0"/>
              <a:buChar char="•"/>
            </a:pPr>
            <a:r>
              <a:rPr lang="nb-NO"/>
              <a:t>At leverandørene aktivt deltar og benytter muligheten til å komme med innspill og påvirke prosessen, eks. utvikle behovsbeskrivelse og kravspesifikasjon</a:t>
            </a:r>
          </a:p>
          <a:p>
            <a:pPr marL="541655" lvl="1" indent="-285750">
              <a:buFont typeface="Arial" panose="020B0604020202020204" pitchFamily="34" charset="0"/>
              <a:buChar char="•"/>
            </a:pPr>
            <a:r>
              <a:rPr lang="nb-NO"/>
              <a:t>At leverandørene setter av tilstrekkelig tid og ressurser og sørge for gode bidrag og leveranser underveis</a:t>
            </a:r>
          </a:p>
          <a:p>
            <a:pPr marL="541655" lvl="1" indent="-285750">
              <a:buFont typeface="Arial" panose="020B0604020202020204" pitchFamily="34" charset="0"/>
              <a:buChar char="•"/>
            </a:pPr>
            <a:r>
              <a:rPr lang="nb-NO"/>
              <a:t>Leverandørenes forventninger til Husbanken?</a:t>
            </a:r>
          </a:p>
          <a:p>
            <a:pPr lvl="1" indent="-255270">
              <a:buFont typeface="Courier New" panose="020F0502020204030204" pitchFamily="34" charset="0"/>
              <a:buChar char="o"/>
            </a:pPr>
            <a:endParaRPr lang="nb-NO"/>
          </a:p>
          <a:p>
            <a:pPr lvl="1" indent="-255270">
              <a:buFont typeface="Courier New" panose="020F0502020204030204" pitchFamily="34" charset="0"/>
              <a:buChar char="o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51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1B58E1-D571-A4F8-C927-DE4526DF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A7AE6DA-9CC4-F309-AC48-8D6F55D91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60" y="1700419"/>
            <a:ext cx="7301754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/>
              <a:t>Velkommen og formål med møtet 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Kort om anskaffelsen og planlagt omfang 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Slik gjennomfører Husbanken konkurransepreget dialog (roller, faser, kriterier på overordnet nivå)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Tentativ tidsplan frem mot kunngjøring av konkurransen og videre milepæler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Spørsmål og svar (generelle, ikke prosjektsensitive) 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Videre prosess og forventninger til leverandører i dialogfasen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741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D777E-356A-FA92-77E0-91293396F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6EA512F-302D-30E6-33DA-8710076763DB}"/>
              </a:ext>
            </a:extLst>
          </p:cNvPr>
          <p:cNvSpPr/>
          <p:nvPr/>
        </p:nvSpPr>
        <p:spPr>
          <a:xfrm>
            <a:off x="535960" y="1684090"/>
            <a:ext cx="7301754" cy="454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D8A7116-9A3F-C7A6-8C88-EF729408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108C09-D1BF-D268-A3B8-CE90275BA6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60" y="1700419"/>
            <a:ext cx="7301754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/>
              <a:t>Velkommen og formål med møtet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Kort om anskaffelsen og planlagt omfang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Slik gjennomfører Husbanken konkurransepreget dialog (roller, faser, kriterier på overordnet nivå) 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Tentativ tidsplan frem mot kunngjøring av konkurransen og videre milepæler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Spørsmål og svar (generelle, ikke prosjektsensitive)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Videre prosess og forventninger til leverandører i dialogfasen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44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6CE960-744A-7E65-292C-CCA8360E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Språk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EECA9E-4223-F1FF-A252-78231F3206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/>
              <a:t>Dagens møte gjennomføres på norsk </a:t>
            </a:r>
          </a:p>
          <a:p>
            <a:r>
              <a:rPr lang="nb-NO"/>
              <a:t>H</a:t>
            </a:r>
            <a:r>
              <a:rPr lang="nb-NO" sz="1800" b="0" i="0">
                <a:effectLst/>
                <a:latin typeface="Calibri" panose="020F0502020204030204" pitchFamily="34" charset="0"/>
              </a:rPr>
              <a:t>usbanken ønsker norsk </a:t>
            </a:r>
            <a:r>
              <a:rPr lang="nb-NO"/>
              <a:t>som felles språk i et fremtidig prosjekt</a:t>
            </a:r>
          </a:p>
          <a:p>
            <a:r>
              <a:rPr lang="nb-NO"/>
              <a:t>Det er viktig for Husbanken at all dokumentasjon er på norsk, med unntak av teknisk dokumentasjon som eventuelt kan være på engelsk.</a:t>
            </a:r>
          </a:p>
          <a:p>
            <a:r>
              <a:rPr lang="nb-NO"/>
              <a:t>Skriftlige besvarelse på konkurransedokumentene kan være norsk eller engelsk i dialog og tilbudsfase.</a:t>
            </a:r>
          </a:p>
          <a:p>
            <a:r>
              <a:rPr lang="nb-NO"/>
              <a:t>Ved engelsk besvarelse er det viktig at leverandøren har en god plan for hvordan språkkravet til dialogfase og prosjekt blir godt ivaretatt </a:t>
            </a:r>
          </a:p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4AE89A7-DABE-8151-3B3B-D5F0200CC2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73"/>
          <a:stretch/>
        </p:blipFill>
        <p:spPr>
          <a:xfrm>
            <a:off x="6592425" y="0"/>
            <a:ext cx="5599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57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E3B89E-B2F5-5280-FC7A-DC2D5114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4"/>
            <a:ext cx="11120078" cy="713913"/>
          </a:xfrm>
        </p:spPr>
        <p:txBody>
          <a:bodyPr anchor="t">
            <a:normAutofit/>
          </a:bodyPr>
          <a:lstStyle/>
          <a:p>
            <a:r>
              <a:rPr lang="nb-NO"/>
              <a:t>Våre ambisjoner for konkurransepreget dialog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94099-1364-8F55-70F5-1B96563EC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400" y="1702800"/>
            <a:ext cx="5483400" cy="4351338"/>
          </a:xfrm>
        </p:spPr>
        <p:txBody>
          <a:bodyPr>
            <a:norm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nb-NO" b="1">
                <a:effectLst/>
              </a:rPr>
              <a:t>Gjensidig forståelse</a:t>
            </a:r>
            <a:r>
              <a:rPr lang="nb-NO">
                <a:effectLst/>
              </a:rPr>
              <a:t>: Gi innsikt i Husbankens </a:t>
            </a:r>
            <a:r>
              <a:rPr lang="nb-NO"/>
              <a:t>rolle og egenart, og f</a:t>
            </a:r>
            <a:r>
              <a:rPr lang="nb-NO">
                <a:effectLst/>
              </a:rPr>
              <a:t>å innsikt i hvilke løsninger og tilnærminger leverandørmarkedet tilbyr.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nb-NO" b="1">
                <a:effectLst/>
              </a:rPr>
              <a:t>Rette valg</a:t>
            </a:r>
            <a:r>
              <a:rPr lang="nb-NO">
                <a:effectLst/>
              </a:rPr>
              <a:t>: </a:t>
            </a:r>
            <a:r>
              <a:rPr lang="nb-NO"/>
              <a:t>Innsikt fra d</a:t>
            </a:r>
            <a:r>
              <a:rPr lang="nb-NO">
                <a:effectLst/>
              </a:rPr>
              <a:t>ialogen skal bidra til gode strategiske valg i anskaffelsen – både teknologisk og organisatorisk.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nb-NO" b="1"/>
              <a:t>Standardisering og endring</a:t>
            </a:r>
            <a:r>
              <a:rPr lang="nb-NO">
                <a:effectLst/>
              </a:rPr>
              <a:t>: </a:t>
            </a:r>
            <a:r>
              <a:rPr lang="nb-NO"/>
              <a:t>Forstå hvordan etablering av et standardsystem vil medføre behov for endringer i prosesser og organisasjon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nb-NO" b="1">
                <a:effectLst/>
              </a:rPr>
              <a:t>Langsiktig samarbeid</a:t>
            </a:r>
            <a:r>
              <a:rPr lang="nb-NO">
                <a:effectLst/>
              </a:rPr>
              <a:t>: Vi søker innsikt i markedets utviklingsstrategier, operasjonsmodeller og hva som gir bærekraftige partnerskap</a:t>
            </a: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BBA49C9-D313-9487-0C4B-DBC3849A5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72200" y="2336263"/>
            <a:ext cx="5483400" cy="3084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862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1902F-BA9F-15B4-307C-5B4ABF953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ECF789-D128-CBC4-DF97-34FF747C9642}"/>
              </a:ext>
            </a:extLst>
          </p:cNvPr>
          <p:cNvSpPr/>
          <p:nvPr/>
        </p:nvSpPr>
        <p:spPr>
          <a:xfrm>
            <a:off x="535960" y="2173954"/>
            <a:ext cx="7301754" cy="454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FEA0927-D667-8468-1411-8C13B1ED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1F8FBC-CB10-9430-2C5A-A7FD19195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60" y="1700419"/>
            <a:ext cx="7301754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/>
              <a:t>Velkommen og formål med møtet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Kort om anskaffelsen og planlagt omfang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Slik gjennomfører Husbanken konkurransepreget dialog (roller, faser, kriterier på overordnet nivå) 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Tentativ tidsplan frem mot kunngjøring av konkurransen og videre milepæler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Spørsmål og svar (generelle, ikke prosjektsensitive)</a:t>
            </a:r>
          </a:p>
          <a:p>
            <a:pPr marL="457200" indent="-457200">
              <a:buFont typeface="+mj-lt"/>
              <a:buAutoNum type="arabicPeriod"/>
            </a:pPr>
            <a:r>
              <a:rPr lang="nb-NO"/>
              <a:t>Videre prosess og forventninger til leverandører i dialogfasen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9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C9D89-1892-CA91-34DA-9E80592C2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388CFE-9721-61FC-A4B3-F296621A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61" y="866774"/>
            <a:ext cx="11120078" cy="713913"/>
          </a:xfrm>
        </p:spPr>
        <p:txBody>
          <a:bodyPr anchor="t">
            <a:normAutofit/>
          </a:bodyPr>
          <a:lstStyle/>
          <a:p>
            <a:r>
              <a:rPr lang="nb-NO"/>
              <a:t>Bakgrunn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4C9BFE-94CD-FDE4-474F-384FEEEC5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400" y="1702800"/>
            <a:ext cx="5483400" cy="4351338"/>
          </a:xfrm>
        </p:spPr>
        <p:txBody>
          <a:bodyPr>
            <a:normAutofit/>
          </a:bodyPr>
          <a:lstStyle/>
          <a:p>
            <a:r>
              <a:rPr lang="nb-NO"/>
              <a:t>Strategisk satsing på brukerrettede, helhetlige løsninger for lån og tilskudd</a:t>
            </a:r>
            <a:r>
              <a:rPr lang="en-US"/>
              <a:t>​</a:t>
            </a:r>
            <a:endParaRPr lang="nb-NO"/>
          </a:p>
          <a:p>
            <a:r>
              <a:rPr lang="nb-NO"/>
              <a:t>Saksbehandlere innenfor området </a:t>
            </a:r>
            <a:r>
              <a:rPr lang="nb-NO" b="1"/>
              <a:t>lån og tilskudd</a:t>
            </a:r>
            <a:r>
              <a:rPr lang="nb-NO"/>
              <a:t> jobber i dag med gamle og fragmenterte løsninger med mange begrensninger. </a:t>
            </a:r>
          </a:p>
          <a:p>
            <a:r>
              <a:rPr lang="nb-NO"/>
              <a:t>Det er krevende å tilpasse seg nye krav og gi god service til brukere</a:t>
            </a:r>
          </a:p>
          <a:p>
            <a:r>
              <a:rPr lang="nb-NO"/>
              <a:t>Husbanken har som intensjon å realisere en moderne, sikker og fleksibel løsning som sikrer en trygg og stabil saksbehandling og forvaltning bankens lån- og </a:t>
            </a:r>
            <a:r>
              <a:rPr lang="nb-NO" err="1"/>
              <a:t>tilskuddsportefølje</a:t>
            </a:r>
            <a:endParaRPr lang="nb-NO"/>
          </a:p>
          <a:p>
            <a:endParaRPr lang="nb-NO"/>
          </a:p>
        </p:txBody>
      </p:sp>
      <p:pic>
        <p:nvPicPr>
          <p:cNvPr id="1026" name="Picture 2" descr="Bygge_nytt">
            <a:extLst>
              <a:ext uri="{FF2B5EF4-FFF2-40B4-BE49-F238E27FC236}">
                <a16:creationId xmlns:a16="http://schemas.microsoft.com/office/drawing/2014/main" id="{C280028A-E972-E83B-65A5-CAFC6B69A0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336263"/>
            <a:ext cx="5483400" cy="308441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397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skjermbilde, Font, nummer">
            <a:extLst>
              <a:ext uri="{FF2B5EF4-FFF2-40B4-BE49-F238E27FC236}">
                <a16:creationId xmlns:a16="http://schemas.microsoft.com/office/drawing/2014/main" id="{A676C94E-C602-A4D7-D702-D9EC5DFBB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192000" cy="6248400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1934B24-795F-53AC-F032-805AC146C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4" y="6208235"/>
            <a:ext cx="1104012" cy="264002"/>
          </a:xfrm>
        </p:spPr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068"/>
      </p:ext>
    </p:extLst>
  </p:cSld>
  <p:clrMapOvr>
    <a:masterClrMapping/>
  </p:clrMapOvr>
</p:sld>
</file>

<file path=ppt/theme/theme1.xml><?xml version="1.0" encoding="utf-8"?>
<a:theme xmlns:a="http://schemas.openxmlformats.org/drawingml/2006/main" name="Husbanken">
  <a:themeElements>
    <a:clrScheme name="Husbanken">
      <a:dk1>
        <a:srgbClr val="000000"/>
      </a:dk1>
      <a:lt1>
        <a:srgbClr val="FFFFFF"/>
      </a:lt1>
      <a:dk2>
        <a:srgbClr val="2C4656"/>
      </a:dk2>
      <a:lt2>
        <a:srgbClr val="F0F7EA"/>
      </a:lt2>
      <a:accent1>
        <a:srgbClr val="51822E"/>
      </a:accent1>
      <a:accent2>
        <a:srgbClr val="B7D89B"/>
      </a:accent2>
      <a:accent3>
        <a:srgbClr val="2C4656"/>
      </a:accent3>
      <a:accent4>
        <a:srgbClr val="9AA6AF"/>
      </a:accent4>
      <a:accent5>
        <a:srgbClr val="C45300"/>
      </a:accent5>
      <a:accent6>
        <a:srgbClr val="F8B07C"/>
      </a:accent6>
      <a:hlink>
        <a:srgbClr val="2C4656"/>
      </a:hlink>
      <a:folHlink>
        <a:srgbClr val="2C4656"/>
      </a:folHlink>
    </a:clrScheme>
    <a:fontScheme name="Inter">
      <a:majorFont>
        <a:latin typeface="Inter Medium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2"/>
        </a:solidFill>
      </a:spPr>
      <a:bodyPr wrap="square" lIns="144000" tIns="129600" rIns="144000" bIns="108000" rtlCol="0">
        <a:spAutoFit/>
      </a:bodyPr>
      <a:lstStyle>
        <a:defPPr algn="l">
          <a:lnSpc>
            <a:spcPct val="107000"/>
          </a:lnSpc>
          <a:spcBef>
            <a:spcPts val="300"/>
          </a:spcBef>
          <a:defRPr sz="1200" noProof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 Husbanken powerpointmal.potx" id="{75B9EA4C-30C1-4C2B-A469-1012B02E1781}" vid="{14C2FDE3-3444-4584-B6F7-9454D6BBE482}"/>
    </a:ext>
  </a:extLst>
</a:theme>
</file>

<file path=ppt/theme/theme2.xml><?xml version="1.0" encoding="utf-8"?>
<a:theme xmlns:a="http://schemas.openxmlformats.org/drawingml/2006/main" name="1_Husbanken">
  <a:themeElements>
    <a:clrScheme name="Husbanken">
      <a:dk1>
        <a:srgbClr val="000000"/>
      </a:dk1>
      <a:lt1>
        <a:srgbClr val="FFFFFF"/>
      </a:lt1>
      <a:dk2>
        <a:srgbClr val="2C4656"/>
      </a:dk2>
      <a:lt2>
        <a:srgbClr val="F0F7EA"/>
      </a:lt2>
      <a:accent1>
        <a:srgbClr val="51822E"/>
      </a:accent1>
      <a:accent2>
        <a:srgbClr val="B7D89B"/>
      </a:accent2>
      <a:accent3>
        <a:srgbClr val="2C4656"/>
      </a:accent3>
      <a:accent4>
        <a:srgbClr val="9AA6AF"/>
      </a:accent4>
      <a:accent5>
        <a:srgbClr val="C45300"/>
      </a:accent5>
      <a:accent6>
        <a:srgbClr val="F8B07C"/>
      </a:accent6>
      <a:hlink>
        <a:srgbClr val="2C4656"/>
      </a:hlink>
      <a:folHlink>
        <a:srgbClr val="2C4656"/>
      </a:folHlink>
    </a:clrScheme>
    <a:fontScheme name="Inter">
      <a:majorFont>
        <a:latin typeface="Inter Medium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2"/>
        </a:solidFill>
      </a:spPr>
      <a:bodyPr wrap="square" lIns="144000" tIns="129600" rIns="144000" bIns="108000" rtlCol="0">
        <a:spAutoFit/>
      </a:bodyPr>
      <a:lstStyle>
        <a:defPPr algn="l">
          <a:lnSpc>
            <a:spcPct val="107000"/>
          </a:lnSpc>
          <a:spcBef>
            <a:spcPts val="300"/>
          </a:spcBef>
          <a:defRPr sz="1200" noProof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 Husbanken powerpointmal.potx" id="{75B9EA4C-30C1-4C2B-A469-1012B02E1781}" vid="{14C2FDE3-3444-4584-B6F7-9454D6BBE48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cc2505-e50c-4e4a-af93-25f7979bad8d" xsi:nil="true"/>
    <lcf76f155ced4ddcb4097134ff3c332f xmlns="b34d7cda-6af1-48eb-8e82-0b18585f34f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202FB724FA64DA14A021607CF2CC2" ma:contentTypeVersion="13" ma:contentTypeDescription="Create a new document." ma:contentTypeScope="" ma:versionID="34beffc670384a5fdba5b3ad37b34888">
  <xsd:schema xmlns:xsd="http://www.w3.org/2001/XMLSchema" xmlns:xs="http://www.w3.org/2001/XMLSchema" xmlns:p="http://schemas.microsoft.com/office/2006/metadata/properties" xmlns:ns2="b34d7cda-6af1-48eb-8e82-0b18585f34fc" xmlns:ns3="9acc2505-e50c-4e4a-af93-25f7979bad8d" targetNamespace="http://schemas.microsoft.com/office/2006/metadata/properties" ma:root="true" ma:fieldsID="f58c122cf830ce7f2e2b43a82d8f426b" ns2:_="" ns3:_="">
    <xsd:import namespace="b34d7cda-6af1-48eb-8e82-0b18585f34fc"/>
    <xsd:import namespace="9acc2505-e50c-4e4a-af93-25f7979bad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d7cda-6af1-48eb-8e82-0b18585f34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0d8c049-7cdf-491e-b78d-379a5e36f5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c2505-e50c-4e4a-af93-25f7979bad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6d0ef46-b855-42e3-a91a-5eaca9dd05b7}" ma:internalName="TaxCatchAll" ma:showField="CatchAllData" ma:web="9acc2505-e50c-4e4a-af93-25f7979bad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EEF14D-314E-47E3-BB0C-232631B1ED74}">
  <ds:schemaRefs>
    <ds:schemaRef ds:uri="9acc2505-e50c-4e4a-af93-25f7979bad8d"/>
    <ds:schemaRef ds:uri="b34d7cda-6af1-48eb-8e82-0b18585f34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DB7247-271B-4433-8E56-A600E70D2064}">
  <ds:schemaRefs>
    <ds:schemaRef ds:uri="9acc2505-e50c-4e4a-af93-25f7979bad8d"/>
    <ds:schemaRef ds:uri="b34d7cda-6af1-48eb-8e82-0b18585f34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CC1846E-1AAB-41B8-AC1E-66F8082BBD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1437</Words>
  <Application>Microsoft Office PowerPoint</Application>
  <PresentationFormat>Widescreen</PresentationFormat>
  <Paragraphs>317</Paragraphs>
  <Slides>24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24</vt:i4>
      </vt:variant>
    </vt:vector>
  </HeadingPairs>
  <TitlesOfParts>
    <vt:vector size="35" baseType="lpstr">
      <vt:lpstr>Aptos</vt:lpstr>
      <vt:lpstr>Arial</vt:lpstr>
      <vt:lpstr>Calibri</vt:lpstr>
      <vt:lpstr>CIDFont+F6</vt:lpstr>
      <vt:lpstr>Courier New</vt:lpstr>
      <vt:lpstr>Inter</vt:lpstr>
      <vt:lpstr>Inter Light</vt:lpstr>
      <vt:lpstr>Inter Medium</vt:lpstr>
      <vt:lpstr>Times New Roman</vt:lpstr>
      <vt:lpstr>Husbanken</vt:lpstr>
      <vt:lpstr>1_Husbanken</vt:lpstr>
      <vt:lpstr>Informasjonsmøte anskaffelse kjernebank</vt:lpstr>
      <vt:lpstr>Velkommen til informasjonsmøtet </vt:lpstr>
      <vt:lpstr>Agenda</vt:lpstr>
      <vt:lpstr>Agenda</vt:lpstr>
      <vt:lpstr>Språk</vt:lpstr>
      <vt:lpstr>Våre ambisjoner for konkurransepreget dialog</vt:lpstr>
      <vt:lpstr>Agenda</vt:lpstr>
      <vt:lpstr>Bakgrunn</vt:lpstr>
      <vt:lpstr>PowerPoint-presentasjon</vt:lpstr>
      <vt:lpstr>Behovsbeskrivelse og dialogfase</vt:lpstr>
      <vt:lpstr>Agenda</vt:lpstr>
      <vt:lpstr>Konkurransepreget dialog - hva er det?</vt:lpstr>
      <vt:lpstr>Kort om regelverk (I)</vt:lpstr>
      <vt:lpstr>Kort om regelverk (II)</vt:lpstr>
      <vt:lpstr>Veien mot en kontrakt….</vt:lpstr>
      <vt:lpstr>Husbanken introduserer sine krav til markedet med forsiktighet…</vt:lpstr>
      <vt:lpstr>Dialog «om alle sider av anskaffelsen» og gjennomføring (I)</vt:lpstr>
      <vt:lpstr>PowerPoint-presentasjon</vt:lpstr>
      <vt:lpstr>Gjennomføring av dialogfasen (II)</vt:lpstr>
      <vt:lpstr>Agenda</vt:lpstr>
      <vt:lpstr>Veiledende fremdriftsplan for gjennomføring av anskaffelsen</vt:lpstr>
      <vt:lpstr>Agenda</vt:lpstr>
      <vt:lpstr>Agenda</vt:lpstr>
      <vt:lpstr>Videre prosess og forventninger til leverandører i dialogfasen</vt:lpstr>
    </vt:vector>
  </TitlesOfParts>
  <Company>Husbanken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Bergli</dc:creator>
  <cp:lastModifiedBy>Terje Molle</cp:lastModifiedBy>
  <cp:revision>2</cp:revision>
  <dcterms:created xsi:type="dcterms:W3CDTF">2025-09-09T09:17:21Z</dcterms:created>
  <dcterms:modified xsi:type="dcterms:W3CDTF">2025-09-23T07:44:48Z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0x010100CB2202FB724FA64DA14A021607CF2CC2</vt:lpwstr>
  </property>
  <property fmtid="{D5CDD505-2E9C-101B-9397-08002B2CF9AE}" pid="3" name="MediaServiceImageTags">
    <vt:lpwstr/>
  </property>
</Properties>
</file>