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4"/>
    <p:sldMasterId id="2147483815" r:id="rId5"/>
    <p:sldMasterId id="2147483890" r:id="rId6"/>
  </p:sldMasterIdLst>
  <p:notesMasterIdLst>
    <p:notesMasterId r:id="rId32"/>
  </p:notesMasterIdLst>
  <p:handoutMasterIdLst>
    <p:handoutMasterId r:id="rId33"/>
  </p:handoutMasterIdLst>
  <p:sldIdLst>
    <p:sldId id="256" r:id="rId7"/>
    <p:sldId id="895" r:id="rId8"/>
    <p:sldId id="877" r:id="rId9"/>
    <p:sldId id="882" r:id="rId10"/>
    <p:sldId id="878" r:id="rId11"/>
    <p:sldId id="883" r:id="rId12"/>
    <p:sldId id="884" r:id="rId13"/>
    <p:sldId id="885" r:id="rId14"/>
    <p:sldId id="880" r:id="rId15"/>
    <p:sldId id="900" r:id="rId16"/>
    <p:sldId id="881" r:id="rId17"/>
    <p:sldId id="879" r:id="rId18"/>
    <p:sldId id="897" r:id="rId19"/>
    <p:sldId id="869" r:id="rId20"/>
    <p:sldId id="896" r:id="rId21"/>
    <p:sldId id="898" r:id="rId22"/>
    <p:sldId id="899" r:id="rId23"/>
    <p:sldId id="865" r:id="rId24"/>
    <p:sldId id="867" r:id="rId25"/>
    <p:sldId id="868" r:id="rId26"/>
    <p:sldId id="870" r:id="rId27"/>
    <p:sldId id="871" r:id="rId28"/>
    <p:sldId id="873" r:id="rId29"/>
    <p:sldId id="872" r:id="rId30"/>
    <p:sldId id="87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34945782-2355-489C-BC39-AC4FD4955D29}">
          <p14:sldIdLst>
            <p14:sldId id="256"/>
            <p14:sldId id="895"/>
            <p14:sldId id="877"/>
            <p14:sldId id="882"/>
            <p14:sldId id="878"/>
            <p14:sldId id="883"/>
            <p14:sldId id="884"/>
            <p14:sldId id="885"/>
            <p14:sldId id="880"/>
            <p14:sldId id="900"/>
            <p14:sldId id="881"/>
            <p14:sldId id="879"/>
            <p14:sldId id="897"/>
            <p14:sldId id="869"/>
            <p14:sldId id="896"/>
            <p14:sldId id="898"/>
            <p14:sldId id="899"/>
            <p14:sldId id="865"/>
            <p14:sldId id="867"/>
            <p14:sldId id="868"/>
            <p14:sldId id="870"/>
            <p14:sldId id="871"/>
            <p14:sldId id="873"/>
            <p14:sldId id="872"/>
            <p14:sldId id="8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FC479C-C207-FBB2-7C2A-447C5F452664}" name="Erlend Iversen" initials="EI" userId="S::Erlend.Iversen@vlfk.no::2fca7a2a-4d3c-44f9-8fbe-0ab278371c30" providerId="AD"/>
  <p188:author id="{63B6C3AA-B2F1-5794-182B-7EBAEA31BF19}" name="Monika Øksnes" initials="MØ" userId="S::Monika.Oksnes@vlfk.no::c47f2fee-1a72-499a-97ae-355ab3dce3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DED"/>
    <a:srgbClr val="91D1DB"/>
    <a:srgbClr val="ADD7EA"/>
    <a:srgbClr val="000000"/>
    <a:srgbClr val="FFFFFF"/>
    <a:srgbClr val="FAEDBC"/>
    <a:srgbClr val="EF7239"/>
    <a:srgbClr val="F65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3716" autoAdjust="0"/>
  </p:normalViewPr>
  <p:slideViewPr>
    <p:cSldViewPr snapToGrid="0">
      <p:cViewPr varScale="1">
        <p:scale>
          <a:sx n="62" d="100"/>
          <a:sy n="62" d="100"/>
        </p:scale>
        <p:origin x="8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sz="1100">
              <a:latin typeface="Roboto"/>
              <a:cs typeface="Roboto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36AA6-9E5A-3B40-832E-96425D29D5C1}" type="datetimeFigureOut">
              <a:rPr lang="nb-NO" sz="1100" smtClean="0">
                <a:latin typeface="Roboto"/>
                <a:cs typeface="Roboto"/>
              </a:rPr>
              <a:t>11.06.2024</a:t>
            </a:fld>
            <a:endParaRPr lang="nb-NO" sz="1100">
              <a:latin typeface="Roboto"/>
              <a:cs typeface="Roboto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sz="1100">
              <a:latin typeface="Roboto"/>
              <a:cs typeface="Roboto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C903E-0958-774A-8B2D-3E32A0C102E6}" type="slidenum">
              <a:rPr lang="nb-NO" sz="1100" smtClean="0">
                <a:latin typeface="Roboto"/>
                <a:cs typeface="Roboto"/>
              </a:rPr>
              <a:t>‹#›</a:t>
            </a:fld>
            <a:endParaRPr lang="nb-NO" sz="110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06044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>
                <a:latin typeface="Roboto"/>
                <a:cs typeface="Roboto"/>
              </a:defRPr>
            </a:lvl1pPr>
          </a:lstStyle>
          <a:p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latin typeface="Roboto"/>
                <a:cs typeface="Roboto"/>
              </a:defRPr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latin typeface="Roboto"/>
                <a:cs typeface="Roboto"/>
              </a:defRPr>
            </a:lvl1pPr>
          </a:lstStyle>
          <a:p>
            <a:fld id="{AF0F0302-BE9E-8A47-8FBA-EF4A5D6A0C1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132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0220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0231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1368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892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888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9538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dirty="0">
                <a:solidFill>
                  <a:schemeClr val="tx1"/>
                </a:solidFill>
              </a:rPr>
              <a:t>Vi vil </a:t>
            </a:r>
            <a:r>
              <a:rPr lang="nb-NO" sz="1100" dirty="0" err="1">
                <a:solidFill>
                  <a:schemeClr val="tx1"/>
                </a:solidFill>
              </a:rPr>
              <a:t>ikkje</a:t>
            </a:r>
            <a:r>
              <a:rPr lang="nb-NO" sz="1100" dirty="0">
                <a:solidFill>
                  <a:schemeClr val="tx1"/>
                </a:solidFill>
              </a:rPr>
              <a:t> låse oss for </a:t>
            </a:r>
            <a:r>
              <a:rPr lang="nb-NO" sz="1100" dirty="0" err="1">
                <a:solidFill>
                  <a:schemeClr val="tx1"/>
                </a:solidFill>
              </a:rPr>
              <a:t>mykje</a:t>
            </a:r>
            <a:r>
              <a:rPr lang="nb-NO" sz="1100" dirty="0">
                <a:solidFill>
                  <a:schemeClr val="tx1"/>
                </a:solidFill>
              </a:rPr>
              <a:t> i prosjekteringsfase, slik at det er mulig å </a:t>
            </a:r>
            <a:r>
              <a:rPr lang="nb-NO" sz="1100" dirty="0" err="1">
                <a:solidFill>
                  <a:schemeClr val="tx1"/>
                </a:solidFill>
              </a:rPr>
              <a:t>vere</a:t>
            </a:r>
            <a:r>
              <a:rPr lang="nb-NO" sz="1100" dirty="0">
                <a:solidFill>
                  <a:schemeClr val="tx1"/>
                </a:solidFill>
              </a:rPr>
              <a:t> fleksible i utførelsesfase ved behov.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7455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8981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8893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88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751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2428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3373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0240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3265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4648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5174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147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635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0571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37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363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2100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4493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702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727549"/>
            <a:ext cx="946943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1968C0-AD7E-C049-8E6C-2985A8DE3A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1239641"/>
            <a:ext cx="9469438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C3CBB-E3CD-A04F-AF11-BAF1433A63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2199035"/>
            <a:ext cx="9469438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791A530B-87B8-5C48-A101-544B9ABE6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7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tekst+bilet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225" y="2240969"/>
            <a:ext cx="5400675" cy="3172491"/>
          </a:xfrm>
          <a:prstGeom prst="rect">
            <a:avLst/>
          </a:prstGeom>
        </p:spPr>
        <p:txBody>
          <a:bodyPr tIns="36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E1E4DF85-AEB8-8446-B2E1-2252E33C56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10380310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F6C9799-DE04-2149-995E-2FAAF6E572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0972" y="2199035"/>
            <a:ext cx="4500564" cy="321442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9E01F9C-368E-E84D-B1C6-0B1A5C667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8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1038031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763836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tellysbilete_K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B149CF6E-F9EF-B444-B6F4-B7499845DB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263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tellysbild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319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389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704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229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59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477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247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237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05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tekst, to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6F9F26F-539C-7740-B549-2A50A6CEE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5" y="727549"/>
            <a:ext cx="10381531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03E9EA8-AD36-214E-A848-590DEC5DD3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199035"/>
            <a:ext cx="4968875" cy="32144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</a:t>
            </a:r>
            <a:r>
              <a:rPr lang="en-GB"/>
              <a:t>.</a:t>
            </a:r>
          </a:p>
          <a:p>
            <a:pPr lvl="0"/>
            <a:endParaRPr lang="nb-NO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B142A7E-1FCC-9040-BBC7-97A3BDC942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82" y="2199035"/>
            <a:ext cx="4968875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</a:t>
            </a:r>
            <a:r>
              <a:rPr lang="en-GB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003C86D2-A0C0-4D4A-B6F6-4EEC4BE87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911225" y="1274688"/>
            <a:ext cx="1038153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464525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096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455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882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145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799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190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805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991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670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3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punkt+profil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2">
            <a:extLst>
              <a:ext uri="{FF2B5EF4-FFF2-40B4-BE49-F238E27FC236}">
                <a16:creationId xmlns:a16="http://schemas.microsoft.com/office/drawing/2014/main" id="{9CC33A5B-51BF-4B48-AB8E-EF4439BDA08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7385" y="2230970"/>
            <a:ext cx="3182490" cy="3182490"/>
          </a:xfrm>
          <a:prstGeom prst="ellipse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F87A6393-0F37-4F4B-B029-1B53BE9481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10383389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21C58CF-9DEA-4E4E-8344-FA3F903ED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1675" y="2199035"/>
            <a:ext cx="6782940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52530C5-5901-054D-A807-24EE41C26D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25" hasCustomPrompt="1"/>
          </p:nvPr>
        </p:nvSpPr>
        <p:spPr>
          <a:xfrm>
            <a:off x="911225" y="1274688"/>
            <a:ext cx="10383390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72515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045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973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5484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3584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3217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1215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6487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06715DE1-3948-2140-AE77-400575A86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563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E88A31AC-AD14-C048-BE8B-E1DBE8EF6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094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81031916-349C-DB41-92F1-8D994B1618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36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tekst+profilbiletex4"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9D48276-482E-1945-ADE2-ADEE49552A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3436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</a:p>
          <a:p>
            <a:pPr lvl="0"/>
            <a:endParaRPr lang="en-US"/>
          </a:p>
        </p:txBody>
      </p:sp>
      <p:sp>
        <p:nvSpPr>
          <p:cNvPr id="12" name="Plassholder for innhold 10">
            <a:extLst>
              <a:ext uri="{FF2B5EF4-FFF2-40B4-BE49-F238E27FC236}">
                <a16:creationId xmlns:a16="http://schemas.microsoft.com/office/drawing/2014/main" id="{90D58AD1-53A7-634A-9B14-C87C47B9031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3772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10">
            <a:extLst>
              <a:ext uri="{FF2B5EF4-FFF2-40B4-BE49-F238E27FC236}">
                <a16:creationId xmlns:a16="http://schemas.microsoft.com/office/drawing/2014/main" id="{00B2CDD0-C24E-7742-92FA-4D1CB9BD23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14110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10">
            <a:extLst>
              <a:ext uri="{FF2B5EF4-FFF2-40B4-BE49-F238E27FC236}">
                <a16:creationId xmlns:a16="http://schemas.microsoft.com/office/drawing/2014/main" id="{99389EED-16AD-914F-B50D-69D028395D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12236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1405C28A-C703-7E45-8BE1-FB49F63C98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45255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21" name="Plassholder for bilde 12">
            <a:extLst>
              <a:ext uri="{FF2B5EF4-FFF2-40B4-BE49-F238E27FC236}">
                <a16:creationId xmlns:a16="http://schemas.microsoft.com/office/drawing/2014/main" id="{70485E75-345D-C843-BA29-1EADBE1C6F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847929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22" name="Plassholder for bilde 12">
            <a:extLst>
              <a:ext uri="{FF2B5EF4-FFF2-40B4-BE49-F238E27FC236}">
                <a16:creationId xmlns:a16="http://schemas.microsoft.com/office/drawing/2014/main" id="{1ACFA19C-DCAB-D34E-8F67-B2CD7088C77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546059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23" name="Plassholder for bilde 12">
            <a:extLst>
              <a:ext uri="{FF2B5EF4-FFF2-40B4-BE49-F238E27FC236}">
                <a16:creationId xmlns:a16="http://schemas.microsoft.com/office/drawing/2014/main" id="{1CF0B6D4-60E6-174A-A728-51AF6D2B1CD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248731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394B0F56-9A12-C847-806B-228682A7D3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3" name="Bilde 6">
            <a:extLst>
              <a:ext uri="{FF2B5EF4-FFF2-40B4-BE49-F238E27FC236}">
                <a16:creationId xmlns:a16="http://schemas.microsoft.com/office/drawing/2014/main" id="{DF3C68BA-B43B-EB45-9052-2EC2F0D9F5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6" name="Plassholder for tekst 5"/>
          <p:cNvSpPr>
            <a:spLocks noGrp="1"/>
          </p:cNvSpPr>
          <p:nvPr>
            <p:ph type="body" sz="quarter" idx="27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777239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E9C9CCFB-60D5-674B-9F97-F99ADC033A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520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F391F328-6A1C-1C4E-A852-A17FEA92F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453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0FE57A76-962C-D048-95E6-C5BC128D0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346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F5095751-A75C-0A45-85AF-09DBED2B4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178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56C51F4D-4DF1-F44C-B81D-C11CDBA705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56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A7BEE7AA-3143-CD4D-A4C4-50CF9A362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370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40DD8FC8-E859-9C43-8349-C04BD620F0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475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t_engel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720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mt_Svart bakgrun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7128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r 2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85164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DBFC953-DDC5-CF4E-A78F-E171C37412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6835" y="0"/>
            <a:ext cx="5985164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2192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91438" y="-1"/>
            <a:ext cx="4500562" cy="6876000"/>
          </a:xfrm>
          <a:prstGeom prst="rect">
            <a:avLst/>
          </a:prstGeom>
        </p:spPr>
        <p:txBody>
          <a:bodyPr wrap="none" tIns="288000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161E82D1-C121-5646-B778-09D41B7E9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5868987" cy="380104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2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seier</a:t>
            </a:r>
            <a:r>
              <a:rPr lang="en-US"/>
              <a:t> </a:t>
            </a:r>
            <a:r>
              <a:rPr lang="en-US" err="1"/>
              <a:t>noko</a:t>
            </a:r>
            <a:r>
              <a:rPr lang="en-US"/>
              <a:t> om </a:t>
            </a:r>
            <a:r>
              <a:rPr lang="en-US" err="1"/>
              <a:t>sitatet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454231-6501-3449-B8F1-1516AD0231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1046246"/>
            <a:ext cx="5868988" cy="350481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034156BC-892D-AF41-9FBF-430F887DDE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err="1"/>
              <a:t>Namn</a:t>
            </a:r>
            <a:r>
              <a:rPr lang="en-US"/>
              <a:t>, stilling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718AF351-1DA8-D240-8B6F-490C7850FC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804295"/>
            <a:ext cx="5868987" cy="273265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«Lorem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mi </a:t>
            </a:r>
            <a:r>
              <a:rPr lang="en-US" err="1"/>
              <a:t>viverra</a:t>
            </a:r>
            <a:r>
              <a:rPr lang="en-US"/>
              <a:t> in.»</a:t>
            </a:r>
          </a:p>
        </p:txBody>
      </p:sp>
      <p:pic>
        <p:nvPicPr>
          <p:cNvPr id="11" name="Bilde 6">
            <a:extLst>
              <a:ext uri="{FF2B5EF4-FFF2-40B4-BE49-F238E27FC236}">
                <a16:creationId xmlns:a16="http://schemas.microsoft.com/office/drawing/2014/main" id="{B7C8BDF8-B76E-2545-A5EF-6580D2150B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15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49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r r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3A1DB6-0E85-3644-867D-2D4FA61D37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985164" cy="324196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DBFC953-DDC5-CF4E-A78F-E171C37412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6683" y="1"/>
            <a:ext cx="6015318" cy="324196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8078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 inndelt 2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3A1DB6-0E85-3644-867D-2D4FA61D37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20966"/>
            <a:ext cx="12192000" cy="333703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2B6CDD8-F7F9-D043-B149-4A408EBEB5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33177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20112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 hei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32155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pport_bilete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690" y="0"/>
            <a:ext cx="4887310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43816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Rapport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21389" y="325822"/>
            <a:ext cx="4426668" cy="62116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23078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dre_liggande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32307" y="1123406"/>
            <a:ext cx="6902687" cy="4598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7071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ande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2286" y="679269"/>
            <a:ext cx="8255771" cy="549946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11033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6217" y="339634"/>
            <a:ext cx="6191840" cy="616566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6685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h_side_u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2024" y="-2854"/>
            <a:ext cx="6889976" cy="68608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2184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apport_bilete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887310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9681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901A4653-38C0-9944-8D35-959C925B5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5868987" cy="380104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2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seier</a:t>
            </a:r>
            <a:r>
              <a:rPr lang="en-US"/>
              <a:t> </a:t>
            </a:r>
            <a:r>
              <a:rPr lang="en-US" err="1"/>
              <a:t>noko</a:t>
            </a:r>
            <a:r>
              <a:rPr lang="en-US"/>
              <a:t> om </a:t>
            </a:r>
            <a:r>
              <a:rPr lang="en-US" err="1"/>
              <a:t>sitatet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42E74C-976C-894C-AAC7-488ED63DB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1046246"/>
            <a:ext cx="5868988" cy="350481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802E6427-24CC-904E-835F-BF35D1B05C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err="1"/>
              <a:t>Namn</a:t>
            </a:r>
            <a:r>
              <a:rPr lang="en-US"/>
              <a:t>, stilling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C0702D26-39C7-A04E-A62A-AAE0EB50C4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804295"/>
            <a:ext cx="8569324" cy="273265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«Lorem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mi </a:t>
            </a:r>
            <a:r>
              <a:rPr lang="en-US" err="1"/>
              <a:t>viverra</a:t>
            </a:r>
            <a:r>
              <a:rPr lang="en-US"/>
              <a:t>.»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6B7FA8CA-D28C-CD40-AFE7-17E126565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395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apport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6396" y="325822"/>
            <a:ext cx="4426668" cy="62116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15594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dre_liggande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181" y="1123406"/>
            <a:ext cx="6902687" cy="4598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38452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ande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2069" y="679269"/>
            <a:ext cx="8255771" cy="549946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18057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85" y="339634"/>
            <a:ext cx="6191840" cy="616566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98985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v_side_u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854"/>
            <a:ext cx="6889976" cy="68608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64326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media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979360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media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2002643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FD76F52-6316-4A41-8B07-7D02CADF8DC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179388" y="1219200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165202809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D6B9DF9-F8FC-2742-ACD5-44A52B33882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3963112" y="1187669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17998818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midt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7F6058EF-1263-BF49-A530-BE31BAF0BFB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2086769" y="1849821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2320782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+utfallande 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12192000" cy="6857999"/>
          </a:xfrm>
          <a:prstGeom prst="rect">
            <a:avLst/>
          </a:prstGeom>
        </p:spPr>
        <p:txBody>
          <a:bodyPr tIns="3744000" rIns="2880000"/>
          <a:lstStyle>
            <a:lvl1pPr marL="0" indent="0" algn="r">
              <a:buNone/>
              <a:defRPr sz="1600"/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DB49DAF-7A6D-7E48-8633-20D3E9FB23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4373916" cy="249299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err="1"/>
              <a:t>Namn</a:t>
            </a:r>
            <a:r>
              <a:rPr lang="en-US"/>
              <a:t>, stilling</a:t>
            </a:r>
          </a:p>
        </p:txBody>
      </p:sp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4B440FD-E12F-AB4E-B103-B58800252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327355"/>
            <a:ext cx="4384674" cy="320959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«Lorem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mi </a:t>
            </a:r>
            <a:r>
              <a:rPr lang="en-US" err="1"/>
              <a:t>viverr</a:t>
            </a:r>
            <a:r>
              <a:rPr lang="en-US"/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15267745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9327753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ten miedia høg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73040" y="1420768"/>
            <a:ext cx="6421120" cy="4126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282885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ten miedia venst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7532" y="1420768"/>
            <a:ext cx="6421120" cy="4126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523448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venst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2880" y="1237888"/>
            <a:ext cx="7985760" cy="4482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375062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høg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97235" y="1237888"/>
            <a:ext cx="7985760" cy="4482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683424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id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38959" y="1703452"/>
            <a:ext cx="8441503" cy="4737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908469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 noChangeAspect="1"/>
          </p:cNvSpPr>
          <p:nvPr>
            <p:ph sz="quarter" idx="10" hasCustomPrompt="1"/>
          </p:nvPr>
        </p:nvSpPr>
        <p:spPr>
          <a:xfrm>
            <a:off x="0" y="0"/>
            <a:ext cx="500307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5923A7D-BABC-2941-9C8A-F1959A35B1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3501008"/>
            <a:ext cx="500307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247342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158446" y="0"/>
            <a:ext cx="503355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5923A7D-BABC-2941-9C8A-F1959A35B1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58446" y="3501008"/>
            <a:ext cx="503355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450645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0872AD2-D6B4-374D-9A1A-9A8C8F3B6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9485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A086BE9-575D-A34A-AF54-3BBB1F3BE8C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26936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F3698EB-9E6F-7445-8D74-906E3757C8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14388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6974926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269F660-D0A4-BD44-B3FC-5E95CE7AFF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9485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98270D3-9121-3C41-94EC-48E50C0A937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26936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4B26D93-C44E-064D-90BC-F60113095A9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14388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66555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391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tellysbilete_K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E3093D2C-AEDA-944D-A1B9-A9C9DAE866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67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tellysbild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  <p:pic>
        <p:nvPicPr>
          <p:cNvPr id="4" name="Bilde 2">
            <a:extLst>
              <a:ext uri="{FF2B5EF4-FFF2-40B4-BE49-F238E27FC236}">
                <a16:creationId xmlns:a16="http://schemas.microsoft.com/office/drawing/2014/main" id="{3D5ADA33-EE13-D34C-91A3-4D964FCAE9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911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tel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E7B972F-EB25-204C-8DB6-496FF02AC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22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sv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7612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tellysbilete_K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B149CF6E-F9EF-B444-B6F4-B7499845DB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03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tellysbild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29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26531"/>
            <a:ext cx="8090379" cy="130044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9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Takk</a:t>
            </a:r>
            <a:r>
              <a:rPr lang="en-US"/>
              <a:t> for </a:t>
            </a:r>
            <a:r>
              <a:rPr lang="en-US" err="1"/>
              <a:t>oss</a:t>
            </a:r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8713986-C327-F649-9219-6FBFF999CE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689BA7D-2DFE-DA40-9CC3-CE4E58792E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4026659"/>
            <a:ext cx="6769099" cy="1758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Telefon</a:t>
            </a:r>
            <a:r>
              <a:rPr lang="en-US"/>
              <a:t> 05557</a:t>
            </a:r>
          </a:p>
          <a:p>
            <a:r>
              <a:rPr lang="en-US"/>
              <a:t>E-post namn@vlfk.no</a:t>
            </a:r>
          </a:p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154468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02275"/>
            <a:ext cx="7218672" cy="3182109"/>
          </a:xfrm>
          <a:prstGeom prst="rect">
            <a:avLst/>
          </a:prstGeom>
        </p:spPr>
      </p:pic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86865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00562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EAE5B8DA-6811-1C4B-AAA3-70C7520486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2547" y="727549"/>
            <a:ext cx="5963910" cy="563231"/>
          </a:xfrm>
          <a:prstGeom prst="rect">
            <a:avLst/>
          </a:prstGeom>
        </p:spPr>
        <p:txBody>
          <a:bodyPr wrap="square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C5DB5F6-E128-C744-9555-30ACF5B612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46" y="2199035"/>
            <a:ext cx="5858229" cy="32144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1887339-971C-7946-A2A9-413F10198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422545" y="1266966"/>
            <a:ext cx="5963911" cy="4105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73389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ete_Ko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652"/>
            <a:ext cx="12192000" cy="686265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843219"/>
            <a:ext cx="10358916" cy="3181566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7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9220EB2-EC8C-C24D-8AA8-9E6F0E8F1A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E435173-C479-4509-B76E-25CBDEE2A4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180474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8EBC492-C6CB-C240-B3C7-393C80D33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3821619"/>
            <a:ext cx="10358916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10358916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54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8455DCE-2CDB-4363-9693-AD2B53F98B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4039021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8" y="3821618"/>
            <a:ext cx="10358915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10358916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54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224322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80325" y="0"/>
            <a:ext cx="4500562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07C8C8B-4FDF-3840-AF16-7C2896569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2718394"/>
            <a:ext cx="6300787" cy="70634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Presentasjonstittel</a:t>
            </a:r>
            <a:endParaRPr lang="en-US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0FC77050-3B6C-AE43-B607-E0A39D7B60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9512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748078D-EAAB-5C41-8D1F-B07C9D4C78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859" y="6172912"/>
            <a:ext cx="448992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90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AADF178-4BBE-49CE-B9C3-298E3AAB2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10384228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Kapittelside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7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E7B972F-EB25-204C-8DB6-496FF02AC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" t="4169" b="-2594"/>
          <a:stretch/>
        </p:blipFill>
        <p:spPr>
          <a:xfrm>
            <a:off x="8265" y="0"/>
            <a:ext cx="12183735" cy="6858000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10375682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Kapittelside</a:t>
            </a:r>
            <a:endParaRPr lang="en-US"/>
          </a:p>
        </p:txBody>
      </p:sp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11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_engels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599" y="2497996"/>
            <a:ext cx="5365751" cy="1474556"/>
          </a:xfrm>
          <a:prstGeom prst="rect">
            <a:avLst/>
          </a:prstGeom>
        </p:spPr>
      </p:pic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483878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_engel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586" y="6018335"/>
            <a:ext cx="1480608" cy="4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34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61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8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0"/>
            <a:ext cx="4500562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9576D748-28C7-534E-AD9A-86DC85D4B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A7CAF74-6A7A-524F-9BF9-55AC3F9441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323" y="2199035"/>
            <a:ext cx="5858229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59E6E7D-150F-AD41-ABB8-F10900F64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614" y="5785128"/>
            <a:ext cx="2000857" cy="882010"/>
          </a:xfrm>
          <a:prstGeom prst="rect">
            <a:avLst/>
          </a:prstGeom>
        </p:spPr>
      </p:pic>
      <p:sp>
        <p:nvSpPr>
          <p:cNvPr id="8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346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65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25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1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78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1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5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10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4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45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8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80101" y="0"/>
            <a:ext cx="6311900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93B5F2BA-5185-084E-81AC-EDEAB814A3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4500562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F6F943B-46A7-C241-81D1-88D01A82F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5" y="2199035"/>
            <a:ext cx="4500562" cy="34193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FE92C00-9341-3144-AF9C-192D531D1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087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274688"/>
            <a:ext cx="4511322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821987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0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07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9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78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1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00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08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243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3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0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311900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BEC4CE19-3638-434F-B816-87A541484E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0269" y="727549"/>
            <a:ext cx="4145302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EE4B8E7-CA86-3047-9EAB-BEC9AF583F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12013" y="2199035"/>
            <a:ext cx="4068762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4EAA71E3-B715-8A4D-8D92-CC68790F77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7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7230270" y="1274688"/>
            <a:ext cx="4145302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3149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497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79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730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06715DE1-3948-2140-AE77-400575A86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53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E88A31AC-AD14-C048-BE8B-E1DBE8EF6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9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81031916-349C-DB41-92F1-8D994B1618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346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E9C9CCFB-60D5-674B-9F97-F99ADC033A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24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F391F328-6A1C-1C4E-A852-A17FEA92F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30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0FE57A76-962C-D048-95E6-C5BC128D0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54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F5095751-A75C-0A45-85AF-09DBED2B4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6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2bile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0"/>
            <a:ext cx="4500562" cy="3428999"/>
          </a:xfrm>
          <a:prstGeom prst="rect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CD1BD95F-B24B-6342-913C-6ED533D46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1438" y="3429001"/>
            <a:ext cx="4500562" cy="3428999"/>
          </a:xfrm>
          <a:prstGeom prst="rect">
            <a:avLst/>
          </a:prstGeom>
        </p:spPr>
        <p:txBody>
          <a:bodyPr tIns="540000" anchor="t" anchorCtr="0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68F0CA92-F4DD-5D47-A4DA-A4733A762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CC1883-3AE8-5A4F-B7F5-CFA920DE2D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199035"/>
            <a:ext cx="6300787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C8FFAFDE-F29B-C848-A8CD-76F626904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868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34756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56C51F4D-4DF1-F44C-B81D-C11CDBA705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71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A7BEE7AA-3143-CD4D-A4C4-50CF9A362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85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40DD8FC8-E859-9C43-8349-C04BD620F0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518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t_engel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8776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mt_Svart bakgrun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598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r 2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85164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DBFC953-DDC5-CF4E-A78F-E171C37412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6835" y="0"/>
            <a:ext cx="5985164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1138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r r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3A1DB6-0E85-3644-867D-2D4FA61D37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985164" cy="324196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DBFC953-DDC5-CF4E-A78F-E171C37412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6683" y="1"/>
            <a:ext cx="6015318" cy="324196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42723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 inndelt 2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3A1DB6-0E85-3644-867D-2D4FA61D37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20966"/>
            <a:ext cx="12192000" cy="333703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2B6CDD8-F7F9-D043-B149-4A408EBEB5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33177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50796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 hei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3385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pport_bilete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690" y="0"/>
            <a:ext cx="4887310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820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2bile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00562" cy="3428999"/>
          </a:xfrm>
          <a:prstGeom prst="rect">
            <a:avLst/>
          </a:prstGeom>
        </p:spPr>
        <p:txBody>
          <a:bodyPr tIns="54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CD1BD95F-B24B-6342-913C-6ED533D46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9001"/>
            <a:ext cx="4500562" cy="3428999"/>
          </a:xfrm>
          <a:prstGeom prst="rect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BAC5024-7716-A34B-A73F-22267550FB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1788" y="727549"/>
            <a:ext cx="5996441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7D9AECE-C302-C645-A30F-4420DF3211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1788" y="2199035"/>
            <a:ext cx="5868988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endParaRPr lang="en-GB"/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  <a:endParaRPr lang="nb-NO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E3BA83EA-E86A-484D-AEC2-45E24F246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5411788" y="1274688"/>
            <a:ext cx="599644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34082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Rapport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21389" y="325822"/>
            <a:ext cx="4426668" cy="62116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23967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dre_liggande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32307" y="1123406"/>
            <a:ext cx="6902687" cy="4598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002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ande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2286" y="679269"/>
            <a:ext cx="8255771" cy="549946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64393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6217" y="339634"/>
            <a:ext cx="6191840" cy="616566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75583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h_side_u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2024" y="-2854"/>
            <a:ext cx="6889976" cy="68608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89901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apport_bilete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887310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2961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apport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6396" y="325822"/>
            <a:ext cx="4426668" cy="62116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95045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dre_liggande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181" y="1123406"/>
            <a:ext cx="6902687" cy="4598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89703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ande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2069" y="679269"/>
            <a:ext cx="8255771" cy="549946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5694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85" y="339634"/>
            <a:ext cx="6191840" cy="616566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153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10617316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85DD8909-428D-E543-AB62-3E00682CE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30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v_side_u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854"/>
            <a:ext cx="6889976" cy="68608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29194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media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70037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media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97140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FD76F52-6316-4A41-8B07-7D02CADF8DC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179388" y="1219200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36906650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D6B9DF9-F8FC-2742-ACD5-44A52B33882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3963112" y="1187669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12849508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midt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7F6058EF-1263-BF49-A530-BE31BAF0BFB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2086769" y="1849821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11017751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10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ten miedia høg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73040" y="1420768"/>
            <a:ext cx="6421120" cy="4126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001118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ten miedia venst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7532" y="1420768"/>
            <a:ext cx="6421120" cy="4126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300489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venst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2880" y="1237888"/>
            <a:ext cx="7985760" cy="4482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7175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tekst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1FD44404-0E8B-A746-B9D7-CF98E82178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80100" y="2240969"/>
            <a:ext cx="5400675" cy="3172491"/>
          </a:xfrm>
          <a:prstGeom prst="rect">
            <a:avLst/>
          </a:prstGeom>
        </p:spPr>
        <p:txBody>
          <a:bodyPr tIns="36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B441042B-5173-1D45-A072-2B7E8FA5D9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50335F0-352E-9244-85DA-D7C3730B48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2199035"/>
            <a:ext cx="4500564" cy="321442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  <a:endParaRPr lang="nb-NO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64E7C5A1-D2EB-7046-AFAA-E129A45E5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10369550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565205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høg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97235" y="1237888"/>
            <a:ext cx="7985760" cy="4482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511335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id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38959" y="1703452"/>
            <a:ext cx="8441503" cy="4737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634761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 noChangeAspect="1"/>
          </p:cNvSpPr>
          <p:nvPr>
            <p:ph sz="quarter" idx="10" hasCustomPrompt="1"/>
          </p:nvPr>
        </p:nvSpPr>
        <p:spPr>
          <a:xfrm>
            <a:off x="0" y="0"/>
            <a:ext cx="500307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5923A7D-BABC-2941-9C8A-F1959A35B1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3501008"/>
            <a:ext cx="500307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398019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158446" y="0"/>
            <a:ext cx="503355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5923A7D-BABC-2941-9C8A-F1959A35B1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58446" y="3501008"/>
            <a:ext cx="503355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079585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0872AD2-D6B4-374D-9A1A-9A8C8F3B6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9485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A086BE9-575D-A34A-AF54-3BBB1F3BE8C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26936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F3698EB-9E6F-7445-8D74-906E3757C8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14388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96199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269F660-D0A4-BD44-B3FC-5E95CE7AFF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9485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98270D3-9121-3C41-94EC-48E50C0A937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26936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4B26D93-C44E-064D-90BC-F60113095A9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14388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715491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tellysbilete_K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E3093D2C-AEDA-944D-A1B9-A9C9DAE866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665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tellysbild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  <p:pic>
        <p:nvPicPr>
          <p:cNvPr id="4" name="Bilde 2">
            <a:extLst>
              <a:ext uri="{FF2B5EF4-FFF2-40B4-BE49-F238E27FC236}">
                <a16:creationId xmlns:a16="http://schemas.microsoft.com/office/drawing/2014/main" id="{3D5ADA33-EE13-D34C-91A3-4D964FCAE9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120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tel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E7B972F-EB25-204C-8DB6-496FF02AC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726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sv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77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77.xml"/><Relationship Id="rId55" Type="http://schemas.openxmlformats.org/officeDocument/2006/relationships/slideLayout" Target="../slideLayouts/slideLayout82.xml"/><Relationship Id="rId63" Type="http://schemas.openxmlformats.org/officeDocument/2006/relationships/slideLayout" Target="../slideLayouts/slideLayout90.xml"/><Relationship Id="rId68" Type="http://schemas.openxmlformats.org/officeDocument/2006/relationships/slideLayout" Target="../slideLayouts/slideLayout95.xml"/><Relationship Id="rId7" Type="http://schemas.openxmlformats.org/officeDocument/2006/relationships/slideLayout" Target="../slideLayouts/slideLayout34.xml"/><Relationship Id="rId7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0.xml"/><Relationship Id="rId58" Type="http://schemas.openxmlformats.org/officeDocument/2006/relationships/slideLayout" Target="../slideLayouts/slideLayout85.xml"/><Relationship Id="rId66" Type="http://schemas.openxmlformats.org/officeDocument/2006/relationships/slideLayout" Target="../slideLayouts/slideLayout93.xml"/><Relationship Id="rId7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Relationship Id="rId57" Type="http://schemas.openxmlformats.org/officeDocument/2006/relationships/slideLayout" Target="../slideLayouts/slideLayout84.xml"/><Relationship Id="rId6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slideLayout" Target="../slideLayouts/slideLayout79.xml"/><Relationship Id="rId60" Type="http://schemas.openxmlformats.org/officeDocument/2006/relationships/slideLayout" Target="../slideLayouts/slideLayout87.xml"/><Relationship Id="rId65" Type="http://schemas.openxmlformats.org/officeDocument/2006/relationships/slideLayout" Target="../slideLayouts/slideLayout92.xml"/><Relationship Id="rId7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56" Type="http://schemas.openxmlformats.org/officeDocument/2006/relationships/slideLayout" Target="../slideLayouts/slideLayout83.xml"/><Relationship Id="rId64" Type="http://schemas.openxmlformats.org/officeDocument/2006/relationships/slideLayout" Target="../slideLayouts/slideLayout91.xml"/><Relationship Id="rId69" Type="http://schemas.openxmlformats.org/officeDocument/2006/relationships/slideLayout" Target="../slideLayouts/slideLayout96.xml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Relationship Id="rId7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59" Type="http://schemas.openxmlformats.org/officeDocument/2006/relationships/slideLayout" Target="../slideLayouts/slideLayout86.xml"/><Relationship Id="rId67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68.xml"/><Relationship Id="rId54" Type="http://schemas.openxmlformats.org/officeDocument/2006/relationships/slideLayout" Target="../slideLayouts/slideLayout81.xml"/><Relationship Id="rId62" Type="http://schemas.openxmlformats.org/officeDocument/2006/relationships/slideLayout" Target="../slideLayouts/slideLayout89.xml"/><Relationship Id="rId70" Type="http://schemas.openxmlformats.org/officeDocument/2006/relationships/slideLayout" Target="../slideLayouts/slideLayout97.xml"/><Relationship Id="rId75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8.xml"/><Relationship Id="rId50" Type="http://schemas.openxmlformats.org/officeDocument/2006/relationships/slideLayout" Target="../slideLayouts/slideLayout151.xml"/><Relationship Id="rId55" Type="http://schemas.openxmlformats.org/officeDocument/2006/relationships/slideLayout" Target="../slideLayouts/slideLayout156.xml"/><Relationship Id="rId63" Type="http://schemas.openxmlformats.org/officeDocument/2006/relationships/slideLayout" Target="../slideLayouts/slideLayout164.xml"/><Relationship Id="rId68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08.xml"/><Relationship Id="rId7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6.xml"/><Relationship Id="rId53" Type="http://schemas.openxmlformats.org/officeDocument/2006/relationships/slideLayout" Target="../slideLayouts/slideLayout154.xml"/><Relationship Id="rId58" Type="http://schemas.openxmlformats.org/officeDocument/2006/relationships/slideLayout" Target="../slideLayouts/slideLayout159.xml"/><Relationship Id="rId66" Type="http://schemas.openxmlformats.org/officeDocument/2006/relationships/slideLayout" Target="../slideLayouts/slideLayout167.xml"/><Relationship Id="rId7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49" Type="http://schemas.openxmlformats.org/officeDocument/2006/relationships/slideLayout" Target="../slideLayouts/slideLayout150.xml"/><Relationship Id="rId57" Type="http://schemas.openxmlformats.org/officeDocument/2006/relationships/slideLayout" Target="../slideLayouts/slideLayout158.xml"/><Relationship Id="rId61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145.xml"/><Relationship Id="rId52" Type="http://schemas.openxmlformats.org/officeDocument/2006/relationships/slideLayout" Target="../slideLayouts/slideLayout153.xml"/><Relationship Id="rId60" Type="http://schemas.openxmlformats.org/officeDocument/2006/relationships/slideLayout" Target="../slideLayouts/slideLayout161.xml"/><Relationship Id="rId65" Type="http://schemas.openxmlformats.org/officeDocument/2006/relationships/slideLayout" Target="../slideLayouts/slideLayout166.xml"/><Relationship Id="rId7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49.xml"/><Relationship Id="rId56" Type="http://schemas.openxmlformats.org/officeDocument/2006/relationships/slideLayout" Target="../slideLayouts/slideLayout157.xml"/><Relationship Id="rId64" Type="http://schemas.openxmlformats.org/officeDocument/2006/relationships/slideLayout" Target="../slideLayouts/slideLayout165.xml"/><Relationship Id="rId69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109.xml"/><Relationship Id="rId51" Type="http://schemas.openxmlformats.org/officeDocument/2006/relationships/slideLayout" Target="../slideLayouts/slideLayout152.xml"/><Relationship Id="rId7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46" Type="http://schemas.openxmlformats.org/officeDocument/2006/relationships/slideLayout" Target="../slideLayouts/slideLayout147.xml"/><Relationship Id="rId59" Type="http://schemas.openxmlformats.org/officeDocument/2006/relationships/slideLayout" Target="../slideLayouts/slideLayout160.xml"/><Relationship Id="rId67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21.xml"/><Relationship Id="rId41" Type="http://schemas.openxmlformats.org/officeDocument/2006/relationships/slideLayout" Target="../slideLayouts/slideLayout142.xml"/><Relationship Id="rId54" Type="http://schemas.openxmlformats.org/officeDocument/2006/relationships/slideLayout" Target="../slideLayouts/slideLayout155.xml"/><Relationship Id="rId62" Type="http://schemas.openxmlformats.org/officeDocument/2006/relationships/slideLayout" Target="../slideLayouts/slideLayout163.xml"/><Relationship Id="rId70" Type="http://schemas.openxmlformats.org/officeDocument/2006/relationships/slideLayout" Target="../slideLayouts/slideLayout171.xml"/><Relationship Id="rId75" Type="http://schemas.openxmlformats.org/officeDocument/2006/relationships/theme" Target="../theme/theme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43718F5-4B85-364F-B5A9-C8797DC816A6}" type="datetime1">
              <a:rPr lang="nb-NO" smtClean="0"/>
              <a:t>11.06.2024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15" r:id="rId4"/>
    <p:sldLayoutId id="2147483716" r:id="rId5"/>
    <p:sldLayoutId id="2147483717" r:id="rId6"/>
    <p:sldLayoutId id="2147483718" r:id="rId7"/>
    <p:sldLayoutId id="2147483720" r:id="rId8"/>
    <p:sldLayoutId id="2147483711" r:id="rId9"/>
    <p:sldLayoutId id="2147483713" r:id="rId10"/>
    <p:sldLayoutId id="2147483719" r:id="rId11"/>
    <p:sldLayoutId id="2147483691" r:id="rId12"/>
    <p:sldLayoutId id="2147483714" r:id="rId13"/>
    <p:sldLayoutId id="2147483707" r:id="rId14"/>
    <p:sldLayoutId id="2147483708" r:id="rId15"/>
    <p:sldLayoutId id="2147483709" r:id="rId16"/>
    <p:sldLayoutId id="2147483721" r:id="rId17"/>
    <p:sldLayoutId id="2147483712" r:id="rId18"/>
    <p:sldLayoutId id="2147483722" r:id="rId19"/>
    <p:sldLayoutId id="2147483703" r:id="rId20"/>
    <p:sldLayoutId id="2147483725" r:id="rId21"/>
    <p:sldLayoutId id="2147483674" r:id="rId22"/>
    <p:sldLayoutId id="2147483688" r:id="rId23"/>
    <p:sldLayoutId id="2147483710" r:id="rId24"/>
    <p:sldLayoutId id="2147483727" r:id="rId25"/>
    <p:sldLayoutId id="2147483740" r:id="rId26"/>
    <p:sldLayoutId id="2147483739" r:id="rId27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200" b="0" i="0" kern="1200" baseline="0">
          <a:solidFill>
            <a:srgbClr val="00000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869" userDrawn="1">
          <p15:clr>
            <a:srgbClr val="F26B43"/>
          </p15:clr>
        </p15:guide>
        <p15:guide id="11" pos="574" userDrawn="1">
          <p15:clr>
            <a:srgbClr val="F26B43"/>
          </p15:clr>
        </p15:guide>
        <p15:guide id="12" pos="1141" userDrawn="1">
          <p15:clr>
            <a:srgbClr val="F26B43"/>
          </p15:clr>
        </p15:guide>
        <p15:guide id="13" pos="1436" userDrawn="1">
          <p15:clr>
            <a:srgbClr val="F26B43"/>
          </p15:clr>
        </p15:guide>
        <p15:guide id="14" pos="1708" userDrawn="1">
          <p15:clr>
            <a:srgbClr val="F26B43"/>
          </p15:clr>
        </p15:guide>
        <p15:guide id="15" pos="2003" userDrawn="1">
          <p15:clr>
            <a:srgbClr val="F26B43"/>
          </p15:clr>
        </p15:guide>
        <p15:guide id="16" pos="2275" userDrawn="1">
          <p15:clr>
            <a:srgbClr val="F26B43"/>
          </p15:clr>
        </p15:guide>
        <p15:guide id="17" pos="2570" userDrawn="1">
          <p15:clr>
            <a:srgbClr val="F26B43"/>
          </p15:clr>
        </p15:guide>
        <p15:guide id="18" pos="2842" userDrawn="1">
          <p15:clr>
            <a:srgbClr val="F26B43"/>
          </p15:clr>
        </p15:guide>
        <p15:guide id="19" pos="3137" userDrawn="1">
          <p15:clr>
            <a:srgbClr val="F26B43"/>
          </p15:clr>
        </p15:guide>
        <p15:guide id="20" pos="3409" userDrawn="1">
          <p15:clr>
            <a:srgbClr val="F26B43"/>
          </p15:clr>
        </p15:guide>
        <p15:guide id="21" pos="3704" userDrawn="1">
          <p15:clr>
            <a:srgbClr val="F26B43"/>
          </p15:clr>
        </p15:guide>
        <p15:guide id="22" pos="3976" userDrawn="1">
          <p15:clr>
            <a:srgbClr val="F26B43"/>
          </p15:clr>
        </p15:guide>
        <p15:guide id="23" pos="4271" userDrawn="1">
          <p15:clr>
            <a:srgbClr val="F26B43"/>
          </p15:clr>
        </p15:guide>
        <p15:guide id="24" pos="4543" userDrawn="1">
          <p15:clr>
            <a:srgbClr val="F26B43"/>
          </p15:clr>
        </p15:guide>
        <p15:guide id="25" pos="4838" userDrawn="1">
          <p15:clr>
            <a:srgbClr val="F26B43"/>
          </p15:clr>
        </p15:guide>
        <p15:guide id="26" pos="5110" userDrawn="1">
          <p15:clr>
            <a:srgbClr val="F26B43"/>
          </p15:clr>
        </p15:guide>
        <p15:guide id="27" pos="5405" userDrawn="1">
          <p15:clr>
            <a:srgbClr val="F26B43"/>
          </p15:clr>
        </p15:guide>
        <p15:guide id="28" pos="5677" userDrawn="1">
          <p15:clr>
            <a:srgbClr val="F26B43"/>
          </p15:clr>
        </p15:guide>
        <p15:guide id="29" pos="5972" userDrawn="1">
          <p15:clr>
            <a:srgbClr val="F26B43"/>
          </p15:clr>
        </p15:guide>
        <p15:guide id="30" pos="6244" userDrawn="1">
          <p15:clr>
            <a:srgbClr val="F26B43"/>
          </p15:clr>
        </p15:guide>
        <p15:guide id="31" pos="6539" userDrawn="1">
          <p15:clr>
            <a:srgbClr val="F26B43"/>
          </p15:clr>
        </p15:guide>
        <p15:guide id="32" pos="6811" userDrawn="1">
          <p15:clr>
            <a:srgbClr val="F26B43"/>
          </p15:clr>
        </p15:guide>
        <p15:guide id="33" pos="71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65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  <p:sldLayoutId id="2147483838" r:id="rId23"/>
    <p:sldLayoutId id="2147483839" r:id="rId24"/>
    <p:sldLayoutId id="2147483840" r:id="rId25"/>
    <p:sldLayoutId id="2147483841" r:id="rId26"/>
    <p:sldLayoutId id="2147483842" r:id="rId27"/>
    <p:sldLayoutId id="2147483843" r:id="rId28"/>
    <p:sldLayoutId id="2147483844" r:id="rId29"/>
    <p:sldLayoutId id="2147483845" r:id="rId30"/>
    <p:sldLayoutId id="2147483846" r:id="rId31"/>
    <p:sldLayoutId id="2147483847" r:id="rId32"/>
    <p:sldLayoutId id="2147483848" r:id="rId33"/>
    <p:sldLayoutId id="2147483849" r:id="rId34"/>
    <p:sldLayoutId id="2147483850" r:id="rId35"/>
    <p:sldLayoutId id="2147483851" r:id="rId36"/>
    <p:sldLayoutId id="2147483852" r:id="rId37"/>
    <p:sldLayoutId id="2147483853" r:id="rId38"/>
    <p:sldLayoutId id="2147483854" r:id="rId39"/>
    <p:sldLayoutId id="2147483855" r:id="rId40"/>
    <p:sldLayoutId id="2147483856" r:id="rId41"/>
    <p:sldLayoutId id="2147483857" r:id="rId42"/>
    <p:sldLayoutId id="2147483858" r:id="rId43"/>
    <p:sldLayoutId id="2147483859" r:id="rId44"/>
    <p:sldLayoutId id="2147483860" r:id="rId45"/>
    <p:sldLayoutId id="2147483861" r:id="rId46"/>
    <p:sldLayoutId id="2147483862" r:id="rId47"/>
    <p:sldLayoutId id="2147483863" r:id="rId48"/>
    <p:sldLayoutId id="2147483864" r:id="rId49"/>
    <p:sldLayoutId id="2147483865" r:id="rId50"/>
    <p:sldLayoutId id="2147483866" r:id="rId51"/>
    <p:sldLayoutId id="2147483867" r:id="rId52"/>
    <p:sldLayoutId id="2147483868" r:id="rId53"/>
    <p:sldLayoutId id="2147483869" r:id="rId54"/>
    <p:sldLayoutId id="2147483870" r:id="rId55"/>
    <p:sldLayoutId id="2147483871" r:id="rId56"/>
    <p:sldLayoutId id="2147483872" r:id="rId57"/>
    <p:sldLayoutId id="2147483873" r:id="rId58"/>
    <p:sldLayoutId id="2147483874" r:id="rId59"/>
    <p:sldLayoutId id="2147483875" r:id="rId60"/>
    <p:sldLayoutId id="2147483876" r:id="rId61"/>
    <p:sldLayoutId id="2147483877" r:id="rId62"/>
    <p:sldLayoutId id="2147483878" r:id="rId63"/>
    <p:sldLayoutId id="2147483879" r:id="rId64"/>
    <p:sldLayoutId id="2147483880" r:id="rId65"/>
    <p:sldLayoutId id="2147483881" r:id="rId66"/>
    <p:sldLayoutId id="2147483882" r:id="rId67"/>
    <p:sldLayoutId id="2147483883" r:id="rId68"/>
    <p:sldLayoutId id="2147483884" r:id="rId69"/>
    <p:sldLayoutId id="2147483885" r:id="rId70"/>
    <p:sldLayoutId id="2147483886" r:id="rId71"/>
    <p:sldLayoutId id="2147483887" r:id="rId72"/>
    <p:sldLayoutId id="2147483888" r:id="rId73"/>
    <p:sldLayoutId id="2147483889" r:id="rId74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200" b="0" i="0" kern="1200" baseline="0">
          <a:solidFill>
            <a:srgbClr val="00000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869">
          <p15:clr>
            <a:srgbClr val="F26B43"/>
          </p15:clr>
        </p15:guide>
        <p15:guide id="11" pos="574">
          <p15:clr>
            <a:srgbClr val="F26B43"/>
          </p15:clr>
        </p15:guide>
        <p15:guide id="12" pos="1141">
          <p15:clr>
            <a:srgbClr val="F26B43"/>
          </p15:clr>
        </p15:guide>
        <p15:guide id="13" pos="1436">
          <p15:clr>
            <a:srgbClr val="F26B43"/>
          </p15:clr>
        </p15:guide>
        <p15:guide id="14" pos="1708">
          <p15:clr>
            <a:srgbClr val="F26B43"/>
          </p15:clr>
        </p15:guide>
        <p15:guide id="15" pos="2003">
          <p15:clr>
            <a:srgbClr val="F26B43"/>
          </p15:clr>
        </p15:guide>
        <p15:guide id="16" pos="2275">
          <p15:clr>
            <a:srgbClr val="F26B43"/>
          </p15:clr>
        </p15:guide>
        <p15:guide id="17" pos="2570">
          <p15:clr>
            <a:srgbClr val="F26B43"/>
          </p15:clr>
        </p15:guide>
        <p15:guide id="18" pos="2842">
          <p15:clr>
            <a:srgbClr val="F26B43"/>
          </p15:clr>
        </p15:guide>
        <p15:guide id="19" pos="3137">
          <p15:clr>
            <a:srgbClr val="F26B43"/>
          </p15:clr>
        </p15:guide>
        <p15:guide id="20" pos="3409">
          <p15:clr>
            <a:srgbClr val="F26B43"/>
          </p15:clr>
        </p15:guide>
        <p15:guide id="21" pos="3704">
          <p15:clr>
            <a:srgbClr val="F26B43"/>
          </p15:clr>
        </p15:guide>
        <p15:guide id="22" pos="3976">
          <p15:clr>
            <a:srgbClr val="F26B43"/>
          </p15:clr>
        </p15:guide>
        <p15:guide id="23" pos="4271">
          <p15:clr>
            <a:srgbClr val="F26B43"/>
          </p15:clr>
        </p15:guide>
        <p15:guide id="24" pos="4543">
          <p15:clr>
            <a:srgbClr val="F26B43"/>
          </p15:clr>
        </p15:guide>
        <p15:guide id="25" pos="4838">
          <p15:clr>
            <a:srgbClr val="F26B43"/>
          </p15:clr>
        </p15:guide>
        <p15:guide id="26" pos="5110">
          <p15:clr>
            <a:srgbClr val="F26B43"/>
          </p15:clr>
        </p15:guide>
        <p15:guide id="27" pos="5405">
          <p15:clr>
            <a:srgbClr val="F26B43"/>
          </p15:clr>
        </p15:guide>
        <p15:guide id="28" pos="5677">
          <p15:clr>
            <a:srgbClr val="F26B43"/>
          </p15:clr>
        </p15:guide>
        <p15:guide id="29" pos="5972">
          <p15:clr>
            <a:srgbClr val="F26B43"/>
          </p15:clr>
        </p15:guide>
        <p15:guide id="30" pos="6244">
          <p15:clr>
            <a:srgbClr val="F26B43"/>
          </p15:clr>
        </p15:guide>
        <p15:guide id="31" pos="6539">
          <p15:clr>
            <a:srgbClr val="F26B43"/>
          </p15:clr>
        </p15:guide>
        <p15:guide id="32" pos="6811">
          <p15:clr>
            <a:srgbClr val="F26B43"/>
          </p15:clr>
        </p15:guide>
        <p15:guide id="33" pos="710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3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  <p:sldLayoutId id="2147483910" r:id="rId20"/>
    <p:sldLayoutId id="2147483911" r:id="rId21"/>
    <p:sldLayoutId id="2147483912" r:id="rId22"/>
    <p:sldLayoutId id="2147483913" r:id="rId23"/>
    <p:sldLayoutId id="2147483914" r:id="rId24"/>
    <p:sldLayoutId id="2147483915" r:id="rId25"/>
    <p:sldLayoutId id="2147483916" r:id="rId26"/>
    <p:sldLayoutId id="2147483917" r:id="rId27"/>
    <p:sldLayoutId id="2147483918" r:id="rId28"/>
    <p:sldLayoutId id="2147483919" r:id="rId29"/>
    <p:sldLayoutId id="2147483920" r:id="rId30"/>
    <p:sldLayoutId id="2147483921" r:id="rId31"/>
    <p:sldLayoutId id="2147483922" r:id="rId32"/>
    <p:sldLayoutId id="2147483923" r:id="rId33"/>
    <p:sldLayoutId id="2147483924" r:id="rId34"/>
    <p:sldLayoutId id="2147483925" r:id="rId35"/>
    <p:sldLayoutId id="2147483926" r:id="rId36"/>
    <p:sldLayoutId id="2147483927" r:id="rId37"/>
    <p:sldLayoutId id="2147483928" r:id="rId38"/>
    <p:sldLayoutId id="2147483929" r:id="rId39"/>
    <p:sldLayoutId id="2147483930" r:id="rId40"/>
    <p:sldLayoutId id="2147483931" r:id="rId41"/>
    <p:sldLayoutId id="2147483932" r:id="rId42"/>
    <p:sldLayoutId id="2147483933" r:id="rId43"/>
    <p:sldLayoutId id="2147483934" r:id="rId44"/>
    <p:sldLayoutId id="2147483935" r:id="rId45"/>
    <p:sldLayoutId id="2147483936" r:id="rId46"/>
    <p:sldLayoutId id="2147483937" r:id="rId47"/>
    <p:sldLayoutId id="2147483938" r:id="rId48"/>
    <p:sldLayoutId id="2147483939" r:id="rId49"/>
    <p:sldLayoutId id="2147483940" r:id="rId50"/>
    <p:sldLayoutId id="2147483941" r:id="rId51"/>
    <p:sldLayoutId id="2147483942" r:id="rId52"/>
    <p:sldLayoutId id="2147483943" r:id="rId53"/>
    <p:sldLayoutId id="2147483944" r:id="rId54"/>
    <p:sldLayoutId id="2147483945" r:id="rId55"/>
    <p:sldLayoutId id="2147483946" r:id="rId56"/>
    <p:sldLayoutId id="2147483947" r:id="rId57"/>
    <p:sldLayoutId id="2147483948" r:id="rId58"/>
    <p:sldLayoutId id="2147483949" r:id="rId59"/>
    <p:sldLayoutId id="2147483950" r:id="rId60"/>
    <p:sldLayoutId id="2147483951" r:id="rId61"/>
    <p:sldLayoutId id="2147483952" r:id="rId62"/>
    <p:sldLayoutId id="2147483953" r:id="rId63"/>
    <p:sldLayoutId id="2147483954" r:id="rId64"/>
    <p:sldLayoutId id="2147483955" r:id="rId65"/>
    <p:sldLayoutId id="2147483956" r:id="rId66"/>
    <p:sldLayoutId id="2147483957" r:id="rId67"/>
    <p:sldLayoutId id="2147483958" r:id="rId68"/>
    <p:sldLayoutId id="2147483959" r:id="rId69"/>
    <p:sldLayoutId id="2147483960" r:id="rId70"/>
    <p:sldLayoutId id="2147483961" r:id="rId71"/>
    <p:sldLayoutId id="2147483962" r:id="rId72"/>
    <p:sldLayoutId id="2147483963" r:id="rId73"/>
    <p:sldLayoutId id="2147483964" r:id="rId74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200" b="0" i="0" kern="1200" baseline="0">
          <a:solidFill>
            <a:srgbClr val="00000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869">
          <p15:clr>
            <a:srgbClr val="F26B43"/>
          </p15:clr>
        </p15:guide>
        <p15:guide id="11" pos="574">
          <p15:clr>
            <a:srgbClr val="F26B43"/>
          </p15:clr>
        </p15:guide>
        <p15:guide id="12" pos="1141">
          <p15:clr>
            <a:srgbClr val="F26B43"/>
          </p15:clr>
        </p15:guide>
        <p15:guide id="13" pos="1436">
          <p15:clr>
            <a:srgbClr val="F26B43"/>
          </p15:clr>
        </p15:guide>
        <p15:guide id="14" pos="1708">
          <p15:clr>
            <a:srgbClr val="F26B43"/>
          </p15:clr>
        </p15:guide>
        <p15:guide id="15" pos="2003">
          <p15:clr>
            <a:srgbClr val="F26B43"/>
          </p15:clr>
        </p15:guide>
        <p15:guide id="16" pos="2275">
          <p15:clr>
            <a:srgbClr val="F26B43"/>
          </p15:clr>
        </p15:guide>
        <p15:guide id="17" pos="2570">
          <p15:clr>
            <a:srgbClr val="F26B43"/>
          </p15:clr>
        </p15:guide>
        <p15:guide id="18" pos="2842">
          <p15:clr>
            <a:srgbClr val="F26B43"/>
          </p15:clr>
        </p15:guide>
        <p15:guide id="19" pos="3137">
          <p15:clr>
            <a:srgbClr val="F26B43"/>
          </p15:clr>
        </p15:guide>
        <p15:guide id="20" pos="3409">
          <p15:clr>
            <a:srgbClr val="F26B43"/>
          </p15:clr>
        </p15:guide>
        <p15:guide id="21" pos="3704">
          <p15:clr>
            <a:srgbClr val="F26B43"/>
          </p15:clr>
        </p15:guide>
        <p15:guide id="22" pos="3976">
          <p15:clr>
            <a:srgbClr val="F26B43"/>
          </p15:clr>
        </p15:guide>
        <p15:guide id="23" pos="4271">
          <p15:clr>
            <a:srgbClr val="F26B43"/>
          </p15:clr>
        </p15:guide>
        <p15:guide id="24" pos="4543">
          <p15:clr>
            <a:srgbClr val="F26B43"/>
          </p15:clr>
        </p15:guide>
        <p15:guide id="25" pos="4838">
          <p15:clr>
            <a:srgbClr val="F26B43"/>
          </p15:clr>
        </p15:guide>
        <p15:guide id="26" pos="5110">
          <p15:clr>
            <a:srgbClr val="F26B43"/>
          </p15:clr>
        </p15:guide>
        <p15:guide id="27" pos="5405">
          <p15:clr>
            <a:srgbClr val="F26B43"/>
          </p15:clr>
        </p15:guide>
        <p15:guide id="28" pos="5677">
          <p15:clr>
            <a:srgbClr val="F26B43"/>
          </p15:clr>
        </p15:guide>
        <p15:guide id="29" pos="5972">
          <p15:clr>
            <a:srgbClr val="F26B43"/>
          </p15:clr>
        </p15:guide>
        <p15:guide id="30" pos="6244">
          <p15:clr>
            <a:srgbClr val="F26B43"/>
          </p15:clr>
        </p15:guide>
        <p15:guide id="31" pos="6539">
          <p15:clr>
            <a:srgbClr val="F26B43"/>
          </p15:clr>
        </p15:guide>
        <p15:guide id="32" pos="6811">
          <p15:clr>
            <a:srgbClr val="F26B43"/>
          </p15:clr>
        </p15:guide>
        <p15:guide id="33" pos="71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629B7B0-C9F5-4BA6-B1B8-51989437D8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n-NO" dirty="0"/>
              <a:t>Marknadsdialog: </a:t>
            </a:r>
            <a:r>
              <a:rPr lang="nn-NO" sz="4000" dirty="0" err="1"/>
              <a:t>Bruvedlikehold</a:t>
            </a:r>
            <a:r>
              <a:rPr lang="nn-NO" sz="4000" dirty="0"/>
              <a:t> og katodisk beskyttelse Fv.5266 Herdlesundet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7FBE8CA-63A9-4E4E-8918-9256122BB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 dirty="0"/>
              <a:t>Marknadsdialog 17.06.2024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FD60CB8-4E6A-4769-A7F7-3EE132C747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727511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Typiske skader – Synlig korrosjon og bom</a:t>
            </a:r>
            <a:endParaRPr lang="nn-NO" sz="3600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318781" y="1862690"/>
            <a:ext cx="11333641" cy="382142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2376B97C-A12C-C429-DA8A-A6590F601F48}"/>
              </a:ext>
            </a:extLst>
          </p:cNvPr>
          <p:cNvCxnSpPr/>
          <p:nvPr/>
        </p:nvCxnSpPr>
        <p:spPr>
          <a:xfrm flipH="1">
            <a:off x="6730722" y="6237761"/>
            <a:ext cx="1013552" cy="208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94A7DDF7-44DD-8DAA-A5CF-7C364C7FC392}"/>
              </a:ext>
            </a:extLst>
          </p:cNvPr>
          <p:cNvCxnSpPr/>
          <p:nvPr/>
        </p:nvCxnSpPr>
        <p:spPr>
          <a:xfrm flipH="1">
            <a:off x="5143373" y="3804343"/>
            <a:ext cx="1013552" cy="208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5F1134CC-C11C-6F9F-2771-ABBAF77FD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4" y="1809169"/>
            <a:ext cx="6593912" cy="3580978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96F21B8-316A-3F29-4555-D3385D531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855" y="1809169"/>
            <a:ext cx="4754567" cy="35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00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Typiske skader – Rep. mørtel med dårlig elektrisk ledningsevne </a:t>
            </a:r>
            <a:endParaRPr lang="nn-NO" sz="3600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318781" y="1862690"/>
            <a:ext cx="11333641" cy="382142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B6B212B-7C83-950C-08DE-9D79DA4B1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1862690"/>
            <a:ext cx="9290805" cy="45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57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Bæreevne </a:t>
            </a:r>
            <a:r>
              <a:rPr lang="nb-NO" sz="3600" dirty="0" err="1"/>
              <a:t>Herdlesundet</a:t>
            </a:r>
            <a:endParaRPr lang="nn-NO" sz="3600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318781" y="1862690"/>
            <a:ext cx="11333641" cy="382142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u="sng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8509766-9825-8658-0EAC-F8C064C6F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" y="1862690"/>
            <a:ext cx="6597965" cy="46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Konklusjon etter spesialinspeksjon</a:t>
            </a:r>
            <a:endParaRPr lang="nn-NO" sz="3600" dirty="0"/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B384778-3EE0-285D-1AC2-B3052FC66D9F}"/>
              </a:ext>
            </a:extLst>
          </p:cNvPr>
          <p:cNvSpPr txBox="1">
            <a:spLocks/>
          </p:cNvSpPr>
          <p:nvPr/>
        </p:nvSpPr>
        <p:spPr>
          <a:xfrm>
            <a:off x="911225" y="1271248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 err="1"/>
              <a:t>Herdlesundet</a:t>
            </a:r>
            <a:r>
              <a:rPr lang="nb-NO" sz="2400" dirty="0"/>
              <a:t> bru</a:t>
            </a:r>
            <a:endParaRPr lang="nn-NO" sz="2400" dirty="0"/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C06A7E1C-5006-73A6-088B-1D19F801D8C7}"/>
              </a:ext>
            </a:extLst>
          </p:cNvPr>
          <p:cNvSpPr txBox="1">
            <a:spLocks/>
          </p:cNvSpPr>
          <p:nvPr/>
        </p:nvSpPr>
        <p:spPr>
          <a:xfrm>
            <a:off x="371215" y="2312889"/>
            <a:ext cx="11157397" cy="2779057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nb-NO" sz="1800" dirty="0">
                <a:solidFill>
                  <a:schemeClr val="tx1"/>
                </a:solidFill>
              </a:rPr>
              <a:t>Multiconsult: ‘</a:t>
            </a:r>
            <a:r>
              <a:rPr lang="nb-NO" sz="1800" i="1" dirty="0">
                <a:solidFill>
                  <a:schemeClr val="tx1"/>
                </a:solidFill>
              </a:rPr>
              <a:t>Anbefalte tiltak er å reparere eller montere ny katodisk beskyttelse i overkant brodekke</a:t>
            </a:r>
            <a:r>
              <a:rPr lang="nb-NO" sz="1800" dirty="0">
                <a:solidFill>
                  <a:schemeClr val="tx1"/>
                </a:solidFill>
              </a:rPr>
              <a:t>’.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1800" dirty="0">
                <a:solidFill>
                  <a:schemeClr val="tx1"/>
                </a:solidFill>
              </a:rPr>
              <a:t>Utstrakt mekanisk reparasjon vil bli veldig utfordrende på denne konstruksjon. Klorider har kommet langt inn i konstruksjonen og det ville </a:t>
            </a:r>
            <a:r>
              <a:rPr lang="nb-NO" sz="1800" dirty="0" err="1">
                <a:solidFill>
                  <a:schemeClr val="tx1"/>
                </a:solidFill>
              </a:rPr>
              <a:t>vere</a:t>
            </a:r>
            <a:r>
              <a:rPr lang="nb-NO" sz="1800" dirty="0">
                <a:solidFill>
                  <a:schemeClr val="tx1"/>
                </a:solidFill>
              </a:rPr>
              <a:t> veldig utfordrende å fjerne alt kloridinfisert betong.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1800" dirty="0">
                <a:solidFill>
                  <a:schemeClr val="tx1"/>
                </a:solidFill>
              </a:rPr>
              <a:t>Derfor har VLFK planlagt å montere katodisk beskyttelse på overkant brodekke</a:t>
            </a:r>
            <a:r>
              <a:rPr lang="nb-NO" sz="16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nb-NO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5364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 err="1"/>
              <a:t>Vedlikehaldsbehov</a:t>
            </a:r>
            <a:endParaRPr lang="nn-NO" sz="3600" dirty="0"/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D0807B40-087A-F6C5-0C0A-1D2FD879C9A6}"/>
              </a:ext>
            </a:extLst>
          </p:cNvPr>
          <p:cNvSpPr txBox="1">
            <a:spLocks/>
          </p:cNvSpPr>
          <p:nvPr/>
        </p:nvSpPr>
        <p:spPr>
          <a:xfrm>
            <a:off x="318782" y="2024056"/>
            <a:ext cx="10369548" cy="366181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dirty="0"/>
              <a:t>Det er i hovedsak overbygning og spesielt kjørebanen som skal rehabiliteres i 2025. </a:t>
            </a:r>
          </a:p>
          <a:p>
            <a:pPr marL="0" indent="0">
              <a:buNone/>
            </a:pPr>
            <a:r>
              <a:rPr lang="nb-NO" sz="1800" dirty="0"/>
              <a:t>Arbeidene som er planlagt: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(Forberedende) arbeider med trafikkavvikling og rigg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Mekaniske reparasjoner (spesielt i kjørebane)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Prosjektering og etablering av katodisk beskyttelse i kjørebanen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Legging av (membran og) nytt asfaltslitelag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889DB8BA-CAED-27CD-F867-E54389A1335E}"/>
              </a:ext>
            </a:extLst>
          </p:cNvPr>
          <p:cNvSpPr txBox="1">
            <a:spLocks/>
          </p:cNvSpPr>
          <p:nvPr/>
        </p:nvSpPr>
        <p:spPr>
          <a:xfrm>
            <a:off x="911225" y="1271248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 err="1"/>
              <a:t>Herdlesundet</a:t>
            </a:r>
            <a:r>
              <a:rPr lang="nb-NO" sz="2400" dirty="0"/>
              <a:t> bru</a:t>
            </a:r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31438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Markedsdialog</a:t>
            </a:r>
            <a:endParaRPr lang="nn-NO" sz="3600" dirty="0"/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B384778-3EE0-285D-1AC2-B3052FC66D9F}"/>
              </a:ext>
            </a:extLst>
          </p:cNvPr>
          <p:cNvSpPr txBox="1">
            <a:spLocks/>
          </p:cNvSpPr>
          <p:nvPr/>
        </p:nvSpPr>
        <p:spPr>
          <a:xfrm>
            <a:off x="911225" y="1271248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 err="1"/>
              <a:t>Herdlesundet</a:t>
            </a:r>
            <a:r>
              <a:rPr lang="nb-NO" sz="2400" dirty="0"/>
              <a:t> bru</a:t>
            </a:r>
            <a:endParaRPr lang="nn-NO" sz="2400" dirty="0"/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C06A7E1C-5006-73A6-088B-1D19F801D8C7}"/>
              </a:ext>
            </a:extLst>
          </p:cNvPr>
          <p:cNvSpPr txBox="1">
            <a:spLocks/>
          </p:cNvSpPr>
          <p:nvPr/>
        </p:nvSpPr>
        <p:spPr>
          <a:xfrm>
            <a:off x="371215" y="2330826"/>
            <a:ext cx="6361279" cy="2779057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nb-NO" sz="1800" dirty="0">
                <a:solidFill>
                  <a:schemeClr val="tx1"/>
                </a:solidFill>
              </a:rPr>
              <a:t>Byggherres erfaringer i 2023-2024 med </a:t>
            </a:r>
            <a:r>
              <a:rPr lang="nb-NO" sz="1800" dirty="0" err="1">
                <a:solidFill>
                  <a:schemeClr val="tx1"/>
                </a:solidFill>
              </a:rPr>
              <a:t>Lepsøysundet</a:t>
            </a:r>
            <a:r>
              <a:rPr lang="nb-NO" sz="1800" dirty="0">
                <a:solidFill>
                  <a:schemeClr val="tx1"/>
                </a:solidFill>
              </a:rPr>
              <a:t> bru og </a:t>
            </a:r>
            <a:r>
              <a:rPr lang="nb-NO" sz="1800" dirty="0" err="1">
                <a:solidFill>
                  <a:schemeClr val="tx1"/>
                </a:solidFill>
              </a:rPr>
              <a:t>Tofterøy</a:t>
            </a:r>
            <a:endParaRPr lang="nb-NO" sz="1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b-NO" sz="1800" dirty="0">
                <a:solidFill>
                  <a:schemeClr val="tx1"/>
                </a:solidFill>
              </a:rPr>
              <a:t>Markedsdialog for å få innspell til mulige løsninger i en </a:t>
            </a:r>
            <a:r>
              <a:rPr lang="nb-NO" sz="1800" dirty="0" err="1">
                <a:solidFill>
                  <a:schemeClr val="tx1"/>
                </a:solidFill>
              </a:rPr>
              <a:t>tidleg</a:t>
            </a:r>
            <a:r>
              <a:rPr lang="nb-NO" sz="1800" dirty="0">
                <a:solidFill>
                  <a:schemeClr val="tx1"/>
                </a:solidFill>
              </a:rPr>
              <a:t> fase for å finne beste gjennomførbare metoden</a:t>
            </a:r>
          </a:p>
          <a:p>
            <a:pPr>
              <a:buFont typeface="Wingdings" panose="05000000000000000000" pitchFamily="2" charset="2"/>
              <a:buChar char="v"/>
            </a:pPr>
            <a:endParaRPr lang="nb-NO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b-NO" sz="1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9" name="Bilde 8" descr="Et bilde som inneholder utendørs, vann, bro, innsjø&#10;&#10;Automatisk generert beskrivelse">
            <a:extLst>
              <a:ext uri="{FF2B5EF4-FFF2-40B4-BE49-F238E27FC236}">
                <a16:creationId xmlns:a16="http://schemas.microsoft.com/office/drawing/2014/main" id="{A38F14EF-279F-C4F7-124D-C4E0E238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4684" y="4401670"/>
            <a:ext cx="4352730" cy="2348753"/>
          </a:xfrm>
          <a:prstGeom prst="rect">
            <a:avLst/>
          </a:prstGeom>
        </p:spPr>
      </p:pic>
      <p:pic>
        <p:nvPicPr>
          <p:cNvPr id="11" name="Bilde 10" descr="Et bilde som inneholder utendørs, vann, himmel, Vassdrag&#10;&#10;Automatisk generert beskrivelse">
            <a:extLst>
              <a:ext uri="{FF2B5EF4-FFF2-40B4-BE49-F238E27FC236}">
                <a16:creationId xmlns:a16="http://schemas.microsoft.com/office/drawing/2014/main" id="{D93930B8-252D-2F0A-79D1-C7A43B385C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129" y="80685"/>
            <a:ext cx="4350871" cy="2107756"/>
          </a:xfrm>
          <a:prstGeom prst="rect">
            <a:avLst/>
          </a:prstGeom>
        </p:spPr>
      </p:pic>
      <p:pic>
        <p:nvPicPr>
          <p:cNvPr id="13" name="Bilde 12" descr="Et bilde som inneholder utendørs, konstruksjon, vann, himmel&#10;&#10;Automatisk generert beskrivelse">
            <a:extLst>
              <a:ext uri="{FF2B5EF4-FFF2-40B4-BE49-F238E27FC236}">
                <a16:creationId xmlns:a16="http://schemas.microsoft.com/office/drawing/2014/main" id="{95B986F2-F1CC-9ADE-9FB1-2446C5A9CB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129" y="2188441"/>
            <a:ext cx="4352730" cy="22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70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Markedsdialog</a:t>
            </a:r>
            <a:endParaRPr lang="nn-NO" sz="3600" dirty="0"/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B384778-3EE0-285D-1AC2-B3052FC66D9F}"/>
              </a:ext>
            </a:extLst>
          </p:cNvPr>
          <p:cNvSpPr txBox="1">
            <a:spLocks/>
          </p:cNvSpPr>
          <p:nvPr/>
        </p:nvSpPr>
        <p:spPr>
          <a:xfrm>
            <a:off x="911225" y="1271248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 err="1"/>
              <a:t>Herdlesundet</a:t>
            </a:r>
            <a:r>
              <a:rPr lang="nb-NO" sz="2400" dirty="0"/>
              <a:t> bru</a:t>
            </a:r>
            <a:endParaRPr lang="nn-NO" sz="2400" dirty="0"/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FE6AD1B8-4711-C287-C071-B755E388AB0C}"/>
              </a:ext>
            </a:extLst>
          </p:cNvPr>
          <p:cNvSpPr txBox="1">
            <a:spLocks/>
          </p:cNvSpPr>
          <p:nvPr/>
        </p:nvSpPr>
        <p:spPr>
          <a:xfrm>
            <a:off x="371215" y="2268074"/>
            <a:ext cx="6271632" cy="3711386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nb-NO" sz="1800" dirty="0">
                <a:solidFill>
                  <a:schemeClr val="tx1"/>
                </a:solidFill>
              </a:rPr>
              <a:t>Største utfordringer på </a:t>
            </a:r>
            <a:r>
              <a:rPr lang="nb-NO" sz="1800" dirty="0" err="1">
                <a:solidFill>
                  <a:schemeClr val="tx1"/>
                </a:solidFill>
              </a:rPr>
              <a:t>Herdlesundet</a:t>
            </a:r>
            <a:r>
              <a:rPr lang="nb-NO" sz="1800" dirty="0">
                <a:solidFill>
                  <a:schemeClr val="tx1"/>
                </a:solidFill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Finne den ‘beste’ tekniske løsning for å redusere armeringskorrosjon / betongskade overkant brudekke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Som er mulig å realisere i kombinasjon med </a:t>
            </a:r>
            <a:r>
              <a:rPr lang="nb-NO" sz="1800" dirty="0" err="1">
                <a:solidFill>
                  <a:schemeClr val="tx1"/>
                </a:solidFill>
              </a:rPr>
              <a:t>dei</a:t>
            </a:r>
            <a:r>
              <a:rPr lang="nb-NO" sz="1800" dirty="0">
                <a:solidFill>
                  <a:schemeClr val="tx1"/>
                </a:solidFill>
              </a:rPr>
              <a:t> trafikale utfordringer på </a:t>
            </a:r>
            <a:r>
              <a:rPr lang="nb-NO" sz="1800" dirty="0" err="1">
                <a:solidFill>
                  <a:schemeClr val="tx1"/>
                </a:solidFill>
              </a:rPr>
              <a:t>Herdlesundet</a:t>
            </a:r>
            <a:r>
              <a:rPr lang="nb-NO" sz="1800" dirty="0">
                <a:solidFill>
                  <a:schemeClr val="tx1"/>
                </a:solidFill>
              </a:rPr>
              <a:t> (4m bred vegbane)</a:t>
            </a:r>
          </a:p>
          <a:p>
            <a:pPr marL="0" indent="0">
              <a:buNone/>
            </a:pPr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grunn, utendørs, vei, Veidekke&#10;&#10;Automatisk generert beskrivelse">
            <a:extLst>
              <a:ext uri="{FF2B5EF4-FFF2-40B4-BE49-F238E27FC236}">
                <a16:creationId xmlns:a16="http://schemas.microsoft.com/office/drawing/2014/main" id="{BE167DEB-7BB7-D399-9569-128C5CCE9B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14" y="0"/>
            <a:ext cx="4348872" cy="2448415"/>
          </a:xfrm>
          <a:prstGeom prst="rect">
            <a:avLst/>
          </a:prstGeom>
        </p:spPr>
      </p:pic>
      <p:pic>
        <p:nvPicPr>
          <p:cNvPr id="7" name="Bilde 6" descr="Et bilde som inneholder grunn, utendørs, grå, i gaten&#10;&#10;Automatisk generert beskrivelse">
            <a:extLst>
              <a:ext uri="{FF2B5EF4-FFF2-40B4-BE49-F238E27FC236}">
                <a16:creationId xmlns:a16="http://schemas.microsoft.com/office/drawing/2014/main" id="{2FC6DC53-3D62-6C4F-A479-1D2EF16AC3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128" y="2049121"/>
            <a:ext cx="4348872" cy="2448415"/>
          </a:xfrm>
          <a:prstGeom prst="rect">
            <a:avLst/>
          </a:prstGeom>
        </p:spPr>
      </p:pic>
      <p:pic>
        <p:nvPicPr>
          <p:cNvPr id="8" name="Bilde 7" descr="Et bilde som inneholder utendørs, vann, bro, innsjø&#10;&#10;Automatisk generert beskrivelse">
            <a:extLst>
              <a:ext uri="{FF2B5EF4-FFF2-40B4-BE49-F238E27FC236}">
                <a16:creationId xmlns:a16="http://schemas.microsoft.com/office/drawing/2014/main" id="{57A2D266-A8B1-7474-C7F5-A71744B7CF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4684" y="4264101"/>
            <a:ext cx="4352730" cy="259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67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Markedsdialog</a:t>
            </a:r>
            <a:endParaRPr lang="nn-NO" sz="3600" dirty="0"/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B384778-3EE0-285D-1AC2-B3052FC66D9F}"/>
              </a:ext>
            </a:extLst>
          </p:cNvPr>
          <p:cNvSpPr txBox="1">
            <a:spLocks/>
          </p:cNvSpPr>
          <p:nvPr/>
        </p:nvSpPr>
        <p:spPr>
          <a:xfrm>
            <a:off x="911225" y="1271248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 err="1"/>
              <a:t>Herdlesundet</a:t>
            </a:r>
            <a:r>
              <a:rPr lang="nb-NO" sz="2400" dirty="0"/>
              <a:t> bru</a:t>
            </a:r>
            <a:endParaRPr lang="nn-NO" sz="2400" dirty="0"/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FE6AD1B8-4711-C287-C071-B755E388AB0C}"/>
              </a:ext>
            </a:extLst>
          </p:cNvPr>
          <p:cNvSpPr txBox="1">
            <a:spLocks/>
          </p:cNvSpPr>
          <p:nvPr/>
        </p:nvSpPr>
        <p:spPr>
          <a:xfrm>
            <a:off x="371215" y="2142568"/>
            <a:ext cx="4747633" cy="2339785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nb-NO" sz="1800" dirty="0" err="1">
                <a:solidFill>
                  <a:schemeClr val="tx1"/>
                </a:solidFill>
              </a:rPr>
              <a:t>Fleire</a:t>
            </a:r>
            <a:r>
              <a:rPr lang="nb-NO" sz="1800" dirty="0">
                <a:solidFill>
                  <a:schemeClr val="tx1"/>
                </a:solidFill>
              </a:rPr>
              <a:t> </a:t>
            </a:r>
            <a:r>
              <a:rPr lang="nb-NO" sz="1800" dirty="0" err="1">
                <a:solidFill>
                  <a:schemeClr val="tx1"/>
                </a:solidFill>
              </a:rPr>
              <a:t>projekt</a:t>
            </a:r>
            <a:r>
              <a:rPr lang="nb-NO" sz="1800" dirty="0">
                <a:solidFill>
                  <a:schemeClr val="tx1"/>
                </a:solidFill>
              </a:rPr>
              <a:t> på gang på </a:t>
            </a:r>
            <a:r>
              <a:rPr lang="nb-NO" sz="1800" dirty="0" err="1">
                <a:solidFill>
                  <a:schemeClr val="tx1"/>
                </a:solidFill>
              </a:rPr>
              <a:t>Herdlesundet</a:t>
            </a:r>
            <a:endParaRPr lang="nb-NO" sz="1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Overflatebehandling hengestenger (blir utført i 2024)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Forbedring trafikale </a:t>
            </a:r>
            <a:r>
              <a:rPr lang="nb-NO" sz="1800" dirty="0" err="1">
                <a:solidFill>
                  <a:schemeClr val="tx1"/>
                </a:solidFill>
              </a:rPr>
              <a:t>utfordringar</a:t>
            </a:r>
            <a:r>
              <a:rPr lang="nb-NO" sz="1800" dirty="0">
                <a:solidFill>
                  <a:schemeClr val="tx1"/>
                </a:solidFill>
              </a:rPr>
              <a:t>: signalregulering / utvidelse fortau (2025-2026)</a:t>
            </a:r>
          </a:p>
          <a:p>
            <a:pPr marL="0" indent="0">
              <a:buNone/>
            </a:pP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10" name="Bilde 9" descr="Et bilde som inneholder tekst, skjermbilde, diagram, Plottdiagram&#10;&#10;Automatisk generert beskrivelse">
            <a:extLst>
              <a:ext uri="{FF2B5EF4-FFF2-40B4-BE49-F238E27FC236}">
                <a16:creationId xmlns:a16="http://schemas.microsoft.com/office/drawing/2014/main" id="{CC56DBF7-D247-5B79-C6A9-F597F4946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929" y="3785058"/>
            <a:ext cx="4747633" cy="2932995"/>
          </a:xfrm>
          <a:prstGeom prst="rect">
            <a:avLst/>
          </a:prstGeom>
        </p:spPr>
      </p:pic>
      <p:pic>
        <p:nvPicPr>
          <p:cNvPr id="9" name="Bilde 8" descr="Et bilde som inneholder utendørs, himmel, vann, bro&#10;&#10;Automatisk generert beskrivelse">
            <a:extLst>
              <a:ext uri="{FF2B5EF4-FFF2-40B4-BE49-F238E27FC236}">
                <a16:creationId xmlns:a16="http://schemas.microsoft.com/office/drawing/2014/main" id="{A5A59400-620C-023F-54C3-48CB4FF00B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929" y="509446"/>
            <a:ext cx="4747633" cy="31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Kort om brua</a:t>
            </a:r>
            <a:endParaRPr lang="nn-NO" sz="3600" dirty="0"/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9DDE9E2E-638D-83CA-7C2F-64DEE20F0A5B}"/>
              </a:ext>
            </a:extLst>
          </p:cNvPr>
          <p:cNvSpPr txBox="1">
            <a:spLocks/>
          </p:cNvSpPr>
          <p:nvPr/>
        </p:nvSpPr>
        <p:spPr>
          <a:xfrm>
            <a:off x="371215" y="1755499"/>
            <a:ext cx="5956183" cy="310083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u="sng" dirty="0"/>
              <a:t>12-1874 </a:t>
            </a:r>
            <a:r>
              <a:rPr lang="nb-NO" sz="1800" u="sng" dirty="0" err="1"/>
              <a:t>Herdlesundet</a:t>
            </a:r>
            <a:r>
              <a:rPr lang="nb-NO" sz="1800" dirty="0"/>
              <a:t>: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Askøy kommune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Forbinder Herdla med Askøy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Fv.5266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Bygd i 1969</a:t>
            </a:r>
          </a:p>
          <a:p>
            <a:pPr marL="285750" indent="-285750">
              <a:buFontTx/>
              <a:buChar char="-"/>
            </a:pPr>
            <a:r>
              <a:rPr lang="nb-NO" sz="1800" dirty="0" err="1"/>
              <a:t>ÅDT</a:t>
            </a:r>
            <a:r>
              <a:rPr lang="nb-NO" sz="1800" dirty="0"/>
              <a:t>: 500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Fartsgrense: 60km/t </a:t>
            </a:r>
          </a:p>
        </p:txBody>
      </p:sp>
      <p:pic>
        <p:nvPicPr>
          <p:cNvPr id="17" name="Bilde 16" descr="Et bilde som inneholder tekst, skjermbilde, kart&#10;&#10;Automatisk generert beskrivelse">
            <a:extLst>
              <a:ext uri="{FF2B5EF4-FFF2-40B4-BE49-F238E27FC236}">
                <a16:creationId xmlns:a16="http://schemas.microsoft.com/office/drawing/2014/main" id="{EC4C3A2B-DB41-F8C2-DA99-04489DAD8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385" y="1"/>
            <a:ext cx="6008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74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Kort om brua</a:t>
            </a:r>
            <a:endParaRPr lang="nn-NO" sz="3600" dirty="0"/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84163800-A57C-B3E9-8B55-404F48876AC4}"/>
              </a:ext>
            </a:extLst>
          </p:cNvPr>
          <p:cNvSpPr txBox="1">
            <a:spLocks/>
          </p:cNvSpPr>
          <p:nvPr/>
        </p:nvSpPr>
        <p:spPr>
          <a:xfrm>
            <a:off x="318783" y="1834479"/>
            <a:ext cx="4710418" cy="4040109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u="sng" dirty="0"/>
              <a:t>12-1874 </a:t>
            </a:r>
            <a:r>
              <a:rPr lang="nb-NO" sz="1800" u="sng" dirty="0" err="1"/>
              <a:t>Herdlesundet</a:t>
            </a:r>
            <a:r>
              <a:rPr lang="nb-NO" sz="1800" dirty="0"/>
              <a:t>: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Hengebru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Brudekket, tårn og landkar i betong</a:t>
            </a:r>
          </a:p>
          <a:p>
            <a:pPr marL="285750" indent="-285750">
              <a:buFontTx/>
              <a:buChar char="-"/>
            </a:pPr>
            <a:r>
              <a:rPr lang="nb-NO" sz="1800" dirty="0" err="1"/>
              <a:t>Avstivningsbærerer</a:t>
            </a:r>
            <a:r>
              <a:rPr lang="nb-NO" sz="1800" dirty="0"/>
              <a:t> er utført som betongdekke med langsgående stålbjelker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Eksisterende KB-anlegg sidespennene og hengespennet: montert i 2004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6AF29F5-57B3-5981-D0EF-9CCF206A3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38"/>
          <a:stretch/>
        </p:blipFill>
        <p:spPr>
          <a:xfrm>
            <a:off x="5183795" y="1690136"/>
            <a:ext cx="6707352" cy="404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8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 err="1"/>
              <a:t>Vedlikehaldsbehov</a:t>
            </a:r>
            <a:endParaRPr lang="nn-NO" sz="3600" dirty="0"/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B384778-3EE0-285D-1AC2-B3052FC66D9F}"/>
              </a:ext>
            </a:extLst>
          </p:cNvPr>
          <p:cNvSpPr txBox="1">
            <a:spLocks/>
          </p:cNvSpPr>
          <p:nvPr/>
        </p:nvSpPr>
        <p:spPr>
          <a:xfrm>
            <a:off x="911225" y="1271248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 err="1"/>
              <a:t>Herdlesundet</a:t>
            </a:r>
            <a:r>
              <a:rPr lang="nb-NO" sz="2400" dirty="0"/>
              <a:t> bru</a:t>
            </a:r>
            <a:endParaRPr lang="nn-NO" sz="2400" dirty="0"/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C06A7E1C-5006-73A6-088B-1D19F801D8C7}"/>
              </a:ext>
            </a:extLst>
          </p:cNvPr>
          <p:cNvSpPr txBox="1">
            <a:spLocks/>
          </p:cNvSpPr>
          <p:nvPr/>
        </p:nvSpPr>
        <p:spPr>
          <a:xfrm>
            <a:off x="371215" y="2205318"/>
            <a:ext cx="5473773" cy="2779057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nb-NO" sz="1600" dirty="0" err="1">
                <a:solidFill>
                  <a:schemeClr val="tx1"/>
                </a:solidFill>
              </a:rPr>
              <a:t>Vedlikehaldsbehov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dirty="0" err="1">
                <a:solidFill>
                  <a:schemeClr val="tx1"/>
                </a:solidFill>
              </a:rPr>
              <a:t>Herdlesundet</a:t>
            </a:r>
            <a:r>
              <a:rPr lang="nb-NO" sz="1600" dirty="0">
                <a:solidFill>
                  <a:schemeClr val="tx1"/>
                </a:solidFill>
              </a:rPr>
              <a:t> bru i Askøy kommune, som er bygd i 1969: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1"/>
                </a:solidFill>
              </a:rPr>
              <a:t>Mykje</a:t>
            </a:r>
            <a:r>
              <a:rPr lang="nb-NO" sz="1600" dirty="0">
                <a:solidFill>
                  <a:schemeClr val="tx1"/>
                </a:solidFill>
              </a:rPr>
              <a:t> skade overkant brudekke (armeringskorrosjon: bom, hull i dekket)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1"/>
                </a:solidFill>
              </a:rPr>
              <a:t>Fleire</a:t>
            </a:r>
            <a:r>
              <a:rPr lang="nb-NO" sz="1600" dirty="0">
                <a:solidFill>
                  <a:schemeClr val="tx1"/>
                </a:solidFill>
              </a:rPr>
              <a:t> ganger forsøkt å reparere med diverse produkt (problemet fortsetter)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1600" dirty="0">
                <a:solidFill>
                  <a:schemeClr val="tx1"/>
                </a:solidFill>
              </a:rPr>
              <a:t>Det må </a:t>
            </a:r>
            <a:r>
              <a:rPr lang="nb-NO" sz="1600" dirty="0" err="1">
                <a:solidFill>
                  <a:schemeClr val="tx1"/>
                </a:solidFill>
              </a:rPr>
              <a:t>gjerast</a:t>
            </a:r>
            <a:r>
              <a:rPr lang="nb-NO" sz="1600" dirty="0">
                <a:solidFill>
                  <a:schemeClr val="tx1"/>
                </a:solidFill>
              </a:rPr>
              <a:t> tiltak for å forlenge levetid til brua.</a:t>
            </a:r>
          </a:p>
          <a:p>
            <a:pPr marL="0" indent="0">
              <a:buNone/>
            </a:pPr>
            <a:r>
              <a:rPr lang="nb-NO" sz="16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Bilde 6" descr="Et bilde som inneholder utendørs, vann, innsjø, bro&#10;&#10;Automatisk generert beskrivelse">
            <a:extLst>
              <a:ext uri="{FF2B5EF4-FFF2-40B4-BE49-F238E27FC236}">
                <a16:creationId xmlns:a16="http://schemas.microsoft.com/office/drawing/2014/main" id="{E717FC0C-3985-36F2-7B15-08260EF71C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232" y="1406323"/>
            <a:ext cx="5078776" cy="2859351"/>
          </a:xfrm>
          <a:prstGeom prst="rect">
            <a:avLst/>
          </a:prstGeom>
        </p:spPr>
      </p:pic>
      <p:pic>
        <p:nvPicPr>
          <p:cNvPr id="8" name="Bilde 7" descr="Et bilde som inneholder skjermbilde, programvare, Multimedieprogramvare, tekst&#10;&#10;Automatisk generert beskrivelse">
            <a:extLst>
              <a:ext uri="{FF2B5EF4-FFF2-40B4-BE49-F238E27FC236}">
                <a16:creationId xmlns:a16="http://schemas.microsoft.com/office/drawing/2014/main" id="{C2CB4D61-5C79-718B-120E-01B3071962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691" y="4381218"/>
            <a:ext cx="3528052" cy="2323161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0E41205E-43B5-09EB-1856-83ED962AC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05" r="8843"/>
          <a:stretch/>
        </p:blipFill>
        <p:spPr>
          <a:xfrm>
            <a:off x="4338918" y="4381218"/>
            <a:ext cx="3935506" cy="232316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4540573-22B3-7C8F-F7CB-32CC2E57BB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599" y="4381217"/>
            <a:ext cx="3083409" cy="23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35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Kort om brua</a:t>
            </a:r>
            <a:endParaRPr lang="nn-NO" sz="3600" dirty="0"/>
          </a:p>
        </p:txBody>
      </p:sp>
      <p:pic>
        <p:nvPicPr>
          <p:cNvPr id="5" name="Bilde 4" descr="Et bilde som inneholder tekst, diagram, skjermbilde, line&#10;&#10;Automatisk generert beskrivelse">
            <a:extLst>
              <a:ext uri="{FF2B5EF4-FFF2-40B4-BE49-F238E27FC236}">
                <a16:creationId xmlns:a16="http://schemas.microsoft.com/office/drawing/2014/main" id="{7E485223-8DE3-F9A1-8096-F7D170212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658" y="3637624"/>
            <a:ext cx="5764751" cy="3121764"/>
          </a:xfrm>
          <a:prstGeom prst="rect">
            <a:avLst/>
          </a:prstGeom>
        </p:spPr>
      </p:pic>
      <p:pic>
        <p:nvPicPr>
          <p:cNvPr id="9" name="Bilde 8" descr="Et bilde som inneholder tekst, skjermbilde, diagram, programvare&#10;&#10;Automatisk generert beskrivelse">
            <a:extLst>
              <a:ext uri="{FF2B5EF4-FFF2-40B4-BE49-F238E27FC236}">
                <a16:creationId xmlns:a16="http://schemas.microsoft.com/office/drawing/2014/main" id="{E7CE24C8-8F7B-CC72-4F39-6DD6A9A64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356" y="3639805"/>
            <a:ext cx="4157908" cy="3119583"/>
          </a:xfrm>
          <a:prstGeom prst="rect">
            <a:avLst/>
          </a:prstGeom>
        </p:spPr>
      </p:pic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14A7CE7C-4ABA-A952-3A08-47E21005E2A6}"/>
              </a:ext>
            </a:extLst>
          </p:cNvPr>
          <p:cNvSpPr txBox="1">
            <a:spLocks/>
          </p:cNvSpPr>
          <p:nvPr/>
        </p:nvSpPr>
        <p:spPr>
          <a:xfrm>
            <a:off x="409398" y="1693187"/>
            <a:ext cx="5956183" cy="316486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600" u="sng" dirty="0"/>
              <a:t>12-1874 </a:t>
            </a:r>
            <a:r>
              <a:rPr lang="nb-NO" sz="1600" u="sng" dirty="0" err="1"/>
              <a:t>Herdlesundet</a:t>
            </a:r>
            <a:r>
              <a:rPr lang="nb-NO" sz="1600" dirty="0"/>
              <a:t>:</a:t>
            </a:r>
          </a:p>
          <a:p>
            <a:pPr marL="285750" indent="-285750">
              <a:buFontTx/>
              <a:buChar char="-"/>
            </a:pPr>
            <a:r>
              <a:rPr lang="nb-NO" sz="1600" dirty="0"/>
              <a:t>Lengde: 187m (2 viadukter på begge sider av hovedspennet)</a:t>
            </a:r>
          </a:p>
          <a:p>
            <a:pPr marL="285750" indent="-285750">
              <a:buFontTx/>
              <a:buChar char="-"/>
            </a:pPr>
            <a:r>
              <a:rPr lang="nb-NO" sz="1600" dirty="0"/>
              <a:t>Lengde hovedspennet er 139m</a:t>
            </a:r>
          </a:p>
          <a:p>
            <a:pPr marL="285750" indent="-285750">
              <a:buFontTx/>
              <a:buChar char="-"/>
            </a:pPr>
            <a:r>
              <a:rPr lang="nb-NO" sz="1600" dirty="0"/>
              <a:t>Bredde kjørebane: 4 meter (et felt)</a:t>
            </a:r>
          </a:p>
          <a:p>
            <a:pPr marL="285750" indent="-285750">
              <a:buFontTx/>
              <a:buChar char="-"/>
            </a:pPr>
            <a:r>
              <a:rPr lang="nb-NO" sz="1600" dirty="0"/>
              <a:t>Fritt seilløp: 17x139m</a:t>
            </a:r>
          </a:p>
          <a:p>
            <a:endParaRPr lang="nb-NO" sz="400" dirty="0"/>
          </a:p>
        </p:txBody>
      </p:sp>
    </p:spTree>
    <p:extLst>
      <p:ext uri="{BB962C8B-B14F-4D97-AF65-F5344CB8AC3E}">
        <p14:creationId xmlns:p14="http://schemas.microsoft.com/office/powerpoint/2010/main" val="327565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Eksisterende KB-anlegg</a:t>
            </a:r>
            <a:endParaRPr lang="nn-NO" sz="3600" dirty="0"/>
          </a:p>
        </p:txBody>
      </p:sp>
      <p:pic>
        <p:nvPicPr>
          <p:cNvPr id="5" name="Bilde 4" descr="Et bilde som inneholder tekst, skjermbilde, diagram, line&#10;&#10;Automatisk generert beskrivelse">
            <a:extLst>
              <a:ext uri="{FF2B5EF4-FFF2-40B4-BE49-F238E27FC236}">
                <a16:creationId xmlns:a16="http://schemas.microsoft.com/office/drawing/2014/main" id="{A02D8B91-30B2-C518-AA91-071EA978DD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523" y="1729946"/>
            <a:ext cx="8398477" cy="5005614"/>
          </a:xfrm>
          <a:prstGeom prst="rect">
            <a:avLst/>
          </a:prstGeom>
        </p:spPr>
      </p:pic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318781" y="1729946"/>
            <a:ext cx="3474743" cy="382142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dirty="0"/>
              <a:t>Det er montert katodisk beskyttelse i underkant av brodekke for å beskytte overbygningen på </a:t>
            </a:r>
            <a:r>
              <a:rPr lang="nb-NO" sz="1800" dirty="0" err="1"/>
              <a:t>Herdlesundet</a:t>
            </a:r>
            <a:r>
              <a:rPr lang="nb-NO" sz="1800" dirty="0"/>
              <a:t> bru.</a:t>
            </a:r>
          </a:p>
          <a:p>
            <a:pPr marL="0" indent="0">
              <a:buNone/>
            </a:pPr>
            <a:r>
              <a:rPr lang="nb-NO" sz="1800" dirty="0"/>
              <a:t>Arbeidet er utført i 2004 og fungerer </a:t>
            </a:r>
            <a:r>
              <a:rPr lang="nb-NO" sz="1800" dirty="0" err="1"/>
              <a:t>berre</a:t>
            </a:r>
            <a:r>
              <a:rPr lang="nb-NO" sz="1800" dirty="0"/>
              <a:t> delvis.</a:t>
            </a:r>
          </a:p>
        </p:txBody>
      </p:sp>
    </p:spTree>
    <p:extLst>
      <p:ext uri="{BB962C8B-B14F-4D97-AF65-F5344CB8AC3E}">
        <p14:creationId xmlns:p14="http://schemas.microsoft.com/office/powerpoint/2010/main" val="2621773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5090409C-5A8D-6358-54D1-4165F095647E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Hengespenn (båndanoder)</a:t>
            </a:r>
            <a:endParaRPr lang="nn-NO" sz="3600" dirty="0"/>
          </a:p>
        </p:txBody>
      </p:sp>
      <p:pic>
        <p:nvPicPr>
          <p:cNvPr id="6" name="Bilde 5" descr="Et bilde som inneholder tekst, skjermbilde, diagram, Parallell&#10;&#10;Automatisk generert beskrivelse">
            <a:extLst>
              <a:ext uri="{FF2B5EF4-FFF2-40B4-BE49-F238E27FC236}">
                <a16:creationId xmlns:a16="http://schemas.microsoft.com/office/drawing/2014/main" id="{61F2ADBA-9299-6478-D8D6-D1A7952F2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03" y="1594024"/>
            <a:ext cx="5813498" cy="2966419"/>
          </a:xfrm>
          <a:prstGeom prst="rect">
            <a:avLst/>
          </a:prstGeom>
        </p:spPr>
      </p:pic>
      <p:pic>
        <p:nvPicPr>
          <p:cNvPr id="8" name="Bilde 7" descr="Et bilde som inneholder tekst, skjermbilde, diagram, Parallell&#10;&#10;Automatisk generert beskrivelse">
            <a:extLst>
              <a:ext uri="{FF2B5EF4-FFF2-40B4-BE49-F238E27FC236}">
                <a16:creationId xmlns:a16="http://schemas.microsoft.com/office/drawing/2014/main" id="{9231B106-2817-12FD-0FE7-3DC161DEF2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03" y="4652828"/>
            <a:ext cx="5813498" cy="2135859"/>
          </a:xfrm>
          <a:prstGeom prst="rect">
            <a:avLst/>
          </a:prstGeom>
        </p:spPr>
      </p:pic>
      <p:pic>
        <p:nvPicPr>
          <p:cNvPr id="14" name="Bilde 13" descr="Et bilde som inneholder utendørs, fugl, konstruksjon&#10;&#10;Automatisk generert beskrivelse">
            <a:extLst>
              <a:ext uri="{FF2B5EF4-FFF2-40B4-BE49-F238E27FC236}">
                <a16:creationId xmlns:a16="http://schemas.microsoft.com/office/drawing/2014/main" id="{8BCE5A10-B0CF-4578-9EA6-62EBFBCA59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945" y="1594023"/>
            <a:ext cx="4204267" cy="3153201"/>
          </a:xfrm>
          <a:prstGeom prst="rect">
            <a:avLst/>
          </a:prstGeom>
        </p:spPr>
      </p:pic>
      <p:pic>
        <p:nvPicPr>
          <p:cNvPr id="10" name="Bilde 9" descr="Et bilde som inneholder tekst, diagram, skjermbilde, Parallell&#10;&#10;Automatisk generert beskrivelse">
            <a:extLst>
              <a:ext uri="{FF2B5EF4-FFF2-40B4-BE49-F238E27FC236}">
                <a16:creationId xmlns:a16="http://schemas.microsoft.com/office/drawing/2014/main" id="{E43F36A6-875A-55C8-B36E-F437A643A1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945" y="4652828"/>
            <a:ext cx="4204267" cy="213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13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Eksisterende KB-anlegg</a:t>
            </a:r>
            <a:endParaRPr lang="nn-NO" sz="3600" dirty="0"/>
          </a:p>
        </p:txBody>
      </p:sp>
      <p:pic>
        <p:nvPicPr>
          <p:cNvPr id="5" name="Bilde 4" descr="Et bilde som inneholder tekst, skjermbilde, diagram, line&#10;&#10;Automatisk generert beskrivelse">
            <a:extLst>
              <a:ext uri="{FF2B5EF4-FFF2-40B4-BE49-F238E27FC236}">
                <a16:creationId xmlns:a16="http://schemas.microsoft.com/office/drawing/2014/main" id="{A02D8B91-30B2-C518-AA91-071EA978DD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38422"/>
            <a:ext cx="6157496" cy="3669957"/>
          </a:xfrm>
          <a:prstGeom prst="rect">
            <a:avLst/>
          </a:prstGeom>
        </p:spPr>
      </p:pic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318781" y="2006129"/>
            <a:ext cx="5739861" cy="382142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nb-NO" sz="1800" dirty="0"/>
              <a:t>Anodesonene i hengespennet er påsatt 5V driftsspenning og </a:t>
            </a:r>
            <a:r>
              <a:rPr lang="nb-NO" sz="1800" u="sng" dirty="0"/>
              <a:t>kan </a:t>
            </a:r>
            <a:r>
              <a:rPr lang="nb-NO" sz="1800" u="sng" dirty="0" err="1"/>
              <a:t>ikkje</a:t>
            </a:r>
            <a:r>
              <a:rPr lang="nb-NO" sz="1800" u="sng" dirty="0"/>
              <a:t> justeres</a:t>
            </a:r>
            <a:r>
              <a:rPr lang="nb-NO" sz="1800" dirty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1800" dirty="0" err="1"/>
              <a:t>Målingane</a:t>
            </a:r>
            <a:r>
              <a:rPr lang="nb-NO" sz="1800" dirty="0"/>
              <a:t> i hengespennet viser at armeringen </a:t>
            </a:r>
            <a:r>
              <a:rPr lang="nb-NO" sz="1800" dirty="0" err="1"/>
              <a:t>ikkje</a:t>
            </a:r>
            <a:r>
              <a:rPr lang="nb-NO" sz="1800" dirty="0"/>
              <a:t> har tilfredsstillende katodisk beskyttelse, men at UK armering stedvis har en viss grad av katodisk beskyttelse. </a:t>
            </a:r>
            <a:r>
              <a:rPr lang="nb-NO" sz="1800" u="sng" dirty="0"/>
              <a:t>Overkant armering i hengespennet har trolig ingen form for katodisk beskyttelse</a:t>
            </a:r>
            <a:r>
              <a:rPr lang="nb-NO" sz="1800" dirty="0"/>
              <a:t>. 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D31601EC-4DE7-1D2F-4939-0EE963C22F26}"/>
              </a:ext>
            </a:extLst>
          </p:cNvPr>
          <p:cNvSpPr txBox="1">
            <a:spLocks/>
          </p:cNvSpPr>
          <p:nvPr/>
        </p:nvSpPr>
        <p:spPr>
          <a:xfrm>
            <a:off x="911225" y="1271248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/>
              <a:t>Hengespenn</a:t>
            </a:r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453205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5090409C-5A8D-6358-54D1-4165F095647E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Sidespenn (</a:t>
            </a:r>
            <a:r>
              <a:rPr lang="nb-NO" sz="3600" dirty="0" err="1"/>
              <a:t>duranoder</a:t>
            </a:r>
            <a:r>
              <a:rPr lang="nb-NO" sz="3600" dirty="0"/>
              <a:t>)</a:t>
            </a:r>
            <a:endParaRPr lang="nn-NO" sz="3600" dirty="0"/>
          </a:p>
        </p:txBody>
      </p:sp>
      <p:pic>
        <p:nvPicPr>
          <p:cNvPr id="4" name="Bilde 3" descr="Et bilde som inneholder tekst, skjermbilde, diagram, Parallell&#10;&#10;Automatisk generert beskrivelse">
            <a:extLst>
              <a:ext uri="{FF2B5EF4-FFF2-40B4-BE49-F238E27FC236}">
                <a16:creationId xmlns:a16="http://schemas.microsoft.com/office/drawing/2014/main" id="{F005F11B-35A1-5A9A-5246-98BD4AFEF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26" y="1433383"/>
            <a:ext cx="9943677" cy="2471352"/>
          </a:xfrm>
          <a:prstGeom prst="rect">
            <a:avLst/>
          </a:prstGeom>
        </p:spPr>
      </p:pic>
      <p:pic>
        <p:nvPicPr>
          <p:cNvPr id="5" name="Bilde 4" descr="Et bilde som inneholder utendørs, bro, betong, plante&#10;&#10;Automatisk generert beskrivelse">
            <a:extLst>
              <a:ext uri="{FF2B5EF4-FFF2-40B4-BE49-F238E27FC236}">
                <a16:creationId xmlns:a16="http://schemas.microsoft.com/office/drawing/2014/main" id="{12CD8087-0FF9-0BEB-AB7D-F1D187F205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6" y="3989117"/>
            <a:ext cx="4303325" cy="2868883"/>
          </a:xfrm>
          <a:prstGeom prst="rect">
            <a:avLst/>
          </a:prstGeom>
        </p:spPr>
      </p:pic>
      <p:pic>
        <p:nvPicPr>
          <p:cNvPr id="3" name="Bilde 2" descr="Et bilde som inneholder utendørs, vinter, konstruksjon, himmel&#10;&#10;Automatisk generert beskrivelse">
            <a:extLst>
              <a:ext uri="{FF2B5EF4-FFF2-40B4-BE49-F238E27FC236}">
                <a16:creationId xmlns:a16="http://schemas.microsoft.com/office/drawing/2014/main" id="{EEAF20AB-E9AF-CA8B-C687-593B784A3B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212" y="3989116"/>
            <a:ext cx="5095707" cy="28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42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Eksisterende KB-anlegg</a:t>
            </a:r>
            <a:endParaRPr lang="nn-NO" sz="3600" dirty="0"/>
          </a:p>
        </p:txBody>
      </p:sp>
      <p:pic>
        <p:nvPicPr>
          <p:cNvPr id="5" name="Bilde 4" descr="Et bilde som inneholder tekst, skjermbilde, diagram, line&#10;&#10;Automatisk generert beskrivelse">
            <a:extLst>
              <a:ext uri="{FF2B5EF4-FFF2-40B4-BE49-F238E27FC236}">
                <a16:creationId xmlns:a16="http://schemas.microsoft.com/office/drawing/2014/main" id="{A02D8B91-30B2-C518-AA91-071EA978DD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38422"/>
            <a:ext cx="6157496" cy="3669957"/>
          </a:xfrm>
          <a:prstGeom prst="rect">
            <a:avLst/>
          </a:prstGeom>
        </p:spPr>
      </p:pic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318781" y="1862690"/>
            <a:ext cx="5739861" cy="478912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dirty="0"/>
              <a:t>Det har </a:t>
            </a:r>
            <a:r>
              <a:rPr lang="nb-NO" sz="1800" dirty="0" err="1"/>
              <a:t>vore</a:t>
            </a:r>
            <a:r>
              <a:rPr lang="nb-NO" sz="1800" dirty="0"/>
              <a:t> utfordringer med (justering av) driftsspenning og i perioden 2003 – 2022 har kabler blir koblet sammen for å unngå en for høg driftsspenning.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1800" dirty="0"/>
              <a:t>Anodesonene på søndre viadukt fungere bra ut ifrå målingene utført i 2022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1800" dirty="0"/>
              <a:t>Anodesonene på nordre viadukt har stått </a:t>
            </a:r>
            <a:r>
              <a:rPr lang="nb-NO" sz="1800" dirty="0" err="1"/>
              <a:t>utan</a:t>
            </a:r>
            <a:r>
              <a:rPr lang="nb-NO" sz="1800" dirty="0"/>
              <a:t> strøm siden 2014. I 2022 er det gjort justeringer slik at anodesonene får 2,5V hver.</a:t>
            </a:r>
          </a:p>
          <a:p>
            <a:pPr marL="0" indent="0">
              <a:buNone/>
            </a:pPr>
            <a:r>
              <a:rPr lang="nb-NO" sz="1800" dirty="0"/>
              <a:t>Ettersom en anodesone har stått uten spenning siden 2014, kan det se ut som at korrosjon har gitt langsgående riss. Disse skadene bør repareres ved fremtidige arbeider på bruen.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D4ED87AE-FDA6-CC8D-0450-D576519F4462}"/>
              </a:ext>
            </a:extLst>
          </p:cNvPr>
          <p:cNvSpPr txBox="1">
            <a:spLocks/>
          </p:cNvSpPr>
          <p:nvPr/>
        </p:nvSpPr>
        <p:spPr>
          <a:xfrm>
            <a:off x="911225" y="1271248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/>
              <a:t>Sidespenn</a:t>
            </a:r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245084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 err="1"/>
              <a:t>Vedlikehaldsbehov</a:t>
            </a:r>
            <a:endParaRPr lang="nn-NO" sz="3600" dirty="0"/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A766282C-D106-93EC-7551-67877F3AF32F}"/>
              </a:ext>
            </a:extLst>
          </p:cNvPr>
          <p:cNvSpPr txBox="1">
            <a:spLocks/>
          </p:cNvSpPr>
          <p:nvPr/>
        </p:nvSpPr>
        <p:spPr>
          <a:xfrm>
            <a:off x="911225" y="1271248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 err="1"/>
              <a:t>Herdlesundet</a:t>
            </a:r>
            <a:r>
              <a:rPr lang="nb-NO" sz="2400" dirty="0"/>
              <a:t> bru</a:t>
            </a:r>
            <a:endParaRPr lang="nn-NO" sz="2400" dirty="0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3FC1BB4F-5623-7FD6-FA4D-D3209AE704C3}"/>
              </a:ext>
            </a:extLst>
          </p:cNvPr>
          <p:cNvSpPr txBox="1">
            <a:spLocks/>
          </p:cNvSpPr>
          <p:nvPr/>
        </p:nvSpPr>
        <p:spPr>
          <a:xfrm>
            <a:off x="371215" y="2330826"/>
            <a:ext cx="5473773" cy="2779057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nb-NO" sz="1600" dirty="0">
                <a:solidFill>
                  <a:schemeClr val="tx1"/>
                </a:solidFill>
              </a:rPr>
              <a:t>Spesialinspeksjon i 2022 (Multiconsult)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1"/>
                </a:solidFill>
              </a:rPr>
              <a:t>Betongoverdekning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1"/>
                </a:solidFill>
              </a:rPr>
              <a:t>Kloridinnhold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1"/>
                </a:solidFill>
              </a:rPr>
              <a:t>Tilstandsanalyse</a:t>
            </a:r>
          </a:p>
          <a:p>
            <a:pPr marL="0" indent="0">
              <a:buNone/>
            </a:pPr>
            <a:r>
              <a:rPr lang="nb-NO" sz="16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Bilde 6" descr="Et bilde som inneholder tekst, skjermbilde, programvare, Nettsted&#10;&#10;Automatisk generert beskrivelse">
            <a:extLst>
              <a:ext uri="{FF2B5EF4-FFF2-40B4-BE49-F238E27FC236}">
                <a16:creationId xmlns:a16="http://schemas.microsoft.com/office/drawing/2014/main" id="{1551D2D1-3CF0-3844-90AD-D837CED56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014" y="279563"/>
            <a:ext cx="4276164" cy="62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34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Betongoverdekning</a:t>
            </a:r>
            <a:endParaRPr lang="nn-NO" sz="3600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318781" y="1862690"/>
            <a:ext cx="5739861" cy="499531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E5ED0E3-BF5A-F874-736C-80AD34A08B11}"/>
              </a:ext>
            </a:extLst>
          </p:cNvPr>
          <p:cNvSpPr txBox="1"/>
          <p:nvPr/>
        </p:nvSpPr>
        <p:spPr>
          <a:xfrm>
            <a:off x="911226" y="1662079"/>
            <a:ext cx="95156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På overkant dekke er det er observert en variasjon i overdekningsmålingene fra 35 til 70 mm. Gjennomsnittet er 49mm med et standardavvik på 12mm.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b-NO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På underkant dekke er det er observert en variasjon i overdekningsmålingene fra 18 til 50 mm. Gjennomsnittet er 35mm med et standardavvik på 12mm.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b-NO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På pilarer det er observert en variasjon i overdekningsmålingene fra 35 til 55 mm. Gjennomsnittet er 45mm med et standardavvik på 8mm</a:t>
            </a:r>
          </a:p>
        </p:txBody>
      </p:sp>
    </p:spTree>
    <p:extLst>
      <p:ext uri="{BB962C8B-B14F-4D97-AF65-F5344CB8AC3E}">
        <p14:creationId xmlns:p14="http://schemas.microsoft.com/office/powerpoint/2010/main" val="380703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Kloridinnhold</a:t>
            </a:r>
            <a:endParaRPr lang="nn-NO" sz="3600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318781" y="1862690"/>
            <a:ext cx="11333641" cy="382142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0098868-5F69-91B5-9D4C-3FD7912FAB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21" y="3252414"/>
            <a:ext cx="5840639" cy="349890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628F5F8-C12C-F675-8785-9BAAF44590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737930"/>
            <a:ext cx="5927465" cy="247268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1CC09BD-719F-90EA-17C5-2E08826C08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0" y="4278639"/>
            <a:ext cx="5988424" cy="24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3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Armering hengespenn</a:t>
            </a:r>
            <a:endParaRPr lang="nn-NO" sz="3600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173922" y="1290780"/>
            <a:ext cx="5739861" cy="499531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87A31D7-86EC-E4A5-C4E4-B5CC65C7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4" y="1949880"/>
            <a:ext cx="11594522" cy="3617339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8184050-764B-F2BC-07FD-5B534E2F0807}"/>
              </a:ext>
            </a:extLst>
          </p:cNvPr>
          <p:cNvSpPr txBox="1"/>
          <p:nvPr/>
        </p:nvSpPr>
        <p:spPr>
          <a:xfrm>
            <a:off x="911225" y="1480930"/>
            <a:ext cx="829240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b-NO" dirty="0"/>
              <a:t>Betongkvalitet B350 (tilsvarer B25 etter dagens standard) </a:t>
            </a:r>
          </a:p>
        </p:txBody>
      </p:sp>
    </p:spTree>
    <p:extLst>
      <p:ext uri="{BB962C8B-B14F-4D97-AF65-F5344CB8AC3E}">
        <p14:creationId xmlns:p14="http://schemas.microsoft.com/office/powerpoint/2010/main" val="1219309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Armering sidespenn Herdla </a:t>
            </a:r>
            <a:endParaRPr lang="nn-NO" sz="3600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173922" y="1290780"/>
            <a:ext cx="5739861" cy="499531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8184050-764B-F2BC-07FD-5B534E2F0807}"/>
              </a:ext>
            </a:extLst>
          </p:cNvPr>
          <p:cNvSpPr txBox="1"/>
          <p:nvPr/>
        </p:nvSpPr>
        <p:spPr>
          <a:xfrm>
            <a:off x="911225" y="1480930"/>
            <a:ext cx="829240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b-NO" dirty="0"/>
              <a:t>Betongkvalitet B300 (tilsvarer B25 etter dagens standard)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33C4DB-5F9A-D6AD-81EB-9E85EB62BD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227" y="1850261"/>
            <a:ext cx="9144320" cy="46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6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Armering sidespenn Askøy </a:t>
            </a:r>
            <a:endParaRPr lang="nn-NO" sz="3600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173922" y="1290780"/>
            <a:ext cx="5739861" cy="499531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8184050-764B-F2BC-07FD-5B534E2F0807}"/>
              </a:ext>
            </a:extLst>
          </p:cNvPr>
          <p:cNvSpPr txBox="1"/>
          <p:nvPr/>
        </p:nvSpPr>
        <p:spPr>
          <a:xfrm>
            <a:off x="911225" y="1480930"/>
            <a:ext cx="829240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b-NO" dirty="0"/>
              <a:t>Betongkvalitet B300 (tilsvarer B25 etter dagens standard)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A3A8618-6FBB-084C-9742-429724489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4" y="2020818"/>
            <a:ext cx="10872651" cy="38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06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0FCC6E-0F47-E96B-E0EC-5EF3E638411D}"/>
              </a:ext>
            </a:extLst>
          </p:cNvPr>
          <p:cNvSpPr txBox="1">
            <a:spLocks/>
          </p:cNvSpPr>
          <p:nvPr/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600" dirty="0"/>
              <a:t>Typiske skader – Riss i dekke og på kantbjelkene</a:t>
            </a:r>
            <a:endParaRPr lang="nn-NO" sz="3600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ACCE538-60F7-B9DB-8E13-C2EB2D5CF606}"/>
              </a:ext>
            </a:extLst>
          </p:cNvPr>
          <p:cNvSpPr txBox="1">
            <a:spLocks/>
          </p:cNvSpPr>
          <p:nvPr/>
        </p:nvSpPr>
        <p:spPr>
          <a:xfrm>
            <a:off x="318781" y="1862690"/>
            <a:ext cx="11333641" cy="382142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FCCEE38-8278-0B22-E392-4DC1387BD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86" r="17460"/>
          <a:stretch/>
        </p:blipFill>
        <p:spPr>
          <a:xfrm>
            <a:off x="539578" y="1862690"/>
            <a:ext cx="6342485" cy="4809016"/>
          </a:xfrm>
          <a:prstGeom prst="rect">
            <a:avLst/>
          </a:prstGeom>
        </p:spPr>
      </p:pic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2376B97C-A12C-C429-DA8A-A6590F601F48}"/>
              </a:ext>
            </a:extLst>
          </p:cNvPr>
          <p:cNvCxnSpPr/>
          <p:nvPr/>
        </p:nvCxnSpPr>
        <p:spPr>
          <a:xfrm flipH="1">
            <a:off x="4554930" y="6130451"/>
            <a:ext cx="1013552" cy="208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94A7DDF7-44DD-8DAA-A5CF-7C364C7FC392}"/>
              </a:ext>
            </a:extLst>
          </p:cNvPr>
          <p:cNvCxnSpPr/>
          <p:nvPr/>
        </p:nvCxnSpPr>
        <p:spPr>
          <a:xfrm flipH="1">
            <a:off x="3017629" y="3773401"/>
            <a:ext cx="1013552" cy="208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29A372F6-6C9E-6A86-A9D8-D7C343277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956" y="1844437"/>
            <a:ext cx="3743461" cy="4882517"/>
          </a:xfrm>
          <a:prstGeom prst="rect">
            <a:avLst/>
          </a:prstGeom>
        </p:spPr>
      </p:pic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D03FF9A3-033B-1FCE-707D-038171ECA43F}"/>
              </a:ext>
            </a:extLst>
          </p:cNvPr>
          <p:cNvCxnSpPr/>
          <p:nvPr/>
        </p:nvCxnSpPr>
        <p:spPr>
          <a:xfrm flipH="1">
            <a:off x="9941092" y="3877765"/>
            <a:ext cx="1013552" cy="208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6F235A6A-1105-CEA2-FEF6-F49E6ECF1894}"/>
              </a:ext>
            </a:extLst>
          </p:cNvPr>
          <p:cNvCxnSpPr/>
          <p:nvPr/>
        </p:nvCxnSpPr>
        <p:spPr>
          <a:xfrm flipH="1">
            <a:off x="9583834" y="6100227"/>
            <a:ext cx="1013552" cy="208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09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estland_PPT-mal">
  <a:themeElements>
    <a:clrScheme name="Vestland">
      <a:dk1>
        <a:srgbClr val="000000"/>
      </a:dk1>
      <a:lt1>
        <a:srgbClr val="FEFFFF"/>
      </a:lt1>
      <a:dk2>
        <a:srgbClr val="0074A2"/>
      </a:dk2>
      <a:lt2>
        <a:srgbClr val="8EDDED"/>
      </a:lt2>
      <a:accent1>
        <a:srgbClr val="E2758F"/>
      </a:accent1>
      <a:accent2>
        <a:srgbClr val="CCA3D6"/>
      </a:accent2>
      <a:accent3>
        <a:srgbClr val="E0D268"/>
      </a:accent3>
      <a:accent4>
        <a:srgbClr val="00BEAD"/>
      </a:accent4>
      <a:accent5>
        <a:srgbClr val="B7DD79"/>
      </a:accent5>
      <a:accent6>
        <a:srgbClr val="FF674D"/>
      </a:accent6>
      <a:hlink>
        <a:srgbClr val="F8B5C3"/>
      </a:hlink>
      <a:folHlink>
        <a:srgbClr val="8CE2D0"/>
      </a:folHlink>
    </a:clrScheme>
    <a:fontScheme name="Vestland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>
        <a:sp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0B603B58-49D4-43E7-8B7E-2A65E8A60767}" vid="{12F7BFC8-2BDD-4A92-821B-8568C59058CC}"/>
    </a:ext>
  </a:extLst>
</a:theme>
</file>

<file path=ppt/theme/theme2.xml><?xml version="1.0" encoding="utf-8"?>
<a:theme xmlns:a="http://schemas.openxmlformats.org/drawingml/2006/main" name="Vestland Fylkeskommune">
  <a:themeElements>
    <a:clrScheme name="Vestland Fylkeskommune">
      <a:dk1>
        <a:srgbClr val="000000"/>
      </a:dk1>
      <a:lt1>
        <a:srgbClr val="FFFFFF"/>
      </a:lt1>
      <a:dk2>
        <a:srgbClr val="040000"/>
      </a:dk2>
      <a:lt2>
        <a:srgbClr val="E7E6E6"/>
      </a:lt2>
      <a:accent1>
        <a:srgbClr val="8EDDED"/>
      </a:accent1>
      <a:accent2>
        <a:srgbClr val="E2758F"/>
      </a:accent2>
      <a:accent3>
        <a:srgbClr val="CCA3D6"/>
      </a:accent3>
      <a:accent4>
        <a:srgbClr val="E0D268"/>
      </a:accent4>
      <a:accent5>
        <a:srgbClr val="00BEAD"/>
      </a:accent5>
      <a:accent6>
        <a:srgbClr val="E8F8FB"/>
      </a:accent6>
      <a:hlink>
        <a:srgbClr val="0563C1"/>
      </a:hlink>
      <a:folHlink>
        <a:srgbClr val="954F72"/>
      </a:folHlink>
    </a:clrScheme>
    <a:fontScheme name="Vestland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>
        <a:sp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Infrastruktur og veg.pptx" id="{B9BDCEB9-1C79-40F2-84CC-17F8CBC65BA5}" vid="{2DF8CA79-11C8-413C-9E60-A5EEE53F4089}"/>
    </a:ext>
  </a:extLst>
</a:theme>
</file>

<file path=ppt/theme/theme3.xml><?xml version="1.0" encoding="utf-8"?>
<a:theme xmlns:a="http://schemas.openxmlformats.org/drawingml/2006/main" name="2_Vestland Fylkeskommune">
  <a:themeElements>
    <a:clrScheme name="Vestland Fylkeskommune">
      <a:dk1>
        <a:srgbClr val="000000"/>
      </a:dk1>
      <a:lt1>
        <a:srgbClr val="FFFFFF"/>
      </a:lt1>
      <a:dk2>
        <a:srgbClr val="040000"/>
      </a:dk2>
      <a:lt2>
        <a:srgbClr val="E7E6E6"/>
      </a:lt2>
      <a:accent1>
        <a:srgbClr val="8EDDED"/>
      </a:accent1>
      <a:accent2>
        <a:srgbClr val="E2758F"/>
      </a:accent2>
      <a:accent3>
        <a:srgbClr val="CCA3D6"/>
      </a:accent3>
      <a:accent4>
        <a:srgbClr val="E0D268"/>
      </a:accent4>
      <a:accent5>
        <a:srgbClr val="00BEAD"/>
      </a:accent5>
      <a:accent6>
        <a:srgbClr val="E8F8FB"/>
      </a:accent6>
      <a:hlink>
        <a:srgbClr val="0563C1"/>
      </a:hlink>
      <a:folHlink>
        <a:srgbClr val="954F72"/>
      </a:folHlink>
    </a:clrScheme>
    <a:fontScheme name="Vestland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>
        <a:sp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Vestland Fylkeskommune" id="{EC4DED52-0B16-F342-B832-F927C4B1117A}" vid="{5AA55E43-BA76-E544-A522-7238EE63324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BE71C2B-B02C-43B1-A49E-D7A228FC5412}">
  <we:reference id="9e9a702b-b4c8-4e5a-bf32-c82a9db4bc85" version="1.2.0.0" store="EXCatalog" storeType="EXCatalog"/>
  <we:alternateReferences>
    <we:reference id="WA104380621" version="1.2.0.0" store="nb-NO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739573182C24A4892816B1E32B516C9" ma:contentTypeVersion="6" ma:contentTypeDescription="Opprett et nytt dokument." ma:contentTypeScope="" ma:versionID="185efefaa7ab81b6c63bb59c7849d7fa">
  <xsd:schema xmlns:xsd="http://www.w3.org/2001/XMLSchema" xmlns:xs="http://www.w3.org/2001/XMLSchema" xmlns:p="http://schemas.microsoft.com/office/2006/metadata/properties" xmlns:ns2="f74ee26d-7714-4911-a7d6-e5cc4d19a21e" xmlns:ns3="e5a663a5-4c93-4fcc-966c-9b8360035366" targetNamespace="http://schemas.microsoft.com/office/2006/metadata/properties" ma:root="true" ma:fieldsID="873a02090531b20cfd212cff1a8cfa45" ns2:_="" ns3:_="">
    <xsd:import namespace="f74ee26d-7714-4911-a7d6-e5cc4d19a21e"/>
    <xsd:import namespace="e5a663a5-4c93-4fcc-966c-9b83600353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ee26d-7714-4911-a7d6-e5cc4d19a2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663a5-4c93-4fcc-966c-9b836003536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5a663a5-4c93-4fcc-966c-9b8360035366">
      <UserInfo>
        <DisplayName>Erlend Iversen</DisplayName>
        <AccountId>11</AccountId>
        <AccountType/>
      </UserInfo>
      <UserInfo>
        <DisplayName>John Martin Jacobsen</DisplayName>
        <AccountId>24</AccountId>
        <AccountType/>
      </UserInfo>
      <UserInfo>
        <DisplayName>Stein Olav Njøs</DisplayName>
        <AccountId>16</AccountId>
        <AccountType/>
      </UserInfo>
      <UserInfo>
        <DisplayName>Harald Ove Hauso</DisplayName>
        <AccountId>15</AccountId>
        <AccountType/>
      </UserInfo>
      <UserInfo>
        <DisplayName>Ingrid Bjørnerheim Hynne</DisplayName>
        <AccountId>18</AccountId>
        <AccountType/>
      </UserInfo>
      <UserInfo>
        <DisplayName>Silje Storevik Moe</DisplayName>
        <AccountId>14</AccountId>
        <AccountType/>
      </UserInfo>
      <UserInfo>
        <DisplayName>Brit Sissel Borsheim Henriksen</DisplayName>
        <AccountId>26</AccountId>
        <AccountType/>
      </UserInfo>
      <UserInfo>
        <DisplayName>Monika Øksnes</DisplayName>
        <AccountId>17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B5B6D5-9BF5-4937-8ADE-D3C0CE63F9B0}">
  <ds:schemaRefs>
    <ds:schemaRef ds:uri="e5a663a5-4c93-4fcc-966c-9b8360035366"/>
    <ds:schemaRef ds:uri="f74ee26d-7714-4911-a7d6-e5cc4d19a2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DFB3929-94B3-4433-97D0-47E378BB9EB8}">
  <ds:schemaRefs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5a663a5-4c93-4fcc-966c-9b8360035366"/>
    <ds:schemaRef ds:uri="http://www.w3.org/XML/1998/namespace"/>
    <ds:schemaRef ds:uri="http://schemas.microsoft.com/office/2006/documentManagement/types"/>
    <ds:schemaRef ds:uri="f74ee26d-7714-4911-a7d6-e5cc4d19a21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2652671-FEC4-440D-96B0-22A0120501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Vestland_PPT-mal_2021</Template>
  <TotalTime>959</TotalTime>
  <Words>765</Words>
  <Application>Microsoft Office PowerPoint</Application>
  <PresentationFormat>Widescreen</PresentationFormat>
  <Paragraphs>124</Paragraphs>
  <Slides>25</Slides>
  <Notes>25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25</vt:i4>
      </vt:variant>
    </vt:vector>
  </HeadingPairs>
  <TitlesOfParts>
    <vt:vector size="34" baseType="lpstr">
      <vt:lpstr>Arial</vt:lpstr>
      <vt:lpstr>Courier New</vt:lpstr>
      <vt:lpstr>Franklin Gothic Book</vt:lpstr>
      <vt:lpstr>Roboto</vt:lpstr>
      <vt:lpstr>Roboto Slab</vt:lpstr>
      <vt:lpstr>Wingdings</vt:lpstr>
      <vt:lpstr>Vestland_PPT-mal</vt:lpstr>
      <vt:lpstr>Vestland Fylkeskommune</vt:lpstr>
      <vt:lpstr>2_Vestland Fylkeskommune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>Vestland fylkeskommune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Monika Øksnes</dc:creator>
  <cp:keywords/>
  <dc:description/>
  <cp:lastModifiedBy>Ellen Catharina Van Hal</cp:lastModifiedBy>
  <cp:revision>22</cp:revision>
  <dcterms:created xsi:type="dcterms:W3CDTF">2024-01-02T11:10:25Z</dcterms:created>
  <dcterms:modified xsi:type="dcterms:W3CDTF">2024-06-11T09:43:36Z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0x0101008739573182C24A4892816B1E32B516C9</vt:lpwstr>
  </property>
  <property fmtid="{D5CDD505-2E9C-101B-9397-08002B2CF9AE}" pid="3" name="_AdHocReviewCycleID">
    <vt:i4>44145854</vt:i4>
  </property>
  <property fmtid="{D5CDD505-2E9C-101B-9397-08002B2CF9AE}" pid="4" name="_NewReviewCycle">
    <vt:lpwstr/>
  </property>
  <property fmtid="{D5CDD505-2E9C-101B-9397-08002B2CF9AE}" pid="5" name="_EmailSubject">
    <vt:lpwstr>Marknadsdialog Herdlesundet</vt:lpwstr>
  </property>
  <property fmtid="{D5CDD505-2E9C-101B-9397-08002B2CF9AE}" pid="6" name="_AuthorEmail">
    <vt:lpwstr>Are.Hjelle.Guddal@vlfk.no</vt:lpwstr>
  </property>
  <property fmtid="{D5CDD505-2E9C-101B-9397-08002B2CF9AE}" pid="7" name="_AuthorEmailDisplayName">
    <vt:lpwstr>Are Hjelle Guddal</vt:lpwstr>
  </property>
  <property fmtid="{D5CDD505-2E9C-101B-9397-08002B2CF9AE}" pid="8" name="_PreviousAdHocReviewCycleID">
    <vt:i4>-47679015</vt:i4>
  </property>
</Properties>
</file>