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147478586" r:id="rId2"/>
    <p:sldId id="637" r:id="rId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A08AF07-6548-B5C7-9694-E2D440CD48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B3C58022-1A30-06C4-D04B-8B2D3D2289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0DA0A7B-8BD7-60FB-5E30-818B59EC8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BD18-6FCB-47C9-89E4-453FFACF29B2}" type="datetimeFigureOut">
              <a:rPr lang="nb-NO" smtClean="0"/>
              <a:t>08.05.2025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D411B6A-5373-E13D-7E66-A867F5D5E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D1EEF68-EB93-A94F-3B94-3EA15B346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8AFC7-C689-4E6A-8D0E-BEBB35DEF88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5624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9911DEA-20D1-3B9E-8206-E2B1B071A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B15D4BC8-7D1F-5E14-6ADB-33DE52BB5F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D459C92-199A-C25D-7559-960ACFB2C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BD18-6FCB-47C9-89E4-453FFACF29B2}" type="datetimeFigureOut">
              <a:rPr lang="nb-NO" smtClean="0"/>
              <a:t>08.05.2025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943B758-943A-E1CD-9E2E-E81BA3F6D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6FAF244-24E9-FDB0-AFC3-3AAF31664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8AFC7-C689-4E6A-8D0E-BEBB35DEF88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7634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46AC97DC-91FC-DFFE-3007-B2AEFDF147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112FAA42-DF2E-6D49-EC65-5B2AF38237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E61E41E-407B-4139-4D9C-E98976389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BD18-6FCB-47C9-89E4-453FFACF29B2}" type="datetimeFigureOut">
              <a:rPr lang="nb-NO" smtClean="0"/>
              <a:t>08.05.2025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7479E12-A3FF-5FC8-2344-C5D79A504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12A6716-84E2-0216-CEA4-7FE683CAF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8AFC7-C689-4E6A-8D0E-BEBB35DEF88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8314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 og 2x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DF15BF6-CF88-EB22-9DBE-12B1AFDBE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6869707-EB25-52ED-CFB7-3F5ECEA48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6C175-0136-FD45-92A3-5A67F15EB778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4D63E3FB-AA28-B3F1-1C48-6950DB3653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0863" y="1808164"/>
            <a:ext cx="5400675" cy="414178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6E4EC07-76FA-F1D7-5CC9-18C8494719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40463" y="1808164"/>
            <a:ext cx="5400675" cy="414178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470149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4BDC077-DB4B-8A69-2D52-29C56318C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A0D8165-7BCC-528C-F4E9-37F1154940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C0609C9-D7C4-5AC3-480F-8E0814358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BD18-6FCB-47C9-89E4-453FFACF29B2}" type="datetimeFigureOut">
              <a:rPr lang="nb-NO" smtClean="0"/>
              <a:t>08.05.2025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481D330-0FA7-1A5E-6F6E-43E15E78D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0A3386D-47AF-0D06-285F-AD3BB7AF7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8AFC7-C689-4E6A-8D0E-BEBB35DEF88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2467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2ACD11F-19B0-CBFD-BF08-CF61D7CCC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747F045-5CA1-A5EA-A299-EDABA0D1B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658BEBF-D67C-736A-194C-1E265A6C2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BD18-6FCB-47C9-89E4-453FFACF29B2}" type="datetimeFigureOut">
              <a:rPr lang="nb-NO" smtClean="0"/>
              <a:t>08.05.2025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CFBCA8-8F23-9CCD-E8C7-58BEFC283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9E5B622-2019-6010-67AC-F3B1180FE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8AFC7-C689-4E6A-8D0E-BEBB35DEF88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4560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F01DFD9-7B9E-4FF8-BA30-BBAF88499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EC6F19F-3EFA-6E88-BBD4-DABC551D77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F9E32F9-8933-6167-82EB-2894226651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34C87AE-3C07-AF7E-E671-57398F3EE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BD18-6FCB-47C9-89E4-453FFACF29B2}" type="datetimeFigureOut">
              <a:rPr lang="nb-NO" smtClean="0"/>
              <a:t>08.05.2025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4580C52-BEA5-F0EA-B51E-28B872829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D9F6EC0-956B-BBD8-3A4A-310DD2EB0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8AFC7-C689-4E6A-8D0E-BEBB35DEF88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2093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8BEEADD-6F6B-F2A5-AD72-82522B802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838B620-8BFE-E40B-A776-DBA2289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A475FCF-914A-3266-DB68-A426A5A93F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C12ED04D-1C01-698A-6E89-752C4D1BAE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87C290EF-550E-2BDC-51C0-49B010C1F5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0EEA9F43-6229-CED4-2416-9B528D5AA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BD18-6FCB-47C9-89E4-453FFACF29B2}" type="datetimeFigureOut">
              <a:rPr lang="nb-NO" smtClean="0"/>
              <a:t>08.05.2025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C0BE8CC2-2791-6221-8C0A-90D3BAA3F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1B8D4B52-4630-F4E8-92EB-6435259EE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8AFC7-C689-4E6A-8D0E-BEBB35DEF88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9892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C8F751-5267-B6F1-EE48-4C49A98DD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7E7048FD-7322-5148-64D2-D44D0B983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BD18-6FCB-47C9-89E4-453FFACF29B2}" type="datetimeFigureOut">
              <a:rPr lang="nb-NO" smtClean="0"/>
              <a:t>08.05.2025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80085EB-655A-B319-7095-3592BCA2E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542C8AE-A97F-E872-0BA2-74373E849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8AFC7-C689-4E6A-8D0E-BEBB35DEF88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2317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F7B1F4A4-464C-827F-09AB-270F6BD49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BD18-6FCB-47C9-89E4-453FFACF29B2}" type="datetimeFigureOut">
              <a:rPr lang="nb-NO" smtClean="0"/>
              <a:t>08.05.2025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CD3C94A7-7BE7-2EE2-BEA7-5288C0D9D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E3F7DBE-49BC-1447-913E-926D94FF8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8AFC7-C689-4E6A-8D0E-BEBB35DEF88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86187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5C94C3-FDEA-4854-5438-C09949AEB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3C13CAA-307A-C5C5-DEC2-1A94F6CC2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A19CF66-1CFA-EE2B-A16F-98154E6016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9BA2DDD-C6D0-ADD3-7D2D-C22FC86FD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BD18-6FCB-47C9-89E4-453FFACF29B2}" type="datetimeFigureOut">
              <a:rPr lang="nb-NO" smtClean="0"/>
              <a:t>08.05.2025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B4633D1-E5CB-D47E-6353-60B4EF106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9DBEB78-C73B-F276-1136-C402709D6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8AFC7-C689-4E6A-8D0E-BEBB35DEF88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3687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AA82372-16A7-A971-6AE5-F724DAC99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95921CA-8CBA-BFF1-B685-0B37C93F95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B8EEF96-DE12-9AAD-25FA-FDF73A7B6C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E2AE270-4F45-7835-FF45-B91A1439C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BD18-6FCB-47C9-89E4-453FFACF29B2}" type="datetimeFigureOut">
              <a:rPr lang="nb-NO" smtClean="0"/>
              <a:t>08.05.2025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6660C89-3045-3F18-6F85-B89528831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9FD467A-2904-2BD4-F847-D4B3A1C61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8AFC7-C689-4E6A-8D0E-BEBB35DEF88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6930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27FEA5C1-821B-C918-E1C5-49C4F6D3A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C6304D7-889A-B56F-B7C4-08D32717A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6B6BDAA-FF80-9EC1-5028-EBD63CCF6D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DDBD18-6FCB-47C9-89E4-453FFACF29B2}" type="datetimeFigureOut">
              <a:rPr lang="nb-NO" smtClean="0"/>
              <a:t>08.05.2025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223D291-73F0-4B4F-7D1C-5BD0F15532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B6C052B-D73E-3AE5-598D-745F7FA668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A48AFC7-C689-4E6A-8D0E-BEBB35DEF88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55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05CD4A91-A5C1-7D92-96DC-B3CE2403ED7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490" r="8846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E35B194-D3EB-9A14-45C5-C728AE325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43803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1600" b="1" dirty="0"/>
              <a:t>GBUSK </a:t>
            </a:r>
            <a:br>
              <a:rPr lang="en-US" sz="1600" b="1" dirty="0"/>
            </a:br>
            <a:r>
              <a:rPr lang="en-US" sz="1600" b="1" dirty="0" err="1"/>
              <a:t>Hvordan</a:t>
            </a:r>
            <a:r>
              <a:rPr lang="en-US" sz="1600" b="1" dirty="0"/>
              <a:t> </a:t>
            </a:r>
            <a:r>
              <a:rPr lang="en-US" sz="1600" b="1" dirty="0" err="1"/>
              <a:t>vil</a:t>
            </a:r>
            <a:r>
              <a:rPr lang="en-US" sz="1600" b="1" dirty="0"/>
              <a:t> den nye 1-10 </a:t>
            </a:r>
            <a:r>
              <a:rPr lang="en-US" sz="1600" b="1" dirty="0" err="1"/>
              <a:t>skolen</a:t>
            </a:r>
            <a:r>
              <a:rPr lang="en-US" sz="1600" b="1" dirty="0"/>
              <a:t> </a:t>
            </a:r>
            <a:r>
              <a:rPr lang="en-US" sz="1600" b="1" dirty="0" err="1"/>
              <a:t>utformes</a:t>
            </a:r>
            <a:r>
              <a:rPr lang="en-US" sz="1600" b="1" dirty="0"/>
              <a:t>? </a:t>
            </a:r>
            <a:br>
              <a:rPr lang="en-US" sz="1600" b="1" dirty="0"/>
            </a:br>
            <a:r>
              <a:rPr lang="en-US" sz="1600" b="1" dirty="0" err="1"/>
              <a:t>Mulighetrommet</a:t>
            </a:r>
            <a:r>
              <a:rPr lang="en-US" sz="1600" b="1" dirty="0"/>
              <a:t> er </a:t>
            </a:r>
            <a:r>
              <a:rPr lang="en-US" sz="1600" b="1" dirty="0" err="1"/>
              <a:t>stort</a:t>
            </a:r>
            <a:r>
              <a:rPr lang="en-US" sz="1600" b="1" dirty="0"/>
              <a:t>!</a:t>
            </a:r>
            <a:br>
              <a:rPr lang="en-US" sz="1600" b="1" dirty="0"/>
            </a:br>
            <a:br>
              <a:rPr lang="en-US" sz="1600" dirty="0"/>
            </a:br>
            <a:r>
              <a:rPr lang="en-US" sz="1600" dirty="0" err="1"/>
              <a:t>Tilbudskonferanse</a:t>
            </a:r>
            <a:r>
              <a:rPr lang="en-US" sz="1600" dirty="0"/>
              <a:t> </a:t>
            </a:r>
            <a:r>
              <a:rPr lang="en-US" sz="1600" dirty="0" err="1"/>
              <a:t>avholdt</a:t>
            </a:r>
            <a:r>
              <a:rPr lang="en-US" sz="1600" dirty="0"/>
              <a:t> i </a:t>
            </a:r>
            <a:r>
              <a:rPr lang="en-US" sz="1600" dirty="0" err="1"/>
              <a:t>oktober</a:t>
            </a:r>
            <a:r>
              <a:rPr lang="en-US" sz="1600" dirty="0"/>
              <a:t> 2024 </a:t>
            </a:r>
            <a:r>
              <a:rPr lang="en-US" sz="1600" dirty="0" err="1"/>
              <a:t>på</a:t>
            </a:r>
            <a:r>
              <a:rPr lang="en-US" sz="1600" dirty="0"/>
              <a:t> Geilo</a:t>
            </a:r>
            <a:br>
              <a:rPr lang="en-US" sz="1600" dirty="0"/>
            </a:br>
            <a:endParaRPr lang="en-US" sz="1600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2FD09DC-0752-9368-6150-50187FB64B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737" y="2069076"/>
            <a:ext cx="3822189" cy="4423799"/>
          </a:xfr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r>
              <a:rPr lang="en-US" sz="2000" dirty="0"/>
              <a:t>3 </a:t>
            </a:r>
            <a:r>
              <a:rPr lang="en-US" sz="2000" dirty="0" err="1"/>
              <a:t>Entreprenøream</a:t>
            </a:r>
            <a:r>
              <a:rPr lang="en-US" sz="2000" dirty="0"/>
              <a:t> med </a:t>
            </a:r>
            <a:r>
              <a:rPr lang="en-US" sz="2000" dirty="0" err="1"/>
              <a:t>arkitekter</a:t>
            </a:r>
            <a:r>
              <a:rPr lang="en-US" sz="2000" dirty="0"/>
              <a:t>, </a:t>
            </a:r>
            <a:r>
              <a:rPr lang="en-US" sz="2000" dirty="0" err="1"/>
              <a:t>landskapsarkitekter</a:t>
            </a:r>
            <a:r>
              <a:rPr lang="en-US" sz="2000" dirty="0"/>
              <a:t>, </a:t>
            </a:r>
            <a:r>
              <a:rPr lang="en-US" sz="2000" dirty="0" err="1"/>
              <a:t>rådgivere</a:t>
            </a:r>
            <a:r>
              <a:rPr lang="en-US" sz="2000" dirty="0"/>
              <a:t> </a:t>
            </a:r>
            <a:r>
              <a:rPr lang="en-US" sz="2000" dirty="0" err="1"/>
              <a:t>konkurrerer</a:t>
            </a:r>
            <a:r>
              <a:rPr lang="en-US" sz="2000" dirty="0"/>
              <a:t> </a:t>
            </a:r>
            <a:r>
              <a:rPr lang="en-US" sz="2000" dirty="0" err="1"/>
              <a:t>nå</a:t>
            </a:r>
            <a:r>
              <a:rPr lang="en-US" sz="2000" dirty="0"/>
              <a:t> om den </a:t>
            </a:r>
            <a:r>
              <a:rPr lang="en-US" sz="2000" dirty="0" err="1"/>
              <a:t>fremtidige</a:t>
            </a:r>
            <a:r>
              <a:rPr lang="en-US" sz="2000" dirty="0"/>
              <a:t> </a:t>
            </a:r>
            <a:r>
              <a:rPr lang="en-US" sz="2000" dirty="0" err="1"/>
              <a:t>utformingen</a:t>
            </a:r>
            <a:r>
              <a:rPr lang="en-US" sz="2000" dirty="0"/>
              <a:t> av </a:t>
            </a:r>
            <a:r>
              <a:rPr lang="en-US" sz="2000" dirty="0" err="1"/>
              <a:t>ny</a:t>
            </a:r>
            <a:r>
              <a:rPr lang="en-US" sz="2000" dirty="0"/>
              <a:t> 1-10 </a:t>
            </a:r>
            <a:r>
              <a:rPr lang="en-US" sz="2000" dirty="0" err="1"/>
              <a:t>skole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Innlevering</a:t>
            </a:r>
            <a:r>
              <a:rPr lang="en-US" sz="2000" dirty="0"/>
              <a:t> </a:t>
            </a:r>
            <a:r>
              <a:rPr lang="en-US" sz="2000" dirty="0" err="1"/>
              <a:t>januar</a:t>
            </a:r>
            <a:r>
              <a:rPr lang="en-US" sz="2000" dirty="0"/>
              <a:t> 2025 </a:t>
            </a:r>
          </a:p>
          <a:p>
            <a:r>
              <a:rPr lang="en-US" sz="2000" dirty="0" err="1"/>
              <a:t>Evaluering</a:t>
            </a:r>
            <a:r>
              <a:rPr lang="en-US" sz="2000" dirty="0"/>
              <a:t> og </a:t>
            </a:r>
            <a:r>
              <a:rPr lang="en-US" sz="2000" dirty="0" err="1"/>
              <a:t>forhandlinger,februar</a:t>
            </a:r>
            <a:r>
              <a:rPr lang="en-US" sz="2000" dirty="0"/>
              <a:t> og mars 2025</a:t>
            </a:r>
          </a:p>
          <a:p>
            <a:r>
              <a:rPr lang="en-US" sz="2000" dirty="0" err="1"/>
              <a:t>Konkurransen</a:t>
            </a:r>
            <a:r>
              <a:rPr lang="en-US" sz="2000" dirty="0"/>
              <a:t> </a:t>
            </a:r>
            <a:r>
              <a:rPr lang="en-US" sz="2000" dirty="0" err="1"/>
              <a:t>vil</a:t>
            </a:r>
            <a:r>
              <a:rPr lang="en-US" sz="2000" dirty="0"/>
              <a:t> </a:t>
            </a:r>
            <a:r>
              <a:rPr lang="en-US" sz="2000" dirty="0" err="1"/>
              <a:t>være</a:t>
            </a:r>
            <a:r>
              <a:rPr lang="en-US" sz="2000" dirty="0"/>
              <a:t> </a:t>
            </a:r>
            <a:r>
              <a:rPr lang="en-US" sz="2000" dirty="0" err="1"/>
              <a:t>avgjort</a:t>
            </a:r>
            <a:r>
              <a:rPr lang="en-US" sz="2000" dirty="0"/>
              <a:t> </a:t>
            </a:r>
            <a:r>
              <a:rPr lang="en-US" sz="2000" dirty="0" err="1"/>
              <a:t>til</a:t>
            </a:r>
            <a:r>
              <a:rPr lang="en-US" sz="2000" dirty="0"/>
              <a:t> </a:t>
            </a:r>
            <a:r>
              <a:rPr lang="en-US" sz="2000" dirty="0" err="1"/>
              <a:t>Påske</a:t>
            </a:r>
            <a:r>
              <a:rPr lang="en-US" sz="2000" dirty="0"/>
              <a:t> 2025.</a:t>
            </a:r>
          </a:p>
          <a:p>
            <a:r>
              <a:rPr lang="en-US" sz="2000" dirty="0" err="1"/>
              <a:t>Oppstart</a:t>
            </a:r>
            <a:r>
              <a:rPr lang="en-US" sz="2000" dirty="0"/>
              <a:t> </a:t>
            </a:r>
            <a:r>
              <a:rPr lang="en-US" sz="2000" dirty="0" err="1"/>
              <a:t>samspill</a:t>
            </a:r>
            <a:r>
              <a:rPr lang="en-US" sz="2000" dirty="0"/>
              <a:t> April 2025 for </a:t>
            </a:r>
            <a:r>
              <a:rPr lang="en-US" sz="2000" dirty="0" err="1"/>
              <a:t>utvikling</a:t>
            </a:r>
            <a:r>
              <a:rPr lang="en-US" sz="2000" dirty="0"/>
              <a:t> av </a:t>
            </a:r>
            <a:r>
              <a:rPr lang="en-US" sz="2000" dirty="0" err="1"/>
              <a:t>forprosjekt</a:t>
            </a:r>
            <a:endParaRPr lang="en-US" sz="2000" dirty="0"/>
          </a:p>
          <a:p>
            <a:r>
              <a:rPr lang="en-US" sz="2000" dirty="0" err="1"/>
              <a:t>Oppstart</a:t>
            </a:r>
            <a:r>
              <a:rPr lang="en-US" sz="2000" dirty="0"/>
              <a:t> </a:t>
            </a:r>
            <a:r>
              <a:rPr lang="en-US" sz="2000" dirty="0" err="1"/>
              <a:t>gjennomføring</a:t>
            </a:r>
            <a:r>
              <a:rPr lang="en-US" sz="2000" dirty="0"/>
              <a:t> </a:t>
            </a:r>
            <a:r>
              <a:rPr lang="en-US" sz="2000" dirty="0" err="1"/>
              <a:t>byggeprosjekt</a:t>
            </a:r>
            <a:r>
              <a:rPr lang="en-US" sz="2000" dirty="0"/>
              <a:t> </a:t>
            </a:r>
            <a:r>
              <a:rPr lang="en-US" sz="2000" dirty="0" err="1"/>
              <a:t>juni</a:t>
            </a:r>
            <a:r>
              <a:rPr lang="en-US" sz="2000" dirty="0"/>
              <a:t> – sept 2025</a:t>
            </a:r>
          </a:p>
          <a:p>
            <a:r>
              <a:rPr lang="en-US" sz="2000" dirty="0" err="1"/>
              <a:t>Ferdigstillelse</a:t>
            </a:r>
            <a:r>
              <a:rPr lang="en-US" sz="2000" dirty="0"/>
              <a:t>  </a:t>
            </a:r>
            <a:r>
              <a:rPr lang="en-US" sz="2000" dirty="0" err="1"/>
              <a:t>vår</a:t>
            </a:r>
            <a:r>
              <a:rPr lang="en-US" sz="2000" dirty="0"/>
              <a:t>/</a:t>
            </a:r>
            <a:r>
              <a:rPr lang="en-US" sz="2000" dirty="0" err="1"/>
              <a:t>sommer</a:t>
            </a:r>
            <a:r>
              <a:rPr lang="en-US" sz="2000" dirty="0"/>
              <a:t> 2027</a:t>
            </a:r>
          </a:p>
          <a:p>
            <a:r>
              <a:rPr lang="en-US" sz="2000" dirty="0" err="1"/>
              <a:t>Oppstart</a:t>
            </a:r>
            <a:r>
              <a:rPr lang="en-US" sz="2000" dirty="0"/>
              <a:t> 1 </a:t>
            </a:r>
            <a:r>
              <a:rPr lang="en-US" sz="2000" dirty="0" err="1"/>
              <a:t>års</a:t>
            </a:r>
            <a:r>
              <a:rPr lang="en-US" sz="2000" dirty="0"/>
              <a:t> </a:t>
            </a:r>
            <a:r>
              <a:rPr lang="en-US" sz="2000" dirty="0" err="1"/>
              <a:t>prøvedrift</a:t>
            </a:r>
            <a:r>
              <a:rPr lang="en-US" sz="2000" dirty="0"/>
              <a:t> </a:t>
            </a:r>
            <a:r>
              <a:rPr lang="en-US" sz="2000" dirty="0" err="1"/>
              <a:t>aug</a:t>
            </a:r>
            <a:r>
              <a:rPr lang="en-US" sz="2000" dirty="0"/>
              <a:t> 2027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B1739B20-2581-AEEC-6068-BC8AC1C16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FEF6C175-0136-FD45-92A3-5A67F15EB778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6D7B89FE-B242-A391-3B14-2A71F56985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2064" y="242390"/>
            <a:ext cx="1103472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495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75850" y="3125692"/>
            <a:ext cx="8242542" cy="24650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5197"/>
              </a:lnSpc>
            </a:pPr>
            <a:endParaRPr lang="id-ID" sz="900" spc="600" dirty="0">
              <a:solidFill>
                <a:schemeClr val="bg1"/>
              </a:solidFill>
              <a:latin typeface="Raleway" panose="020B0503030101060003" pitchFamily="34" charset="0"/>
              <a:cs typeface="Raleway SemiBold"/>
            </a:endParaRPr>
          </a:p>
        </p:txBody>
      </p:sp>
      <p:sp>
        <p:nvSpPr>
          <p:cNvPr id="9" name="Tittel 4"/>
          <p:cNvSpPr txBox="1">
            <a:spLocks/>
          </p:cNvSpPr>
          <p:nvPr/>
        </p:nvSpPr>
        <p:spPr>
          <a:xfrm>
            <a:off x="589265" y="123703"/>
            <a:ext cx="9324398" cy="94217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b-NO" sz="3599" dirty="0">
              <a:solidFill>
                <a:schemeClr val="bg1"/>
              </a:solidFill>
              <a:latin typeface="Raleway Black" panose="020B0A03030101060003" pitchFamily="34" charset="0"/>
            </a:endParaRPr>
          </a:p>
        </p:txBody>
      </p:sp>
      <p:sp>
        <p:nvSpPr>
          <p:cNvPr id="12" name="Plassholder for innhold 1"/>
          <p:cNvSpPr txBox="1">
            <a:spLocks/>
          </p:cNvSpPr>
          <p:nvPr/>
        </p:nvSpPr>
        <p:spPr>
          <a:xfrm>
            <a:off x="1601788" y="2019300"/>
            <a:ext cx="8122390" cy="4033838"/>
          </a:xfrm>
          <a:prstGeom prst="rect">
            <a:avLst/>
          </a:prstGeom>
        </p:spPr>
        <p:txBody>
          <a:bodyPr>
            <a:normAutofit/>
          </a:bodyPr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nb-NO" sz="1800" dirty="0"/>
          </a:p>
        </p:txBody>
      </p:sp>
      <p:sp>
        <p:nvSpPr>
          <p:cNvPr id="16" name="Tittel 4"/>
          <p:cNvSpPr txBox="1">
            <a:spLocks/>
          </p:cNvSpPr>
          <p:nvPr/>
        </p:nvSpPr>
        <p:spPr>
          <a:xfrm>
            <a:off x="665465" y="199903"/>
            <a:ext cx="9324398" cy="94217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b-NO" sz="3599" dirty="0">
              <a:solidFill>
                <a:schemeClr val="bg1"/>
              </a:solidFill>
              <a:latin typeface="Raleway Black" panose="020B0A03030101060003" pitchFamily="34" charset="0"/>
            </a:endParaRPr>
          </a:p>
        </p:txBody>
      </p:sp>
      <p:sp>
        <p:nvSpPr>
          <p:cNvPr id="11" name="Tittel 10">
            <a:extLst>
              <a:ext uri="{FF2B5EF4-FFF2-40B4-BE49-F238E27FC236}">
                <a16:creationId xmlns:a16="http://schemas.microsoft.com/office/drawing/2014/main" id="{2DFE8A54-4C80-45A7-9B28-132A48961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88" y="365126"/>
            <a:ext cx="10521503" cy="824224"/>
          </a:xfrm>
        </p:spPr>
        <p:txBody>
          <a:bodyPr>
            <a:normAutofit/>
          </a:bodyPr>
          <a:lstStyle/>
          <a:p>
            <a:r>
              <a:rPr lang="nb-NO" sz="4000" b="1" dirty="0"/>
              <a:t>Prosjektutvikling Geilo barne</a:t>
            </a:r>
            <a:r>
              <a:rPr lang="nb-NO" sz="4000" dirty="0"/>
              <a:t>-</a:t>
            </a:r>
            <a:r>
              <a:rPr lang="nb-NO" sz="4000" b="1" dirty="0"/>
              <a:t> og ungdomsskole </a:t>
            </a:r>
          </a:p>
        </p:txBody>
      </p:sp>
      <p:pic>
        <p:nvPicPr>
          <p:cNvPr id="24" name="Plassholder for innhold 23" descr="Idrettsutøvere som feirer med trofé">
            <a:extLst>
              <a:ext uri="{FF2B5EF4-FFF2-40B4-BE49-F238E27FC236}">
                <a16:creationId xmlns:a16="http://schemas.microsoft.com/office/drawing/2014/main" id="{8ABF6A44-F90A-8CA6-E59B-5563D52C1B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55" y="2546391"/>
            <a:ext cx="3114675" cy="2076450"/>
          </a:xfrm>
        </p:spPr>
      </p:pic>
      <p:grpSp>
        <p:nvGrpSpPr>
          <p:cNvPr id="25" name="Gruppe 24">
            <a:extLst>
              <a:ext uri="{FF2B5EF4-FFF2-40B4-BE49-F238E27FC236}">
                <a16:creationId xmlns:a16="http://schemas.microsoft.com/office/drawing/2014/main" id="{DD836708-F88D-4406-A913-A66F8223CAED}"/>
              </a:ext>
            </a:extLst>
          </p:cNvPr>
          <p:cNvGrpSpPr/>
          <p:nvPr/>
        </p:nvGrpSpPr>
        <p:grpSpPr>
          <a:xfrm>
            <a:off x="4816357" y="5701274"/>
            <a:ext cx="2431256" cy="723657"/>
            <a:chOff x="2860" y="0"/>
            <a:chExt cx="2926340" cy="723657"/>
          </a:xfrm>
        </p:grpSpPr>
        <p:sp>
          <p:nvSpPr>
            <p:cNvPr id="26" name="Pil: vinkeltegn 25">
              <a:extLst>
                <a:ext uri="{FF2B5EF4-FFF2-40B4-BE49-F238E27FC236}">
                  <a16:creationId xmlns:a16="http://schemas.microsoft.com/office/drawing/2014/main" id="{3D261CC7-B2AF-4ADE-8FBC-B55F20E2E8C7}"/>
                </a:ext>
              </a:extLst>
            </p:cNvPr>
            <p:cNvSpPr/>
            <p:nvPr/>
          </p:nvSpPr>
          <p:spPr>
            <a:xfrm>
              <a:off x="2860" y="0"/>
              <a:ext cx="2926340" cy="723657"/>
            </a:xfrm>
            <a:prstGeom prst="chevron">
              <a:avLst/>
            </a:prstGeom>
            <a:solidFill>
              <a:srgbClr val="F9423A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txBody>
            <a:bodyPr/>
            <a:lstStyle/>
            <a:p>
              <a:endParaRPr lang="nb-NO" dirty="0"/>
            </a:p>
          </p:txBody>
        </p:sp>
        <p:sp>
          <p:nvSpPr>
            <p:cNvPr id="27" name="Pil: vinkeltegn 4">
              <a:extLst>
                <a:ext uri="{FF2B5EF4-FFF2-40B4-BE49-F238E27FC236}">
                  <a16:creationId xmlns:a16="http://schemas.microsoft.com/office/drawing/2014/main" id="{F8F03DC4-E49E-4CBA-B488-FA72928FA241}"/>
                </a:ext>
              </a:extLst>
            </p:cNvPr>
            <p:cNvSpPr txBox="1"/>
            <p:nvPr/>
          </p:nvSpPr>
          <p:spPr>
            <a:xfrm>
              <a:off x="364689" y="0"/>
              <a:ext cx="2202683" cy="72365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56007" tIns="18669" rIns="18669" bIns="18669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APRIL –SEPT25</a:t>
              </a:r>
              <a:r>
                <a:rPr lang="nb-NO" sz="1400" b="1" dirty="0"/>
                <a:t> </a:t>
              </a:r>
              <a:r>
                <a:rPr lang="nb-NO" sz="1200" dirty="0"/>
                <a:t>SAMSPILLSFASE FORPROSJEKT</a:t>
              </a:r>
              <a:endParaRPr kumimoji="0" lang="nb-NO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28" name="Gruppe 27">
            <a:extLst>
              <a:ext uri="{FF2B5EF4-FFF2-40B4-BE49-F238E27FC236}">
                <a16:creationId xmlns:a16="http://schemas.microsoft.com/office/drawing/2014/main" id="{A999B157-F421-40CB-93E4-C213DC2DC36E}"/>
              </a:ext>
            </a:extLst>
          </p:cNvPr>
          <p:cNvGrpSpPr/>
          <p:nvPr/>
        </p:nvGrpSpPr>
        <p:grpSpPr>
          <a:xfrm>
            <a:off x="6949471" y="5720876"/>
            <a:ext cx="2926340" cy="723657"/>
            <a:chOff x="2860" y="0"/>
            <a:chExt cx="2926340" cy="723657"/>
          </a:xfrm>
        </p:grpSpPr>
        <p:sp>
          <p:nvSpPr>
            <p:cNvPr id="29" name="Pil: vinkeltegn 28">
              <a:extLst>
                <a:ext uri="{FF2B5EF4-FFF2-40B4-BE49-F238E27FC236}">
                  <a16:creationId xmlns:a16="http://schemas.microsoft.com/office/drawing/2014/main" id="{9BCDC18A-4B3A-49A1-94E4-205EB694558F}"/>
                </a:ext>
              </a:extLst>
            </p:cNvPr>
            <p:cNvSpPr/>
            <p:nvPr/>
          </p:nvSpPr>
          <p:spPr>
            <a:xfrm>
              <a:off x="2860" y="0"/>
              <a:ext cx="2926340" cy="723657"/>
            </a:xfrm>
            <a:prstGeom prst="chevron">
              <a:avLst/>
            </a:prstGeom>
            <a:solidFill>
              <a:srgbClr val="F9423A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txBody>
            <a:bodyPr/>
            <a:lstStyle/>
            <a:p>
              <a:endParaRPr lang="nb-NO"/>
            </a:p>
          </p:txBody>
        </p:sp>
        <p:sp>
          <p:nvSpPr>
            <p:cNvPr id="30" name="Pil: vinkeltegn 4">
              <a:extLst>
                <a:ext uri="{FF2B5EF4-FFF2-40B4-BE49-F238E27FC236}">
                  <a16:creationId xmlns:a16="http://schemas.microsoft.com/office/drawing/2014/main" id="{AE1CAF05-1C26-4E6E-8049-349FC76C5DF9}"/>
                </a:ext>
              </a:extLst>
            </p:cNvPr>
            <p:cNvSpPr txBox="1"/>
            <p:nvPr/>
          </p:nvSpPr>
          <p:spPr>
            <a:xfrm>
              <a:off x="364689" y="0"/>
              <a:ext cx="2202683" cy="72365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56007" tIns="18669" rIns="18669" bIns="18669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OKT25 –MAI27           </a:t>
              </a:r>
              <a:r>
                <a:rPr lang="nb-NO" sz="1200" dirty="0"/>
                <a:t>BYGGING AV NY SKOLE </a:t>
              </a:r>
              <a:r>
                <a:rPr lang="nb-NO" sz="1400" dirty="0"/>
                <a:t> </a:t>
              </a:r>
              <a:endParaRPr kumimoji="0" lang="nb-NO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31" name="Gruppe 30">
            <a:extLst>
              <a:ext uri="{FF2B5EF4-FFF2-40B4-BE49-F238E27FC236}">
                <a16:creationId xmlns:a16="http://schemas.microsoft.com/office/drawing/2014/main" id="{B2595413-F116-491F-B349-C5DE51D044F9}"/>
              </a:ext>
            </a:extLst>
          </p:cNvPr>
          <p:cNvGrpSpPr/>
          <p:nvPr/>
        </p:nvGrpSpPr>
        <p:grpSpPr>
          <a:xfrm>
            <a:off x="77788" y="5691309"/>
            <a:ext cx="2971409" cy="784142"/>
            <a:chOff x="2860" y="0"/>
            <a:chExt cx="2926340" cy="784142"/>
          </a:xfrm>
        </p:grpSpPr>
        <p:sp>
          <p:nvSpPr>
            <p:cNvPr id="32" name="Pil: vinkeltegn 31">
              <a:extLst>
                <a:ext uri="{FF2B5EF4-FFF2-40B4-BE49-F238E27FC236}">
                  <a16:creationId xmlns:a16="http://schemas.microsoft.com/office/drawing/2014/main" id="{67A5847A-C1AD-4004-BC49-87FC05CB2B4F}"/>
                </a:ext>
              </a:extLst>
            </p:cNvPr>
            <p:cNvSpPr/>
            <p:nvPr/>
          </p:nvSpPr>
          <p:spPr>
            <a:xfrm>
              <a:off x="2860" y="0"/>
              <a:ext cx="2926340" cy="723657"/>
            </a:xfrm>
            <a:prstGeom prst="chevron">
              <a:avLst/>
            </a:prstGeom>
            <a:solidFill>
              <a:srgbClr val="F9423A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txBody>
            <a:bodyPr/>
            <a:lstStyle/>
            <a:p>
              <a:endParaRPr lang="nb-NO"/>
            </a:p>
          </p:txBody>
        </p:sp>
        <p:sp>
          <p:nvSpPr>
            <p:cNvPr id="33" name="Pil: vinkeltegn 4">
              <a:extLst>
                <a:ext uri="{FF2B5EF4-FFF2-40B4-BE49-F238E27FC236}">
                  <a16:creationId xmlns:a16="http://schemas.microsoft.com/office/drawing/2014/main" id="{9F61D4EE-97E0-40F4-882A-C0F48002348E}"/>
                </a:ext>
              </a:extLst>
            </p:cNvPr>
            <p:cNvSpPr txBox="1"/>
            <p:nvPr/>
          </p:nvSpPr>
          <p:spPr>
            <a:xfrm>
              <a:off x="167432" y="60485"/>
              <a:ext cx="2202683" cy="72365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56007" tIns="18669" rIns="18669" bIns="18669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sz="1400" b="1" dirty="0"/>
                <a:t>JAN24- OKT 24                 </a:t>
              </a:r>
              <a:r>
                <a:rPr kumimoji="0" lang="nb-NO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PLANLEGGING OG PROGRAMMERING</a:t>
              </a:r>
            </a:p>
          </p:txBody>
        </p:sp>
      </p:grpSp>
      <p:grpSp>
        <p:nvGrpSpPr>
          <p:cNvPr id="37" name="Gruppe 36">
            <a:extLst>
              <a:ext uri="{FF2B5EF4-FFF2-40B4-BE49-F238E27FC236}">
                <a16:creationId xmlns:a16="http://schemas.microsoft.com/office/drawing/2014/main" id="{9D1078FF-05C3-49C6-B3BA-81C4094526B3}"/>
              </a:ext>
            </a:extLst>
          </p:cNvPr>
          <p:cNvGrpSpPr/>
          <p:nvPr/>
        </p:nvGrpSpPr>
        <p:grpSpPr>
          <a:xfrm>
            <a:off x="2742413" y="5691308"/>
            <a:ext cx="2351823" cy="723657"/>
            <a:chOff x="2860" y="0"/>
            <a:chExt cx="2926340" cy="723657"/>
          </a:xfrm>
        </p:grpSpPr>
        <p:sp>
          <p:nvSpPr>
            <p:cNvPr id="38" name="Pil: vinkeltegn 37">
              <a:extLst>
                <a:ext uri="{FF2B5EF4-FFF2-40B4-BE49-F238E27FC236}">
                  <a16:creationId xmlns:a16="http://schemas.microsoft.com/office/drawing/2014/main" id="{EE737CEA-EC7A-4560-8917-EFB0AB5D4132}"/>
                </a:ext>
              </a:extLst>
            </p:cNvPr>
            <p:cNvSpPr/>
            <p:nvPr/>
          </p:nvSpPr>
          <p:spPr>
            <a:xfrm>
              <a:off x="2860" y="0"/>
              <a:ext cx="2926340" cy="723657"/>
            </a:xfrm>
            <a:prstGeom prst="chevron">
              <a:avLst/>
            </a:prstGeom>
            <a:solidFill>
              <a:srgbClr val="F9423A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txBody>
            <a:bodyPr/>
            <a:lstStyle/>
            <a:p>
              <a:endParaRPr lang="nb-NO" dirty="0"/>
            </a:p>
          </p:txBody>
        </p:sp>
        <p:sp>
          <p:nvSpPr>
            <p:cNvPr id="39" name="Pil: vinkeltegn 4">
              <a:extLst>
                <a:ext uri="{FF2B5EF4-FFF2-40B4-BE49-F238E27FC236}">
                  <a16:creationId xmlns:a16="http://schemas.microsoft.com/office/drawing/2014/main" id="{0FE388D4-8773-493D-BFD8-FB264D5CDF2E}"/>
                </a:ext>
              </a:extLst>
            </p:cNvPr>
            <p:cNvSpPr txBox="1"/>
            <p:nvPr/>
          </p:nvSpPr>
          <p:spPr>
            <a:xfrm>
              <a:off x="611045" y="48067"/>
              <a:ext cx="2202683" cy="64745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56007" tIns="18669" rIns="18669" bIns="18669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OKT24-MARS25</a:t>
              </a:r>
              <a:r>
                <a:rPr kumimoji="0" lang="nb-NO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 KONKURRANSE OG SKISSEPROSJEKT</a:t>
              </a:r>
            </a:p>
          </p:txBody>
        </p:sp>
      </p:grpSp>
      <p:grpSp>
        <p:nvGrpSpPr>
          <p:cNvPr id="40" name="Gruppe 39">
            <a:extLst>
              <a:ext uri="{FF2B5EF4-FFF2-40B4-BE49-F238E27FC236}">
                <a16:creationId xmlns:a16="http://schemas.microsoft.com/office/drawing/2014/main" id="{4EEC9662-9010-4723-BE2A-95B8A0F9E815}"/>
              </a:ext>
            </a:extLst>
          </p:cNvPr>
          <p:cNvGrpSpPr/>
          <p:nvPr/>
        </p:nvGrpSpPr>
        <p:grpSpPr>
          <a:xfrm>
            <a:off x="9616723" y="5691306"/>
            <a:ext cx="1967091" cy="723657"/>
            <a:chOff x="2860" y="0"/>
            <a:chExt cx="2926340" cy="723657"/>
          </a:xfrm>
        </p:grpSpPr>
        <p:sp>
          <p:nvSpPr>
            <p:cNvPr id="41" name="Pil: vinkeltegn 40">
              <a:extLst>
                <a:ext uri="{FF2B5EF4-FFF2-40B4-BE49-F238E27FC236}">
                  <a16:creationId xmlns:a16="http://schemas.microsoft.com/office/drawing/2014/main" id="{B9844A2B-763B-4D0E-89D8-6A3C141D20DE}"/>
                </a:ext>
              </a:extLst>
            </p:cNvPr>
            <p:cNvSpPr/>
            <p:nvPr/>
          </p:nvSpPr>
          <p:spPr>
            <a:xfrm>
              <a:off x="2860" y="0"/>
              <a:ext cx="2926340" cy="723657"/>
            </a:xfrm>
            <a:prstGeom prst="chevron">
              <a:avLst/>
            </a:prstGeom>
            <a:solidFill>
              <a:srgbClr val="F9423A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txBody>
            <a:bodyPr/>
            <a:lstStyle/>
            <a:p>
              <a:endParaRPr lang="nb-NO"/>
            </a:p>
          </p:txBody>
        </p:sp>
        <p:sp>
          <p:nvSpPr>
            <p:cNvPr id="42" name="Pil: vinkeltegn 4">
              <a:extLst>
                <a:ext uri="{FF2B5EF4-FFF2-40B4-BE49-F238E27FC236}">
                  <a16:creationId xmlns:a16="http://schemas.microsoft.com/office/drawing/2014/main" id="{8B564617-957A-4E89-A397-1F3E52541B32}"/>
                </a:ext>
              </a:extLst>
            </p:cNvPr>
            <p:cNvSpPr txBox="1"/>
            <p:nvPr/>
          </p:nvSpPr>
          <p:spPr>
            <a:xfrm>
              <a:off x="364689" y="0"/>
              <a:ext cx="2202683" cy="72365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56007" tIns="18669" rIns="18669" bIns="18669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AUG 27-AUG28 </a:t>
              </a:r>
              <a:r>
                <a:rPr lang="nb-NO" sz="1200" dirty="0"/>
                <a:t>PRØVEDRIFT</a:t>
              </a:r>
              <a:endParaRPr kumimoji="0" lang="nb-NO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43" name="TekstSylinder 42">
            <a:extLst>
              <a:ext uri="{FF2B5EF4-FFF2-40B4-BE49-F238E27FC236}">
                <a16:creationId xmlns:a16="http://schemas.microsoft.com/office/drawing/2014/main" id="{2850B2AD-FDA1-4A04-BEE3-F030E977DC71}"/>
              </a:ext>
            </a:extLst>
          </p:cNvPr>
          <p:cNvSpPr txBox="1"/>
          <p:nvPr/>
        </p:nvSpPr>
        <p:spPr>
          <a:xfrm>
            <a:off x="4396472" y="1343290"/>
            <a:ext cx="5789565" cy="1756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Et utviklende samarbeid mellom byggherre og samspills-entreprenørens team gjennom alle faser i prosjektet. Inngåelse av kontrakt for gjennomføring forutsetter at prosjektet utvikles i trå med gjeldende rammer  og målsettinger fra Hol kommune.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E51AF2CF-4898-394C-9282-BCBFD9633DB9}"/>
              </a:ext>
            </a:extLst>
          </p:cNvPr>
          <p:cNvSpPr txBox="1"/>
          <p:nvPr/>
        </p:nvSpPr>
        <p:spPr>
          <a:xfrm>
            <a:off x="2659522" y="2856381"/>
            <a:ext cx="575079" cy="3161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sp>
        <p:nvSpPr>
          <p:cNvPr id="17" name="Slå sammen 16">
            <a:extLst>
              <a:ext uri="{FF2B5EF4-FFF2-40B4-BE49-F238E27FC236}">
                <a16:creationId xmlns:a16="http://schemas.microsoft.com/office/drawing/2014/main" id="{50F8B043-4C95-7874-F1BA-514706744A01}"/>
              </a:ext>
            </a:extLst>
          </p:cNvPr>
          <p:cNvSpPr/>
          <p:nvPr/>
        </p:nvSpPr>
        <p:spPr>
          <a:xfrm>
            <a:off x="4698191" y="5348406"/>
            <a:ext cx="685800" cy="685800"/>
          </a:xfrm>
          <a:prstGeom prst="flowChartMerg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Slå sammen 17">
            <a:extLst>
              <a:ext uri="{FF2B5EF4-FFF2-40B4-BE49-F238E27FC236}">
                <a16:creationId xmlns:a16="http://schemas.microsoft.com/office/drawing/2014/main" id="{A71B98E2-2E3B-53CA-793B-9D287C779729}"/>
              </a:ext>
            </a:extLst>
          </p:cNvPr>
          <p:cNvSpPr/>
          <p:nvPr/>
        </p:nvSpPr>
        <p:spPr>
          <a:xfrm>
            <a:off x="6923439" y="5338223"/>
            <a:ext cx="685800" cy="685800"/>
          </a:xfrm>
          <a:prstGeom prst="flowChartMerg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Slå sammen 18">
            <a:extLst>
              <a:ext uri="{FF2B5EF4-FFF2-40B4-BE49-F238E27FC236}">
                <a16:creationId xmlns:a16="http://schemas.microsoft.com/office/drawing/2014/main" id="{C648D958-ED6A-43B3-130F-72F0FC7F6DE2}"/>
              </a:ext>
            </a:extLst>
          </p:cNvPr>
          <p:cNvSpPr/>
          <p:nvPr/>
        </p:nvSpPr>
        <p:spPr>
          <a:xfrm>
            <a:off x="9449162" y="5331871"/>
            <a:ext cx="685800" cy="685800"/>
          </a:xfrm>
          <a:prstGeom prst="flowChartMerg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BE293811-A04E-7EA0-D1E2-F8724460802D}"/>
              </a:ext>
            </a:extLst>
          </p:cNvPr>
          <p:cNvSpPr txBox="1"/>
          <p:nvPr/>
        </p:nvSpPr>
        <p:spPr>
          <a:xfrm>
            <a:off x="4572255" y="3607762"/>
            <a:ext cx="13080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/>
              <a:t>Kunngjøring av vinner i konkurranse</a:t>
            </a:r>
          </a:p>
          <a:p>
            <a:r>
              <a:rPr lang="nb-NO" sz="1600" dirty="0"/>
              <a:t>Kontrakt for samspill inngås</a:t>
            </a: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00977F35-F8E2-1663-787A-EA24367D7D01}"/>
              </a:ext>
            </a:extLst>
          </p:cNvPr>
          <p:cNvSpPr txBox="1"/>
          <p:nvPr/>
        </p:nvSpPr>
        <p:spPr>
          <a:xfrm>
            <a:off x="6642342" y="3853983"/>
            <a:ext cx="14446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/>
              <a:t>Presentasjon forprosjekt kontrakt for gjennom-føring inngås</a:t>
            </a:r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65A452B3-7B30-6FF8-2174-0EB5075EFE7F}"/>
              </a:ext>
            </a:extLst>
          </p:cNvPr>
          <p:cNvSpPr txBox="1"/>
          <p:nvPr/>
        </p:nvSpPr>
        <p:spPr>
          <a:xfrm>
            <a:off x="9190286" y="4346425"/>
            <a:ext cx="1308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/>
              <a:t>Overtagelse og innflytting i nytt bygg</a:t>
            </a:r>
          </a:p>
        </p:txBody>
      </p:sp>
    </p:spTree>
    <p:extLst>
      <p:ext uri="{BB962C8B-B14F-4D97-AF65-F5344CB8AC3E}">
        <p14:creationId xmlns:p14="http://schemas.microsoft.com/office/powerpoint/2010/main" val="273030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175</Words>
  <Application>Microsoft Office PowerPoint</Application>
  <PresentationFormat>Widescreen</PresentationFormat>
  <Paragraphs>21</Paragraphs>
  <Slides>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</vt:i4>
      </vt:variant>
    </vt:vector>
  </HeadingPairs>
  <TitlesOfParts>
    <vt:vector size="9" baseType="lpstr">
      <vt:lpstr>Aptos</vt:lpstr>
      <vt:lpstr>Aptos Display</vt:lpstr>
      <vt:lpstr>Arial</vt:lpstr>
      <vt:lpstr>Calibri</vt:lpstr>
      <vt:lpstr>Raleway</vt:lpstr>
      <vt:lpstr>Raleway Black</vt:lpstr>
      <vt:lpstr>Office-tema</vt:lpstr>
      <vt:lpstr>GBUSK  Hvordan vil den nye 1-10 skolen utformes?  Mulighetrommet er stort!  Tilbudskonferanse avholdt i oktober 2024 på Geilo </vt:lpstr>
      <vt:lpstr>Prosjektutvikling Geilo barne- og ungdomsskole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Kristin Borander</dc:creator>
  <cp:lastModifiedBy>Cecilie Møller Endresen</cp:lastModifiedBy>
  <cp:revision>2</cp:revision>
  <dcterms:created xsi:type="dcterms:W3CDTF">2025-01-27T11:21:28Z</dcterms:created>
  <dcterms:modified xsi:type="dcterms:W3CDTF">2025-05-08T06:36:05Z</dcterms:modified>
</cp:coreProperties>
</file>