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68" r:id="rId7"/>
    <p:sldId id="314" r:id="rId8"/>
    <p:sldId id="299" r:id="rId9"/>
    <p:sldId id="304" r:id="rId10"/>
    <p:sldId id="307" r:id="rId11"/>
    <p:sldId id="297" r:id="rId12"/>
    <p:sldId id="312" r:id="rId13"/>
    <p:sldId id="258" r:id="rId14"/>
    <p:sldId id="316" r:id="rId15"/>
    <p:sldId id="317"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A34D3-78D9-4F2D-91EF-8F42F4F8ED6D}" v="2" dt="2024-03-18T18:01:59.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de">
    <p:bg>
      <p:bgPr>
        <a:solidFill>
          <a:schemeClr val="lt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513982B-6AEA-4259-876E-EAF94E8B1C5D}"/>
              </a:ext>
            </a:extLst>
          </p:cNvPr>
          <p:cNvSpPr>
            <a:spLocks noGrp="1"/>
          </p:cNvSpPr>
          <p:nvPr>
            <p:ph type="pic" sz="quarter" idx="13" hasCustomPrompt="1"/>
          </p:nvPr>
        </p:nvSpPr>
        <p:spPr>
          <a:xfrm>
            <a:off x="0" y="0"/>
            <a:ext cx="12192000" cy="6856413"/>
          </a:xfrm>
          <a:custGeom>
            <a:avLst/>
            <a:gdLst>
              <a:gd name="connsiteX0" fmla="*/ 0 w 12192000"/>
              <a:gd name="connsiteY0" fmla="*/ 0 h 6856413"/>
              <a:gd name="connsiteX1" fmla="*/ 12192000 w 12192000"/>
              <a:gd name="connsiteY1" fmla="*/ 0 h 6856413"/>
              <a:gd name="connsiteX2" fmla="*/ 10389051 w 12192000"/>
              <a:gd name="connsiteY2" fmla="*/ 1211277 h 6856413"/>
              <a:gd name="connsiteX3" fmla="*/ 8989862 w 12192000"/>
              <a:gd name="connsiteY3" fmla="*/ 2114021 h 6856413"/>
              <a:gd name="connsiteX4" fmla="*/ 8156950 w 12192000"/>
              <a:gd name="connsiteY4" fmla="*/ 2604119 h 6856413"/>
              <a:gd name="connsiteX5" fmla="*/ 6214336 w 12192000"/>
              <a:gd name="connsiteY5" fmla="*/ 2244799 h 6856413"/>
              <a:gd name="connsiteX6" fmla="*/ 3733377 w 12192000"/>
              <a:gd name="connsiteY6" fmla="*/ 3514481 h 6856413"/>
              <a:gd name="connsiteX7" fmla="*/ 2209758 w 12192000"/>
              <a:gd name="connsiteY7" fmla="*/ 4099805 h 6856413"/>
              <a:gd name="connsiteX8" fmla="*/ 1780 w 12192000"/>
              <a:gd name="connsiteY8" fmla="*/ 3284669 h 6856413"/>
              <a:gd name="connsiteX9" fmla="*/ 1780 w 12192000"/>
              <a:gd name="connsiteY9" fmla="*/ 6856285 h 6856413"/>
              <a:gd name="connsiteX10" fmla="*/ 12192000 w 12192000"/>
              <a:gd name="connsiteY10" fmla="*/ 6856285 h 6856413"/>
              <a:gd name="connsiteX11" fmla="*/ 12192000 w 12192000"/>
              <a:gd name="connsiteY11" fmla="*/ 6856413 h 6856413"/>
              <a:gd name="connsiteX12" fmla="*/ 0 w 12192000"/>
              <a:gd name="connsiteY12"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6413">
                <a:moveTo>
                  <a:pt x="0" y="0"/>
                </a:moveTo>
                <a:lnTo>
                  <a:pt x="12192000" y="0"/>
                </a:lnTo>
                <a:cubicBezTo>
                  <a:pt x="11756499" y="410107"/>
                  <a:pt x="11067062" y="1182074"/>
                  <a:pt x="10389051" y="1211277"/>
                </a:cubicBezTo>
                <a:cubicBezTo>
                  <a:pt x="9774526" y="1236671"/>
                  <a:pt x="9422823" y="1352212"/>
                  <a:pt x="8989862" y="2114021"/>
                </a:cubicBezTo>
                <a:cubicBezTo>
                  <a:pt x="8786713" y="2479690"/>
                  <a:pt x="8526428" y="2635861"/>
                  <a:pt x="8156950" y="2604119"/>
                </a:cubicBezTo>
                <a:cubicBezTo>
                  <a:pt x="7787473" y="2572377"/>
                  <a:pt x="7282139" y="2244799"/>
                  <a:pt x="6214336" y="2244799"/>
                </a:cubicBezTo>
                <a:cubicBezTo>
                  <a:pt x="5549023" y="2244799"/>
                  <a:pt x="4944654" y="2421284"/>
                  <a:pt x="3733377" y="3514481"/>
                </a:cubicBezTo>
                <a:cubicBezTo>
                  <a:pt x="3252167" y="3948712"/>
                  <a:pt x="2717631" y="4099805"/>
                  <a:pt x="2209758" y="4099805"/>
                </a:cubicBezTo>
                <a:cubicBezTo>
                  <a:pt x="1063235" y="4099805"/>
                  <a:pt x="1780" y="3284669"/>
                  <a:pt x="1780" y="3284669"/>
                </a:cubicBezTo>
                <a:lnTo>
                  <a:pt x="1780" y="6856285"/>
                </a:lnTo>
                <a:lnTo>
                  <a:pt x="12192000" y="6856285"/>
                </a:lnTo>
                <a:lnTo>
                  <a:pt x="12192000" y="6856413"/>
                </a:lnTo>
                <a:lnTo>
                  <a:pt x="0" y="6856413"/>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a:buNone/>
              <a:defRPr>
                <a:solidFill>
                  <a:schemeClr val="bg1"/>
                </a:solidFill>
              </a:defRPr>
            </a:lvl1pPr>
          </a:lstStyle>
          <a:p>
            <a:r>
              <a:rPr lang="nb-NO" noProof="0" dirty="0"/>
              <a:t>Klikk på ikonet for å skifte bilde eller trykk Sett inn -&gt; Bilder -&gt; Fra fil </a:t>
            </a:r>
          </a:p>
        </p:txBody>
      </p:sp>
      <p:sp>
        <p:nvSpPr>
          <p:cNvPr id="2" name="Title 1">
            <a:extLst>
              <a:ext uri="{FF2B5EF4-FFF2-40B4-BE49-F238E27FC236}">
                <a16:creationId xmlns:a16="http://schemas.microsoft.com/office/drawing/2014/main" id="{845A9474-D26A-4663-9590-375B56E1AAD5}"/>
              </a:ext>
            </a:extLst>
          </p:cNvPr>
          <p:cNvSpPr>
            <a:spLocks noGrp="1"/>
          </p:cNvSpPr>
          <p:nvPr>
            <p:ph type="ctrTitle"/>
          </p:nvPr>
        </p:nvSpPr>
        <p:spPr>
          <a:xfrm>
            <a:off x="1428750" y="4836160"/>
            <a:ext cx="9144000" cy="1767840"/>
          </a:xfrm>
        </p:spPr>
        <p:txBody>
          <a:bodyPr anchor="t"/>
          <a:lstStyle>
            <a:lvl1pPr algn="l">
              <a:defRPr sz="4000"/>
            </a:lvl1pPr>
          </a:lstStyle>
          <a:p>
            <a:r>
              <a:rPr lang="nb-NO" noProof="0"/>
              <a:t>Klikk for å redigere tittelstil</a:t>
            </a:r>
            <a:endParaRPr lang="nb-NO" noProof="0" dirty="0"/>
          </a:p>
        </p:txBody>
      </p:sp>
      <p:pic>
        <p:nvPicPr>
          <p:cNvPr id="21" name="Graphic 20">
            <a:extLst>
              <a:ext uri="{FF2B5EF4-FFF2-40B4-BE49-F238E27FC236}">
                <a16:creationId xmlns:a16="http://schemas.microsoft.com/office/drawing/2014/main" id="{1DFCFDD5-C4D1-47DC-9CE6-7107F80447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95610" y="5665788"/>
            <a:ext cx="1841079" cy="668337"/>
          </a:xfrm>
          <a:prstGeom prst="rect">
            <a:avLst/>
          </a:prstGeom>
        </p:spPr>
      </p:pic>
    </p:spTree>
    <p:extLst>
      <p:ext uri="{BB962C8B-B14F-4D97-AF65-F5344CB8AC3E}">
        <p14:creationId xmlns:p14="http://schemas.microsoft.com/office/powerpoint/2010/main" val="7614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tatside med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3A0217-ADAC-43A7-B20B-1CE7909E377E}"/>
              </a:ext>
            </a:extLst>
          </p:cNvPr>
          <p:cNvSpPr>
            <a:spLocks noGrp="1"/>
          </p:cNvSpPr>
          <p:nvPr>
            <p:ph type="pic" sz="quarter" idx="10" hasCustomPrompt="1"/>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buNone/>
              <a:defRPr>
                <a:solidFill>
                  <a:schemeClr val="bg1"/>
                </a:solidFill>
              </a:defRPr>
            </a:lvl1pPr>
          </a:lstStyle>
          <a:p>
            <a:r>
              <a:rPr lang="nb-NO" noProof="0" dirty="0"/>
              <a:t>Trykk Sett inn -&gt; Bilder -&gt; Fra fil for å endre eller legge inn bilde</a:t>
            </a:r>
          </a:p>
          <a:p>
            <a:endParaRPr lang="en-GB" dirty="0"/>
          </a:p>
        </p:txBody>
      </p:sp>
      <p:sp>
        <p:nvSpPr>
          <p:cNvPr id="16" name="Text Placeholder 15">
            <a:extLst>
              <a:ext uri="{FF2B5EF4-FFF2-40B4-BE49-F238E27FC236}">
                <a16:creationId xmlns:a16="http://schemas.microsoft.com/office/drawing/2014/main" id="{BC252FCB-4198-400D-91BA-D57616DB6CAD}"/>
              </a:ext>
            </a:extLst>
          </p:cNvPr>
          <p:cNvSpPr>
            <a:spLocks noGrp="1"/>
          </p:cNvSpPr>
          <p:nvPr>
            <p:ph type="body" sz="quarter" idx="11" hasCustomPrompt="1"/>
          </p:nvPr>
        </p:nvSpPr>
        <p:spPr>
          <a:xfrm>
            <a:off x="6514810" y="5173980"/>
            <a:ext cx="5677189" cy="1687194"/>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en-GB" dirty="0"/>
              <a:t> </a:t>
            </a:r>
          </a:p>
        </p:txBody>
      </p:sp>
      <p:sp>
        <p:nvSpPr>
          <p:cNvPr id="18" name="Text Placeholder 17">
            <a:extLst>
              <a:ext uri="{FF2B5EF4-FFF2-40B4-BE49-F238E27FC236}">
                <a16:creationId xmlns:a16="http://schemas.microsoft.com/office/drawing/2014/main" id="{B8173ED6-D157-4E95-A591-5891045D7F6C}"/>
              </a:ext>
            </a:extLst>
          </p:cNvPr>
          <p:cNvSpPr>
            <a:spLocks noGrp="1"/>
          </p:cNvSpPr>
          <p:nvPr>
            <p:ph type="body" sz="quarter" idx="12" hasCustomPrompt="1"/>
          </p:nvPr>
        </p:nvSpPr>
        <p:spPr>
          <a:xfrm>
            <a:off x="11415712" y="6037389"/>
            <a:ext cx="423864" cy="543075"/>
          </a:xfrm>
          <a:blipFill>
            <a:blip r:embed="rId5">
              <a:extLst>
                <a:ext uri="{96DAC541-7B7A-43D3-8B79-37D633B846F1}">
                  <asvg:svgBlip xmlns:asvg="http://schemas.microsoft.com/office/drawing/2016/SVG/main" r:embed="rId6"/>
                </a:ext>
              </a:extLst>
            </a:blip>
            <a:stretch>
              <a:fillRect/>
            </a:stretch>
          </a:blipFill>
        </p:spPr>
        <p:txBody>
          <a:bodyPr/>
          <a:lstStyle>
            <a:lvl1pPr>
              <a:buNone/>
              <a:defRPr/>
            </a:lvl1pPr>
          </a:lstStyle>
          <a:p>
            <a:pPr lvl="0"/>
            <a:r>
              <a:rPr lang="en-GB" dirty="0"/>
              <a:t> </a:t>
            </a:r>
          </a:p>
        </p:txBody>
      </p:sp>
      <p:sp>
        <p:nvSpPr>
          <p:cNvPr id="23" name="Title 22">
            <a:extLst>
              <a:ext uri="{FF2B5EF4-FFF2-40B4-BE49-F238E27FC236}">
                <a16:creationId xmlns:a16="http://schemas.microsoft.com/office/drawing/2014/main" id="{30EC5EF3-DC18-4719-B157-42E93356264F}"/>
              </a:ext>
            </a:extLst>
          </p:cNvPr>
          <p:cNvSpPr>
            <a:spLocks noGrp="1"/>
          </p:cNvSpPr>
          <p:nvPr>
            <p:ph type="title"/>
          </p:nvPr>
        </p:nvSpPr>
        <p:spPr>
          <a:xfrm>
            <a:off x="3257406" y="2146301"/>
            <a:ext cx="5677188" cy="2501900"/>
          </a:xfrm>
        </p:spPr>
        <p:txBody>
          <a:bodyPr anchor="t">
            <a:normAutofit/>
          </a:bodyPr>
          <a:lstStyle>
            <a:lvl1pPr algn="l">
              <a:defRPr sz="3600" b="1" i="0">
                <a:solidFill>
                  <a:schemeClr val="bg1"/>
                </a:solidFill>
              </a:defRPr>
            </a:lvl1pPr>
          </a:lstStyle>
          <a:p>
            <a:r>
              <a:rPr lang="nb-NO" noProof="0"/>
              <a:t>Klikk for å redigere tittelstil</a:t>
            </a:r>
            <a:endParaRPr lang="nb-NO" noProof="0" dirty="0"/>
          </a:p>
        </p:txBody>
      </p:sp>
    </p:spTree>
    <p:extLst>
      <p:ext uri="{BB962C8B-B14F-4D97-AF65-F5344CB8AC3E}">
        <p14:creationId xmlns:p14="http://schemas.microsoft.com/office/powerpoint/2010/main" val="91481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tatside uten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3A0217-ADAC-43A7-B20B-1CE7909E377E}"/>
              </a:ext>
            </a:extLst>
          </p:cNvPr>
          <p:cNvSpPr>
            <a:spLocks noGrp="1"/>
          </p:cNvSpPr>
          <p:nvPr>
            <p:ph type="pic" sz="quarter" idx="10" hasCustomPrompt="1"/>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buNone/>
              <a:defRPr>
                <a:solidFill>
                  <a:schemeClr val="bg1"/>
                </a:solidFill>
              </a:defRPr>
            </a:lvl1pPr>
          </a:lstStyle>
          <a:p>
            <a:pPr marL="261938" marR="0" lvl="0" indent="-261938" algn="l" defTabSz="914400" rtl="0" eaLnBrk="1" fontAlgn="auto" latinLnBrk="0" hangingPunct="1">
              <a:lnSpc>
                <a:spcPct val="90000"/>
              </a:lnSpc>
              <a:spcBef>
                <a:spcPts val="600"/>
              </a:spcBef>
              <a:spcAft>
                <a:spcPts val="0"/>
              </a:spcAft>
              <a:buClr>
                <a:schemeClr val="accent1"/>
              </a:buClr>
              <a:buSzTx/>
              <a:buFontTx/>
              <a:buNone/>
              <a:tabLst/>
              <a:defRPr/>
            </a:pPr>
            <a:r>
              <a:rPr lang="nb-NO" noProof="0" dirty="0"/>
              <a:t>Trykk Sett inn -&gt; Bilder -&gt; Fra fil for å endre eller legge inn bilde</a:t>
            </a:r>
          </a:p>
          <a:p>
            <a:endParaRPr lang="en-GB" dirty="0"/>
          </a:p>
        </p:txBody>
      </p:sp>
      <p:sp>
        <p:nvSpPr>
          <p:cNvPr id="23" name="Title 22">
            <a:extLst>
              <a:ext uri="{FF2B5EF4-FFF2-40B4-BE49-F238E27FC236}">
                <a16:creationId xmlns:a16="http://schemas.microsoft.com/office/drawing/2014/main" id="{30EC5EF3-DC18-4719-B157-42E93356264F}"/>
              </a:ext>
            </a:extLst>
          </p:cNvPr>
          <p:cNvSpPr>
            <a:spLocks noGrp="1"/>
          </p:cNvSpPr>
          <p:nvPr>
            <p:ph type="title"/>
          </p:nvPr>
        </p:nvSpPr>
        <p:spPr>
          <a:xfrm>
            <a:off x="3257406" y="2146301"/>
            <a:ext cx="5677188" cy="2501900"/>
          </a:xfrm>
        </p:spPr>
        <p:txBody>
          <a:bodyPr anchor="t">
            <a:normAutofit/>
          </a:bodyPr>
          <a:lstStyle>
            <a:lvl1pPr algn="l">
              <a:defRPr sz="3600" b="1" i="0">
                <a:solidFill>
                  <a:schemeClr val="bg1"/>
                </a:solidFill>
              </a:defRPr>
            </a:lvl1pPr>
          </a:lstStyle>
          <a:p>
            <a:r>
              <a:rPr lang="nb-NO" noProof="0"/>
              <a:t>Klikk for å redigere tittelstil</a:t>
            </a:r>
            <a:endParaRPr lang="nb-NO" noProof="0" dirty="0"/>
          </a:p>
        </p:txBody>
      </p:sp>
    </p:spTree>
    <p:extLst>
      <p:ext uri="{BB962C8B-B14F-4D97-AF65-F5344CB8AC3E}">
        <p14:creationId xmlns:p14="http://schemas.microsoft.com/office/powerpoint/2010/main" val="44138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4C9B63-3E75-898F-A628-93C67ADAD8F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22BA257-7E91-64B6-FFB3-339248376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D4EBDC4-CE01-6AFC-95AD-CA8DE5DEB0E6}"/>
              </a:ext>
            </a:extLst>
          </p:cNvPr>
          <p:cNvSpPr>
            <a:spLocks noGrp="1"/>
          </p:cNvSpPr>
          <p:nvPr>
            <p:ph type="dt" sz="half" idx="10"/>
          </p:nvPr>
        </p:nvSpPr>
        <p:spPr/>
        <p:txBody>
          <a:bodyPr/>
          <a:lstStyle/>
          <a:p>
            <a:fld id="{36181E2F-4C53-4D7A-95A8-3CDB88381D2B}" type="datetimeFigureOut">
              <a:rPr lang="nb-NO" smtClean="0"/>
              <a:t>02.04.2024</a:t>
            </a:fld>
            <a:endParaRPr lang="nb-NO"/>
          </a:p>
        </p:txBody>
      </p:sp>
      <p:sp>
        <p:nvSpPr>
          <p:cNvPr id="5" name="Plassholder for bunntekst 4">
            <a:extLst>
              <a:ext uri="{FF2B5EF4-FFF2-40B4-BE49-F238E27FC236}">
                <a16:creationId xmlns:a16="http://schemas.microsoft.com/office/drawing/2014/main" id="{FF30FFC9-ED00-782C-FF7E-1BF580FE03D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E92BE78-BBE8-CA59-F2BB-0B674F13FE20}"/>
              </a:ext>
            </a:extLst>
          </p:cNvPr>
          <p:cNvSpPr>
            <a:spLocks noGrp="1"/>
          </p:cNvSpPr>
          <p:nvPr>
            <p:ph type="sldNum" sz="quarter" idx="12"/>
          </p:nvPr>
        </p:nvSpPr>
        <p:spPr/>
        <p:txBody>
          <a:bodyPr/>
          <a:lstStyle/>
          <a:p>
            <a:fld id="{36EDCD88-EE06-4B98-94BD-CEF5704B86E7}" type="slidenum">
              <a:rPr lang="nb-NO" smtClean="0"/>
              <a:t>‹#›</a:t>
            </a:fld>
            <a:endParaRPr lang="nb-NO"/>
          </a:p>
        </p:txBody>
      </p:sp>
    </p:spTree>
    <p:extLst>
      <p:ext uri="{BB962C8B-B14F-4D97-AF65-F5344CB8AC3E}">
        <p14:creationId xmlns:p14="http://schemas.microsoft.com/office/powerpoint/2010/main" val="2585834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01ABD3-0A44-937C-A537-D369D34F55B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51B7991-ED40-A247-EB68-1C1218FCD1B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F61EF2D-E27F-5D0F-5D76-7A2EA584C5CD}"/>
              </a:ext>
            </a:extLst>
          </p:cNvPr>
          <p:cNvSpPr>
            <a:spLocks noGrp="1"/>
          </p:cNvSpPr>
          <p:nvPr>
            <p:ph type="dt" sz="half" idx="10"/>
          </p:nvPr>
        </p:nvSpPr>
        <p:spPr/>
        <p:txBody>
          <a:bodyPr/>
          <a:lstStyle/>
          <a:p>
            <a:fld id="{36181E2F-4C53-4D7A-95A8-3CDB88381D2B}" type="datetimeFigureOut">
              <a:rPr lang="nb-NO" smtClean="0"/>
              <a:t>02.04.2024</a:t>
            </a:fld>
            <a:endParaRPr lang="nb-NO"/>
          </a:p>
        </p:txBody>
      </p:sp>
      <p:sp>
        <p:nvSpPr>
          <p:cNvPr id="5" name="Plassholder for bunntekst 4">
            <a:extLst>
              <a:ext uri="{FF2B5EF4-FFF2-40B4-BE49-F238E27FC236}">
                <a16:creationId xmlns:a16="http://schemas.microsoft.com/office/drawing/2014/main" id="{B55C6CA0-FFF1-1784-EFE4-AAA027B2156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E20668-1912-92D0-F5C7-A2140C698E3D}"/>
              </a:ext>
            </a:extLst>
          </p:cNvPr>
          <p:cNvSpPr>
            <a:spLocks noGrp="1"/>
          </p:cNvSpPr>
          <p:nvPr>
            <p:ph type="sldNum" sz="quarter" idx="12"/>
          </p:nvPr>
        </p:nvSpPr>
        <p:spPr/>
        <p:txBody>
          <a:bodyPr/>
          <a:lstStyle/>
          <a:p>
            <a:fld id="{36EDCD88-EE06-4B98-94BD-CEF5704B86E7}" type="slidenum">
              <a:rPr lang="nb-NO" smtClean="0"/>
              <a:t>‹#›</a:t>
            </a:fld>
            <a:endParaRPr lang="nb-NO"/>
          </a:p>
        </p:txBody>
      </p:sp>
    </p:spTree>
    <p:extLst>
      <p:ext uri="{BB962C8B-B14F-4D97-AF65-F5344CB8AC3E}">
        <p14:creationId xmlns:p14="http://schemas.microsoft.com/office/powerpoint/2010/main" val="59265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m bilde">
    <p:bg>
      <p:bgPr>
        <a:solidFill>
          <a:schemeClr val="l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2DBD6CE-A53A-4C58-8E11-D7A29976EF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0" cy="6858001"/>
          </a:xfrm>
          <a:prstGeom prst="rect">
            <a:avLst/>
          </a:prstGeom>
        </p:spPr>
      </p:pic>
      <p:pic>
        <p:nvPicPr>
          <p:cNvPr id="21" name="Graphic 20">
            <a:extLst>
              <a:ext uri="{FF2B5EF4-FFF2-40B4-BE49-F238E27FC236}">
                <a16:creationId xmlns:a16="http://schemas.microsoft.com/office/drawing/2014/main" id="{1DFCFDD5-C4D1-47DC-9CE6-7107F80447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93282" y="594386"/>
            <a:ext cx="1841079" cy="668337"/>
          </a:xfrm>
          <a:prstGeom prst="rect">
            <a:avLst/>
          </a:prstGeom>
        </p:spPr>
      </p:pic>
      <p:sp>
        <p:nvSpPr>
          <p:cNvPr id="10" name="Title 1">
            <a:extLst>
              <a:ext uri="{FF2B5EF4-FFF2-40B4-BE49-F238E27FC236}">
                <a16:creationId xmlns:a16="http://schemas.microsoft.com/office/drawing/2014/main" id="{D7629A06-801C-41B2-9171-0FE9378FD4D1}"/>
              </a:ext>
            </a:extLst>
          </p:cNvPr>
          <p:cNvSpPr>
            <a:spLocks noGrp="1"/>
          </p:cNvSpPr>
          <p:nvPr>
            <p:ph type="ctrTitle"/>
          </p:nvPr>
        </p:nvSpPr>
        <p:spPr>
          <a:xfrm>
            <a:off x="1441107" y="647219"/>
            <a:ext cx="8160093" cy="1255722"/>
          </a:xfrm>
        </p:spPr>
        <p:txBody>
          <a:bodyPr anchor="t">
            <a:normAutofit/>
          </a:bodyPr>
          <a:lstStyle>
            <a:lvl1pPr algn="l">
              <a:defRPr sz="4000"/>
            </a:lvl1pPr>
          </a:lstStyle>
          <a:p>
            <a:r>
              <a:rPr lang="nb-NO" noProof="0"/>
              <a:t>Klikk for å redigere tittelstil</a:t>
            </a:r>
            <a:endParaRPr lang="nb-NO" noProof="0" dirty="0"/>
          </a:p>
        </p:txBody>
      </p:sp>
      <p:sp>
        <p:nvSpPr>
          <p:cNvPr id="6" name="Picture Placeholder 5">
            <a:extLst>
              <a:ext uri="{FF2B5EF4-FFF2-40B4-BE49-F238E27FC236}">
                <a16:creationId xmlns:a16="http://schemas.microsoft.com/office/drawing/2014/main" id="{35E5223A-A4D8-4844-94B0-CDEB60C99A6C}"/>
              </a:ext>
            </a:extLst>
          </p:cNvPr>
          <p:cNvSpPr>
            <a:spLocks noGrp="1"/>
          </p:cNvSpPr>
          <p:nvPr>
            <p:ph type="pic" sz="quarter" idx="10"/>
          </p:nvPr>
        </p:nvSpPr>
        <p:spPr>
          <a:xfrm>
            <a:off x="1441107" y="2014538"/>
            <a:ext cx="9322143" cy="4126770"/>
          </a:xfrm>
          <a:blipFill dpi="0" rotWithShape="1">
            <a:blip r:embed="rId6">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Tree>
    <p:extLst>
      <p:ext uri="{BB962C8B-B14F-4D97-AF65-F5344CB8AC3E}">
        <p14:creationId xmlns:p14="http://schemas.microsoft.com/office/powerpoint/2010/main" val="120340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eller kapitteldeler">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42E9D7-9E73-4E5D-AE25-DD2F842165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F32DF9-5803-41FE-9D91-AC6BE25CD016}"/>
              </a:ext>
            </a:extLst>
          </p:cNvPr>
          <p:cNvSpPr>
            <a:spLocks noGrp="1"/>
          </p:cNvSpPr>
          <p:nvPr>
            <p:ph type="title"/>
          </p:nvPr>
        </p:nvSpPr>
        <p:spPr>
          <a:xfrm>
            <a:off x="1430476" y="2008187"/>
            <a:ext cx="10515600" cy="1325563"/>
          </a:xfrm>
        </p:spPr>
        <p:txBody>
          <a:bodyPr>
            <a:normAutofit/>
          </a:bodyPr>
          <a:lstStyle>
            <a:lvl1pPr>
              <a:defRPr sz="4000"/>
            </a:lvl1pPr>
          </a:lstStyle>
          <a:p>
            <a:r>
              <a:rPr lang="nb-NO" noProof="0"/>
              <a:t>Klikk for å redigere tittelstil</a:t>
            </a:r>
            <a:endParaRPr lang="nb-NO" noProof="0" dirty="0"/>
          </a:p>
        </p:txBody>
      </p:sp>
      <p:pic>
        <p:nvPicPr>
          <p:cNvPr id="11" name="Graphic 10">
            <a:extLst>
              <a:ext uri="{FF2B5EF4-FFF2-40B4-BE49-F238E27FC236}">
                <a16:creationId xmlns:a16="http://schemas.microsoft.com/office/drawing/2014/main" id="{0621D6CF-F271-4549-92BA-EE7C56F383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95610" y="5665788"/>
            <a:ext cx="1841079" cy="668337"/>
          </a:xfrm>
          <a:prstGeom prst="rect">
            <a:avLst/>
          </a:prstGeom>
        </p:spPr>
      </p:pic>
    </p:spTree>
    <p:extLst>
      <p:ext uri="{BB962C8B-B14F-4D97-AF65-F5344CB8AC3E}">
        <p14:creationId xmlns:p14="http://schemas.microsoft.com/office/powerpoint/2010/main" val="300012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side en bo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C556-01E1-46F0-A622-33752AC7E5EB}"/>
              </a:ext>
            </a:extLst>
          </p:cNvPr>
          <p:cNvSpPr>
            <a:spLocks noGrp="1"/>
          </p:cNvSpPr>
          <p:nvPr>
            <p:ph type="title"/>
          </p:nvPr>
        </p:nvSpPr>
        <p:spPr>
          <a:xfrm>
            <a:off x="1079501" y="491294"/>
            <a:ext cx="10515600" cy="1500187"/>
          </a:xfrm>
        </p:spPr>
        <p:txBody>
          <a:bodyPr anchor="ctr">
            <a:normAutofit/>
          </a:bodyPr>
          <a:lstStyle>
            <a:lvl1pPr>
              <a:defRPr sz="3600"/>
            </a:lvl1pPr>
          </a:lstStyle>
          <a:p>
            <a:r>
              <a:rPr lang="nb-NO" noProof="0"/>
              <a:t>Klikk for å redigere tittelstil</a:t>
            </a:r>
            <a:endParaRPr lang="nb-NO" noProof="0" dirty="0"/>
          </a:p>
        </p:txBody>
      </p:sp>
      <p:pic>
        <p:nvPicPr>
          <p:cNvPr id="10" name="Graphic 9">
            <a:extLst>
              <a:ext uri="{FF2B5EF4-FFF2-40B4-BE49-F238E27FC236}">
                <a16:creationId xmlns:a16="http://schemas.microsoft.com/office/drawing/2014/main" id="{CA3D0B8A-42A7-408E-AFB0-E3E4B719E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4811" y="5173980"/>
            <a:ext cx="5677189" cy="1684020"/>
          </a:xfrm>
          <a:prstGeom prst="rect">
            <a:avLst/>
          </a:prstGeom>
        </p:spPr>
      </p:pic>
      <p:pic>
        <p:nvPicPr>
          <p:cNvPr id="9" name="Graphic 8">
            <a:extLst>
              <a:ext uri="{FF2B5EF4-FFF2-40B4-BE49-F238E27FC236}">
                <a16:creationId xmlns:a16="http://schemas.microsoft.com/office/drawing/2014/main" id="{7B505DD3-96CD-4F5C-930F-D599BDC65C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15712" y="6037388"/>
            <a:ext cx="423864" cy="543075"/>
          </a:xfrm>
          <a:prstGeom prst="rect">
            <a:avLst/>
          </a:prstGeom>
        </p:spPr>
      </p:pic>
      <p:sp>
        <p:nvSpPr>
          <p:cNvPr id="4" name="Text Placeholder 3">
            <a:extLst>
              <a:ext uri="{FF2B5EF4-FFF2-40B4-BE49-F238E27FC236}">
                <a16:creationId xmlns:a16="http://schemas.microsoft.com/office/drawing/2014/main" id="{401D42C8-C1C2-4A5E-BDA7-0CBADCD56A9A}"/>
              </a:ext>
            </a:extLst>
          </p:cNvPr>
          <p:cNvSpPr>
            <a:spLocks noGrp="1"/>
          </p:cNvSpPr>
          <p:nvPr>
            <p:ph type="body" idx="14"/>
          </p:nvPr>
        </p:nvSpPr>
        <p:spPr>
          <a:xfrm>
            <a:off x="1079500" y="2220048"/>
            <a:ext cx="10515600" cy="2447371"/>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70064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7B4246-C333-44EF-8645-28D2DA1B95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15713" y="6037388"/>
            <a:ext cx="423863" cy="543075"/>
          </a:xfrm>
          <a:prstGeom prst="rect">
            <a:avLst/>
          </a:prstGeom>
        </p:spPr>
      </p:pic>
      <p:sp>
        <p:nvSpPr>
          <p:cNvPr id="5" name="Title 1">
            <a:extLst>
              <a:ext uri="{FF2B5EF4-FFF2-40B4-BE49-F238E27FC236}">
                <a16:creationId xmlns:a16="http://schemas.microsoft.com/office/drawing/2014/main" id="{9DA575C6-2A99-405E-9094-01AB033997AD}"/>
              </a:ext>
            </a:extLst>
          </p:cNvPr>
          <p:cNvSpPr>
            <a:spLocks noGrp="1"/>
          </p:cNvSpPr>
          <p:nvPr>
            <p:ph type="title"/>
          </p:nvPr>
        </p:nvSpPr>
        <p:spPr>
          <a:xfrm>
            <a:off x="1079501" y="491294"/>
            <a:ext cx="10515600" cy="1500187"/>
          </a:xfrm>
        </p:spPr>
        <p:txBody>
          <a:bodyPr anchor="ctr">
            <a:normAutofit/>
          </a:bodyPr>
          <a:lstStyle>
            <a:lvl1pPr>
              <a:defRPr sz="3600"/>
            </a:lvl1pPr>
          </a:lstStyle>
          <a:p>
            <a:r>
              <a:rPr lang="nb-NO" noProof="0"/>
              <a:t>Klikk for å redigere tittelstil</a:t>
            </a:r>
            <a:endParaRPr lang="nb-NO" noProof="0" dirty="0"/>
          </a:p>
        </p:txBody>
      </p:sp>
      <p:sp>
        <p:nvSpPr>
          <p:cNvPr id="6" name="Text Placeholder 3">
            <a:extLst>
              <a:ext uri="{FF2B5EF4-FFF2-40B4-BE49-F238E27FC236}">
                <a16:creationId xmlns:a16="http://schemas.microsoft.com/office/drawing/2014/main" id="{FFF5A577-4093-4314-B9EE-472C40B0D180}"/>
              </a:ext>
            </a:extLst>
          </p:cNvPr>
          <p:cNvSpPr>
            <a:spLocks noGrp="1"/>
          </p:cNvSpPr>
          <p:nvPr>
            <p:ph type="body" idx="14"/>
          </p:nvPr>
        </p:nvSpPr>
        <p:spPr>
          <a:xfrm>
            <a:off x="1079500" y="2220048"/>
            <a:ext cx="10515600" cy="3249609"/>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02340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ide to bokser">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A3D0B8A-42A7-408E-AFB0-E3E4B719E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4811" y="5173980"/>
            <a:ext cx="5677189" cy="1684020"/>
          </a:xfrm>
          <a:prstGeom prst="rect">
            <a:avLst/>
          </a:prstGeom>
        </p:spPr>
      </p:pic>
      <p:pic>
        <p:nvPicPr>
          <p:cNvPr id="9" name="Graphic 8">
            <a:extLst>
              <a:ext uri="{FF2B5EF4-FFF2-40B4-BE49-F238E27FC236}">
                <a16:creationId xmlns:a16="http://schemas.microsoft.com/office/drawing/2014/main" id="{7B505DD3-96CD-4F5C-930F-D599BDC65C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15712" y="6037388"/>
            <a:ext cx="423864" cy="543075"/>
          </a:xfrm>
          <a:prstGeom prst="rect">
            <a:avLst/>
          </a:prstGeom>
        </p:spPr>
      </p:pic>
      <p:sp>
        <p:nvSpPr>
          <p:cNvPr id="3" name="Content Placeholder 2">
            <a:extLst>
              <a:ext uri="{FF2B5EF4-FFF2-40B4-BE49-F238E27FC236}">
                <a16:creationId xmlns:a16="http://schemas.microsoft.com/office/drawing/2014/main" id="{8327EE76-B15E-4753-A974-AE013B9CEF50}"/>
              </a:ext>
            </a:extLst>
          </p:cNvPr>
          <p:cNvSpPr>
            <a:spLocks noGrp="1"/>
          </p:cNvSpPr>
          <p:nvPr>
            <p:ph sz="quarter" idx="14"/>
          </p:nvPr>
        </p:nvSpPr>
        <p:spPr>
          <a:xfrm>
            <a:off x="1079502" y="2220045"/>
            <a:ext cx="4828319" cy="3249612"/>
          </a:xfrm>
          <a:prstGeom prst="rect">
            <a:avLst/>
          </a:prstGeom>
        </p:spPr>
        <p:txBody>
          <a:bodyPr lIns="0" tIns="0" rIns="0" bIns="0"/>
          <a:lstStyle>
            <a:lvl1pPr>
              <a:defRPr sz="22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a:extLst>
              <a:ext uri="{FF2B5EF4-FFF2-40B4-BE49-F238E27FC236}">
                <a16:creationId xmlns:a16="http://schemas.microsoft.com/office/drawing/2014/main" id="{360B7F2B-9E60-4CF9-AD73-6D076355D031}"/>
              </a:ext>
            </a:extLst>
          </p:cNvPr>
          <p:cNvSpPr>
            <a:spLocks noGrp="1"/>
          </p:cNvSpPr>
          <p:nvPr>
            <p:ph sz="quarter" idx="15"/>
          </p:nvPr>
        </p:nvSpPr>
        <p:spPr>
          <a:xfrm>
            <a:off x="6096000" y="2220045"/>
            <a:ext cx="5499100" cy="3249612"/>
          </a:xfrm>
          <a:prstGeom prst="rect">
            <a:avLst/>
          </a:prstGeom>
        </p:spPr>
        <p:txBody>
          <a:bodyPr lIns="0" tIns="0" rIns="0" bIns="0"/>
          <a:lstStyle>
            <a:lvl1pPr>
              <a:defRPr sz="22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itle 1">
            <a:extLst>
              <a:ext uri="{FF2B5EF4-FFF2-40B4-BE49-F238E27FC236}">
                <a16:creationId xmlns:a16="http://schemas.microsoft.com/office/drawing/2014/main" id="{01D5C412-C24C-4F89-ADA3-650872E5CB9A}"/>
              </a:ext>
            </a:extLst>
          </p:cNvPr>
          <p:cNvSpPr>
            <a:spLocks noGrp="1"/>
          </p:cNvSpPr>
          <p:nvPr>
            <p:ph type="title"/>
          </p:nvPr>
        </p:nvSpPr>
        <p:spPr>
          <a:xfrm>
            <a:off x="1079501" y="491294"/>
            <a:ext cx="10515600" cy="1500187"/>
          </a:xfrm>
        </p:spPr>
        <p:txBody>
          <a:bodyPr anchor="ctr">
            <a:normAutofit/>
          </a:bodyPr>
          <a:lstStyle>
            <a:lvl1pPr>
              <a:defRPr sz="3600"/>
            </a:lvl1pPr>
          </a:lstStyle>
          <a:p>
            <a:r>
              <a:rPr lang="nb-NO" noProof="0"/>
              <a:t>Klikk for å redigere tittelstil</a:t>
            </a:r>
            <a:endParaRPr lang="nb-NO" noProof="0" dirty="0"/>
          </a:p>
        </p:txBody>
      </p:sp>
    </p:spTree>
    <p:extLst>
      <p:ext uri="{BB962C8B-B14F-4D97-AF65-F5344CB8AC3E}">
        <p14:creationId xmlns:p14="http://schemas.microsoft.com/office/powerpoint/2010/main" val="115890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ide m punktliste og bølgebil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C367478-5431-4866-A6C7-9349560391FB}"/>
              </a:ext>
            </a:extLst>
          </p:cNvPr>
          <p:cNvSpPr>
            <a:spLocks noGrp="1"/>
          </p:cNvSpPr>
          <p:nvPr>
            <p:ph type="pic" sz="quarter" idx="14" hasCustomPrompt="1"/>
          </p:nvPr>
        </p:nvSpPr>
        <p:spPr>
          <a:xfrm>
            <a:off x="6468722" y="-4763"/>
            <a:ext cx="5723278" cy="6861176"/>
          </a:xfrm>
          <a:custGeom>
            <a:avLst/>
            <a:gdLst>
              <a:gd name="connsiteX0" fmla="*/ 1161927 w 5723278"/>
              <a:gd name="connsiteY0" fmla="*/ 0 h 6861176"/>
              <a:gd name="connsiteX1" fmla="*/ 5723278 w 5723278"/>
              <a:gd name="connsiteY1" fmla="*/ 0 h 6861176"/>
              <a:gd name="connsiteX2" fmla="*/ 5723278 w 5723278"/>
              <a:gd name="connsiteY2" fmla="*/ 6861176 h 6861176"/>
              <a:gd name="connsiteX3" fmla="*/ 262138 w 5723278"/>
              <a:gd name="connsiteY3" fmla="*/ 6861176 h 6861176"/>
              <a:gd name="connsiteX4" fmla="*/ 198949 w 5723278"/>
              <a:gd name="connsiteY4" fmla="*/ 6652943 h 6861176"/>
              <a:gd name="connsiteX5" fmla="*/ 168564 w 5723278"/>
              <a:gd name="connsiteY5" fmla="*/ 4349949 h 6861176"/>
              <a:gd name="connsiteX6" fmla="*/ 1336635 w 5723278"/>
              <a:gd name="connsiteY6" fmla="*/ 2068462 h 6861176"/>
              <a:gd name="connsiteX7" fmla="*/ 1627699 w 5723278"/>
              <a:gd name="connsiteY7" fmla="*/ 1136801 h 6861176"/>
              <a:gd name="connsiteX8" fmla="*/ 1263593 w 5723278"/>
              <a:gd name="connsiteY8" fmla="*/ 112081 h 68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278" h="6861176">
                <a:moveTo>
                  <a:pt x="1161927" y="0"/>
                </a:moveTo>
                <a:lnTo>
                  <a:pt x="5723278" y="0"/>
                </a:lnTo>
                <a:lnTo>
                  <a:pt x="5723278" y="6861176"/>
                </a:lnTo>
                <a:lnTo>
                  <a:pt x="262138" y="6861176"/>
                </a:lnTo>
                <a:lnTo>
                  <a:pt x="198949" y="6652943"/>
                </a:lnTo>
                <a:cubicBezTo>
                  <a:pt x="-94925" y="5630159"/>
                  <a:pt x="-26856" y="4993405"/>
                  <a:pt x="168564" y="4349949"/>
                </a:cubicBezTo>
                <a:cubicBezTo>
                  <a:pt x="533348" y="3146290"/>
                  <a:pt x="1121832" y="2407825"/>
                  <a:pt x="1336635" y="2068462"/>
                </a:cubicBezTo>
                <a:cubicBezTo>
                  <a:pt x="1551438" y="1730369"/>
                  <a:pt x="1622615" y="1535903"/>
                  <a:pt x="1627699" y="1136801"/>
                </a:cubicBezTo>
                <a:cubicBezTo>
                  <a:pt x="1632149" y="788700"/>
                  <a:pt x="1490628" y="392915"/>
                  <a:pt x="1263593" y="112081"/>
                </a:cubicBez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nb-NO" noProof="0" dirty="0"/>
              <a:t>Klikk på ikonet for å skifte bilde eller trykk Sett inn -&gt; Bilder -&gt; Fra fil </a:t>
            </a:r>
          </a:p>
        </p:txBody>
      </p:sp>
      <p:sp>
        <p:nvSpPr>
          <p:cNvPr id="6" name="Content Placeholder 2">
            <a:extLst>
              <a:ext uri="{FF2B5EF4-FFF2-40B4-BE49-F238E27FC236}">
                <a16:creationId xmlns:a16="http://schemas.microsoft.com/office/drawing/2014/main" id="{F7FF3C65-F0BE-47BF-A162-A2DA2CD94855}"/>
              </a:ext>
            </a:extLst>
          </p:cNvPr>
          <p:cNvSpPr>
            <a:spLocks noGrp="1"/>
          </p:cNvSpPr>
          <p:nvPr>
            <p:ph sz="half" idx="15"/>
          </p:nvPr>
        </p:nvSpPr>
        <p:spPr>
          <a:xfrm>
            <a:off x="1077704" y="2220045"/>
            <a:ext cx="5181600" cy="3942630"/>
          </a:xfrm>
        </p:spPr>
        <p:txBody>
          <a:bodyPr>
            <a:normAutofit/>
          </a:bodyPr>
          <a:lstStyle>
            <a:lvl1pPr>
              <a:defRPr sz="2200"/>
            </a:lvl1pPr>
            <a:lvl2pPr>
              <a:defRPr sz="2200"/>
            </a:lvl2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Title 1">
            <a:extLst>
              <a:ext uri="{FF2B5EF4-FFF2-40B4-BE49-F238E27FC236}">
                <a16:creationId xmlns:a16="http://schemas.microsoft.com/office/drawing/2014/main" id="{07669A33-C653-4A27-95B1-B78CFF0C5E14}"/>
              </a:ext>
            </a:extLst>
          </p:cNvPr>
          <p:cNvSpPr>
            <a:spLocks noGrp="1"/>
          </p:cNvSpPr>
          <p:nvPr>
            <p:ph type="title"/>
          </p:nvPr>
        </p:nvSpPr>
        <p:spPr>
          <a:xfrm>
            <a:off x="1079501" y="491294"/>
            <a:ext cx="5941059" cy="1500187"/>
          </a:xfrm>
        </p:spPr>
        <p:txBody>
          <a:bodyPr anchor="ctr">
            <a:normAutofit/>
          </a:bodyPr>
          <a:lstStyle>
            <a:lvl1pPr>
              <a:defRPr sz="3600"/>
            </a:lvl1pPr>
          </a:lstStyle>
          <a:p>
            <a:r>
              <a:rPr lang="nb-NO" noProof="0"/>
              <a:t>Klikk for å redigere tittelstil</a:t>
            </a:r>
            <a:endParaRPr lang="nb-NO" noProof="0" dirty="0"/>
          </a:p>
        </p:txBody>
      </p:sp>
    </p:spTree>
    <p:extLst>
      <p:ext uri="{BB962C8B-B14F-4D97-AF65-F5344CB8AC3E}">
        <p14:creationId xmlns:p14="http://schemas.microsoft.com/office/powerpoint/2010/main" val="406367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ide m punktliste og langt bil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A1492D0-1B9C-4BAE-92EC-07665C386F32}"/>
              </a:ext>
            </a:extLst>
          </p:cNvPr>
          <p:cNvSpPr>
            <a:spLocks noGrp="1"/>
          </p:cNvSpPr>
          <p:nvPr>
            <p:ph type="pic" sz="quarter" idx="14" hasCustomPrompt="1"/>
          </p:nvPr>
        </p:nvSpPr>
        <p:spPr>
          <a:xfrm>
            <a:off x="7696200" y="0"/>
            <a:ext cx="4495800" cy="6858000"/>
          </a:xfrm>
        </p:spPr>
        <p:txBody>
          <a:bodyPr/>
          <a:lstStyle>
            <a:lvl1pPr marL="0" indent="0">
              <a:buNone/>
              <a:defRPr/>
            </a:lvl1pPr>
          </a:lstStyle>
          <a:p>
            <a:r>
              <a:rPr lang="nb-NO" noProof="0" dirty="0"/>
              <a:t>Klikk på ikonet for å skifte bilde eller trykk Sett inn -&gt; Bilder -&gt; Fra fil </a:t>
            </a:r>
          </a:p>
          <a:p>
            <a:endParaRPr lang="en-GB" dirty="0"/>
          </a:p>
        </p:txBody>
      </p:sp>
      <p:sp>
        <p:nvSpPr>
          <p:cNvPr id="5" name="Title 1">
            <a:extLst>
              <a:ext uri="{FF2B5EF4-FFF2-40B4-BE49-F238E27FC236}">
                <a16:creationId xmlns:a16="http://schemas.microsoft.com/office/drawing/2014/main" id="{C6DB4191-AE80-4391-B99B-E1A67F4511A2}"/>
              </a:ext>
            </a:extLst>
          </p:cNvPr>
          <p:cNvSpPr>
            <a:spLocks noGrp="1"/>
          </p:cNvSpPr>
          <p:nvPr>
            <p:ph type="title"/>
          </p:nvPr>
        </p:nvSpPr>
        <p:spPr>
          <a:xfrm>
            <a:off x="1079501" y="491294"/>
            <a:ext cx="5920739" cy="1500187"/>
          </a:xfrm>
        </p:spPr>
        <p:txBody>
          <a:bodyPr anchor="ctr">
            <a:normAutofit/>
          </a:bodyPr>
          <a:lstStyle>
            <a:lvl1pPr>
              <a:defRPr sz="3600"/>
            </a:lvl1pPr>
          </a:lstStyle>
          <a:p>
            <a:r>
              <a:rPr lang="nb-NO" noProof="0"/>
              <a:t>Klikk for å redigere tittelstil</a:t>
            </a:r>
            <a:endParaRPr lang="nb-NO" noProof="0" dirty="0"/>
          </a:p>
        </p:txBody>
      </p:sp>
      <p:sp>
        <p:nvSpPr>
          <p:cNvPr id="6" name="Content Placeholder 2">
            <a:extLst>
              <a:ext uri="{FF2B5EF4-FFF2-40B4-BE49-F238E27FC236}">
                <a16:creationId xmlns:a16="http://schemas.microsoft.com/office/drawing/2014/main" id="{27D76C7F-65DC-456B-84B2-57E6BD875320}"/>
              </a:ext>
            </a:extLst>
          </p:cNvPr>
          <p:cNvSpPr>
            <a:spLocks noGrp="1"/>
          </p:cNvSpPr>
          <p:nvPr>
            <p:ph sz="half" idx="15"/>
          </p:nvPr>
        </p:nvSpPr>
        <p:spPr>
          <a:xfrm>
            <a:off x="1077704" y="2220045"/>
            <a:ext cx="5181600" cy="3942630"/>
          </a:xfrm>
        </p:spPr>
        <p:txBody>
          <a:bodyPr>
            <a:normAutofit/>
          </a:bodyPr>
          <a:lstStyle>
            <a:lvl1pPr>
              <a:defRPr sz="2200"/>
            </a:lvl1pPr>
            <a:lvl2pPr>
              <a:defRPr sz="2200"/>
            </a:lvl2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96283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m punktliste og lite bilde">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BE437639-6CF0-42DE-B518-73BD72789C65}"/>
              </a:ext>
            </a:extLst>
          </p:cNvPr>
          <p:cNvSpPr>
            <a:spLocks noGrp="1"/>
          </p:cNvSpPr>
          <p:nvPr>
            <p:ph type="pic" sz="quarter" idx="15" hasCustomPrompt="1"/>
          </p:nvPr>
        </p:nvSpPr>
        <p:spPr>
          <a:xfrm>
            <a:off x="5762624" y="2220045"/>
            <a:ext cx="5762625" cy="3942630"/>
          </a:xfrm>
        </p:spPr>
        <p:txBody>
          <a:bodyPr/>
          <a:lstStyle>
            <a:lvl1pPr marL="0" indent="0">
              <a:buNone/>
              <a:defRPr/>
            </a:lvl1pPr>
          </a:lstStyle>
          <a:p>
            <a:r>
              <a:rPr lang="nb-NO" noProof="0" dirty="0"/>
              <a:t>Klikk på ikonet for å skifte bilde eller trykk Sett inn -&gt; Bilder -&gt; Fra fil </a:t>
            </a:r>
          </a:p>
          <a:p>
            <a:endParaRPr lang="en-GB" dirty="0"/>
          </a:p>
        </p:txBody>
      </p:sp>
      <p:sp>
        <p:nvSpPr>
          <p:cNvPr id="4" name="Text Placeholder 3">
            <a:extLst>
              <a:ext uri="{FF2B5EF4-FFF2-40B4-BE49-F238E27FC236}">
                <a16:creationId xmlns:a16="http://schemas.microsoft.com/office/drawing/2014/main" id="{8981B978-9D2D-4616-B2B6-40523E64D7AB}"/>
              </a:ext>
            </a:extLst>
          </p:cNvPr>
          <p:cNvSpPr>
            <a:spLocks noGrp="1"/>
          </p:cNvSpPr>
          <p:nvPr>
            <p:ph type="body" sz="quarter" idx="16" hasCustomPrompt="1"/>
          </p:nvPr>
        </p:nvSpPr>
        <p:spPr>
          <a:xfrm>
            <a:off x="11415714" y="6037388"/>
            <a:ext cx="423863" cy="543075"/>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6" name="Title 1">
            <a:extLst>
              <a:ext uri="{FF2B5EF4-FFF2-40B4-BE49-F238E27FC236}">
                <a16:creationId xmlns:a16="http://schemas.microsoft.com/office/drawing/2014/main" id="{4857CD1C-5906-421F-909C-C9B7504FD819}"/>
              </a:ext>
            </a:extLst>
          </p:cNvPr>
          <p:cNvSpPr>
            <a:spLocks noGrp="1"/>
          </p:cNvSpPr>
          <p:nvPr>
            <p:ph type="title"/>
          </p:nvPr>
        </p:nvSpPr>
        <p:spPr>
          <a:xfrm>
            <a:off x="1079501" y="491294"/>
            <a:ext cx="5941059" cy="1500187"/>
          </a:xfrm>
        </p:spPr>
        <p:txBody>
          <a:bodyPr anchor="ctr">
            <a:normAutofit/>
          </a:bodyPr>
          <a:lstStyle>
            <a:lvl1pPr>
              <a:defRPr sz="3600"/>
            </a:lvl1pPr>
          </a:lstStyle>
          <a:p>
            <a:r>
              <a:rPr lang="nb-NO" noProof="0"/>
              <a:t>Klikk for å redigere tittelstil</a:t>
            </a:r>
            <a:endParaRPr lang="nb-NO" noProof="0" dirty="0"/>
          </a:p>
        </p:txBody>
      </p:sp>
      <p:sp>
        <p:nvSpPr>
          <p:cNvPr id="7" name="Content Placeholder 2">
            <a:extLst>
              <a:ext uri="{FF2B5EF4-FFF2-40B4-BE49-F238E27FC236}">
                <a16:creationId xmlns:a16="http://schemas.microsoft.com/office/drawing/2014/main" id="{ED3103FB-7785-4BF2-B284-8D12B8130B2B}"/>
              </a:ext>
            </a:extLst>
          </p:cNvPr>
          <p:cNvSpPr>
            <a:spLocks noGrp="1"/>
          </p:cNvSpPr>
          <p:nvPr>
            <p:ph sz="half" idx="17"/>
          </p:nvPr>
        </p:nvSpPr>
        <p:spPr>
          <a:xfrm>
            <a:off x="1077704" y="2220045"/>
            <a:ext cx="4503946" cy="3942630"/>
          </a:xfrm>
        </p:spPr>
        <p:txBody>
          <a:bodyPr>
            <a:normAutofit/>
          </a:bodyPr>
          <a:lstStyle>
            <a:lvl1pPr>
              <a:defRPr sz="2200"/>
            </a:lvl1pPr>
            <a:lvl2pPr>
              <a:defRPr sz="2200"/>
            </a:lvl2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3795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42B55-8A53-49BD-A14A-A53DD0447E43}"/>
              </a:ext>
            </a:extLst>
          </p:cNvPr>
          <p:cNvSpPr>
            <a:spLocks noGrp="1"/>
          </p:cNvSpPr>
          <p:nvPr>
            <p:ph type="title"/>
          </p:nvPr>
        </p:nvSpPr>
        <p:spPr>
          <a:xfrm>
            <a:off x="990241" y="799465"/>
            <a:ext cx="10515600" cy="1325563"/>
          </a:xfrm>
          <a:prstGeom prst="rect">
            <a:avLst/>
          </a:prstGeom>
        </p:spPr>
        <p:txBody>
          <a:bodyPr vert="horz" lIns="0" tIns="0" rIns="0" bIns="0" rtlCol="0" anchor="ctr">
            <a:normAutofit/>
          </a:bodyPr>
          <a:lstStyle/>
          <a:p>
            <a:r>
              <a:rPr lang="nb-NO" noProof="0"/>
              <a:t>Klikk for å redigere tittelstil</a:t>
            </a:r>
          </a:p>
        </p:txBody>
      </p:sp>
      <p:sp>
        <p:nvSpPr>
          <p:cNvPr id="3" name="Text Placeholder 2">
            <a:extLst>
              <a:ext uri="{FF2B5EF4-FFF2-40B4-BE49-F238E27FC236}">
                <a16:creationId xmlns:a16="http://schemas.microsoft.com/office/drawing/2014/main" id="{D5EF00F3-9CE0-4E71-A340-7A62D9616C12}"/>
              </a:ext>
            </a:extLst>
          </p:cNvPr>
          <p:cNvSpPr>
            <a:spLocks noGrp="1"/>
          </p:cNvSpPr>
          <p:nvPr>
            <p:ph type="body" idx="1"/>
          </p:nvPr>
        </p:nvSpPr>
        <p:spPr>
          <a:xfrm>
            <a:off x="1078189" y="2629432"/>
            <a:ext cx="10515600" cy="4351338"/>
          </a:xfrm>
          <a:prstGeom prst="rect">
            <a:avLst/>
          </a:prstGeom>
        </p:spPr>
        <p:txBody>
          <a:bodyPr vert="horz" lIns="0" tIns="0" rIns="0" bIns="0" rtlCol="0">
            <a:no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0"/>
            <a:r>
              <a:rPr lang="nb-NO" noProof="0" dirty="0" err="1"/>
              <a:t>Vsvs</a:t>
            </a:r>
            <a:endParaRPr lang="nb-NO" noProof="0" dirty="0"/>
          </a:p>
          <a:p>
            <a:pPr lvl="0"/>
            <a:r>
              <a:rPr lang="nb-NO" noProof="0" dirty="0" err="1"/>
              <a:t>vsvsvsvs</a:t>
            </a:r>
            <a:endParaRPr lang="nb-NO" noProof="0" dirty="0"/>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a:extLst>
              <a:ext uri="{FF2B5EF4-FFF2-40B4-BE49-F238E27FC236}">
                <a16:creationId xmlns:a16="http://schemas.microsoft.com/office/drawing/2014/main" id="{CFB840A8-3D98-4F20-8A16-FF37E4FD3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AB70F-67A0-4513-90FF-B3FD4DCAC31B}" type="datetimeFigureOut">
              <a:rPr lang="en-GB" smtClean="0"/>
              <a:t>02/04/2024</a:t>
            </a:fld>
            <a:endParaRPr lang="en-GB"/>
          </a:p>
        </p:txBody>
      </p:sp>
      <p:sp>
        <p:nvSpPr>
          <p:cNvPr id="5" name="Footer Placeholder 4">
            <a:extLst>
              <a:ext uri="{FF2B5EF4-FFF2-40B4-BE49-F238E27FC236}">
                <a16:creationId xmlns:a16="http://schemas.microsoft.com/office/drawing/2014/main" id="{B5CB11D1-C546-4B9F-844A-F0AB83D80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8527F6-D9BB-445E-90E9-1747ED215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B3125-B884-4212-8781-3EED52A7907C}" type="slidenum">
              <a:rPr lang="en-GB" smtClean="0"/>
              <a:t>‹#›</a:t>
            </a:fld>
            <a:endParaRPr lang="en-GB"/>
          </a:p>
        </p:txBody>
      </p:sp>
    </p:spTree>
    <p:extLst>
      <p:ext uri="{BB962C8B-B14F-4D97-AF65-F5344CB8AC3E}">
        <p14:creationId xmlns:p14="http://schemas.microsoft.com/office/powerpoint/2010/main" val="369335611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60" r:id="rId5"/>
    <p:sldLayoutId id="2147483661" r:id="rId6"/>
    <p:sldLayoutId id="2147483652" r:id="rId7"/>
    <p:sldLayoutId id="2147483662" r:id="rId8"/>
    <p:sldLayoutId id="2147483663" r:id="rId9"/>
    <p:sldLayoutId id="2147483664" r:id="rId10"/>
    <p:sldLayoutId id="2147483665" r:id="rId11"/>
    <p:sldLayoutId id="2147483667" r:id="rId12"/>
    <p:sldLayoutId id="2147483668" r:id="rId13"/>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1pPr>
      <a:lvl2pPr marL="7416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2pPr>
      <a:lvl3pPr marL="11988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3pPr>
      <a:lvl4pPr marL="16560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4pPr>
      <a:lvl5pPr marL="21132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svg"/><Relationship Id="rId12" Type="http://schemas.openxmlformats.org/officeDocument/2006/relationships/image" Target="../media/image39.sv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svg"/><Relationship Id="rId10" Type="http://schemas.openxmlformats.org/officeDocument/2006/relationships/image" Target="../media/image22.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2.png"/><Relationship Id="rId16"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41.svg"/><Relationship Id="rId11" Type="http://schemas.openxmlformats.org/officeDocument/2006/relationships/image" Target="../media/image49.png"/><Relationship Id="rId5" Type="http://schemas.openxmlformats.org/officeDocument/2006/relationships/image" Target="../media/image40.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44.svg"/><Relationship Id="rId9" Type="http://schemas.openxmlformats.org/officeDocument/2006/relationships/image" Target="../media/image47.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25.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25.png"/><Relationship Id="rId12"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47.png"/><Relationship Id="rId10" Type="http://schemas.openxmlformats.org/officeDocument/2006/relationships/image" Target="../media/image61.png"/><Relationship Id="rId4" Type="http://schemas.openxmlformats.org/officeDocument/2006/relationships/image" Target="../media/image58.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49C570E2-6F7F-40C2-6358-538ED1E80816}"/>
              </a:ext>
            </a:extLst>
          </p:cNvPr>
          <p:cNvSpPr>
            <a:spLocks noGrp="1"/>
          </p:cNvSpPr>
          <p:nvPr>
            <p:ph sz="quarter" idx="14"/>
          </p:nvPr>
        </p:nvSpPr>
        <p:spPr>
          <a:xfrm>
            <a:off x="1079501" y="2220045"/>
            <a:ext cx="4828319" cy="504625"/>
          </a:xfrm>
        </p:spPr>
        <p:txBody>
          <a:bodyPr/>
          <a:lstStyle/>
          <a:p>
            <a:pPr marL="0" indent="0">
              <a:buNone/>
            </a:pPr>
            <a:r>
              <a:rPr lang="nb-NO" dirty="0"/>
              <a:t>Ny EPJ i Lørenskog kommune</a:t>
            </a:r>
          </a:p>
        </p:txBody>
      </p:sp>
      <p:pic>
        <p:nvPicPr>
          <p:cNvPr id="5" name="Plassholder for bilde 4" descr="Et bilde som inneholder sirkel, skjermbilde, diagram, line&#10;&#10;Automatisk generert beskrivelse">
            <a:extLst>
              <a:ext uri="{FF2B5EF4-FFF2-40B4-BE49-F238E27FC236}">
                <a16:creationId xmlns:a16="http://schemas.microsoft.com/office/drawing/2014/main" id="{EB89C3B5-5EEC-710F-D865-6CDDF72C25B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6710768" y="2220045"/>
            <a:ext cx="4269563" cy="3249612"/>
          </a:xfrm>
          <a:noFill/>
        </p:spPr>
      </p:pic>
      <p:sp>
        <p:nvSpPr>
          <p:cNvPr id="12" name="Title 3">
            <a:extLst>
              <a:ext uri="{FF2B5EF4-FFF2-40B4-BE49-F238E27FC236}">
                <a16:creationId xmlns:a16="http://schemas.microsoft.com/office/drawing/2014/main" id="{6BF9EC25-C173-D5D1-7A6A-9712CEC75619}"/>
              </a:ext>
            </a:extLst>
          </p:cNvPr>
          <p:cNvSpPr>
            <a:spLocks noGrp="1"/>
          </p:cNvSpPr>
          <p:nvPr>
            <p:ph type="title"/>
          </p:nvPr>
        </p:nvSpPr>
        <p:spPr>
          <a:xfrm>
            <a:off x="1079501" y="491294"/>
            <a:ext cx="10515600" cy="1500187"/>
          </a:xfrm>
        </p:spPr>
        <p:txBody>
          <a:bodyPr/>
          <a:lstStyle/>
          <a:p>
            <a:r>
              <a:rPr lang="nb-NO" dirty="0"/>
              <a:t>Brukerhistorier</a:t>
            </a:r>
            <a:endParaRPr lang="en-US" dirty="0"/>
          </a:p>
        </p:txBody>
      </p:sp>
    </p:spTree>
    <p:extLst>
      <p:ext uri="{BB962C8B-B14F-4D97-AF65-F5344CB8AC3E}">
        <p14:creationId xmlns:p14="http://schemas.microsoft.com/office/powerpoint/2010/main" val="370424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9BC6AD-DFE2-0340-F26C-6AF549978CBA}"/>
              </a:ext>
            </a:extLst>
          </p:cNvPr>
          <p:cNvSpPr>
            <a:spLocks noGrp="1"/>
          </p:cNvSpPr>
          <p:nvPr>
            <p:ph type="title"/>
          </p:nvPr>
        </p:nvSpPr>
        <p:spPr>
          <a:xfrm>
            <a:off x="1079501" y="491294"/>
            <a:ext cx="10515600" cy="897049"/>
          </a:xfrm>
        </p:spPr>
        <p:txBody>
          <a:bodyPr/>
          <a:lstStyle/>
          <a:p>
            <a:r>
              <a:rPr lang="nb-NO" dirty="0">
                <a:cs typeface="Arial"/>
              </a:rPr>
              <a:t>Brukerhistorie </a:t>
            </a:r>
            <a:r>
              <a:rPr lang="nb-NO" dirty="0" err="1">
                <a:cs typeface="Arial"/>
              </a:rPr>
              <a:t>nr</a:t>
            </a:r>
            <a:r>
              <a:rPr lang="nb-NO" dirty="0">
                <a:cs typeface="Arial"/>
              </a:rPr>
              <a:t> 9: Bo- og omsorgstjenesten </a:t>
            </a:r>
            <a:endParaRPr lang="nb-NO" dirty="0"/>
          </a:p>
        </p:txBody>
      </p:sp>
      <p:sp>
        <p:nvSpPr>
          <p:cNvPr id="3" name="Plassholder for tekst 2">
            <a:extLst>
              <a:ext uri="{FF2B5EF4-FFF2-40B4-BE49-F238E27FC236}">
                <a16:creationId xmlns:a16="http://schemas.microsoft.com/office/drawing/2014/main" id="{864FB244-33D1-BD7D-168F-115F712A2E7F}"/>
              </a:ext>
            </a:extLst>
          </p:cNvPr>
          <p:cNvSpPr>
            <a:spLocks noGrp="1"/>
          </p:cNvSpPr>
          <p:nvPr>
            <p:ph type="body" idx="14"/>
          </p:nvPr>
        </p:nvSpPr>
        <p:spPr>
          <a:xfrm>
            <a:off x="1079501" y="1804195"/>
            <a:ext cx="10515600" cy="4099300"/>
          </a:xfrm>
        </p:spPr>
        <p:txBody>
          <a:bodyPr vert="horz" lIns="0" tIns="0" rIns="0" bIns="0" rtlCol="0" anchor="t">
            <a:noAutofit/>
          </a:bodyPr>
          <a:lstStyle/>
          <a:p>
            <a:pPr marL="0" indent="0">
              <a:buNone/>
            </a:pPr>
            <a:r>
              <a:rPr lang="nb-NO" sz="1400" dirty="0">
                <a:cs typeface="Arial"/>
              </a:rPr>
              <a:t>Geir jobber som fagansvarlig ved et tjenestested som gi tjenester til fem personer med utviklingshemming. Stillingen innebærer blant annet ansvar for å følge opp tiltaksplanene til tjenestemottakerne, og sørge for at personalet registrer diverse variabler knyttet til tiltakene. </a:t>
            </a:r>
          </a:p>
          <a:p>
            <a:pPr marL="0" indent="0">
              <a:buNone/>
            </a:pPr>
            <a:r>
              <a:rPr lang="nb-NO" sz="1400" dirty="0">
                <a:cs typeface="Arial"/>
              </a:rPr>
              <a:t>I dag har Geir kontordag, og han skal inn og oppsummere registreringer av forekomst av utfordrende atferd hos en av tjenestemottakerne på stedet. Fra arbeidsflaten sin velger han aktuell tjenestemottaker, og blir presentert for en oversiktlig visning av informasjon og data som er knytte til tjenestemottakeren. Han kan herfra velge hvilken informasjon han ønsker å gå inn på. </a:t>
            </a:r>
          </a:p>
          <a:p>
            <a:pPr marL="0" indent="0">
              <a:buNone/>
            </a:pPr>
            <a:r>
              <a:rPr lang="nb-NO" sz="1400" dirty="0">
                <a:cs typeface="Arial"/>
              </a:rPr>
              <a:t>Han ønsker en oversikt over registreringer om er gjort på utfordrende adferd den siste måneden, og ved å velge hvilken data han ønsker å se, og tidsperioden, får Geir en visuell fremstilling av det han ønsker. Han kan legge til og trekke fra ulike kriterier i denne fremstillingen, fra alle informasjonselementene og variablene som er tilgjengelige. </a:t>
            </a:r>
          </a:p>
          <a:p>
            <a:pPr marL="0" indent="0">
              <a:buNone/>
            </a:pPr>
            <a:r>
              <a:rPr lang="nb-NO" sz="1400" dirty="0">
                <a:cs typeface="Arial"/>
              </a:rPr>
              <a:t>Geir ser at det mangler registrering på to datoer denne måneden, dataflyten fra ressurs- og turnussystemet gir ham informasjon om hvem som var på vakt de aktuelle datoene. Han sender en digital melding til de to ansatte om å huske dette når de kommer på jobb neste gang. </a:t>
            </a:r>
          </a:p>
          <a:p>
            <a:pPr marL="0" indent="0">
              <a:buNone/>
            </a:pPr>
            <a:endParaRPr lang="nb-NO" sz="1400" dirty="0">
              <a:cs typeface="Arial"/>
            </a:endParaRPr>
          </a:p>
          <a:p>
            <a:pPr marL="0" indent="0">
              <a:buNone/>
            </a:pPr>
            <a:r>
              <a:rPr lang="nb-NO" sz="1400" dirty="0">
                <a:cs typeface="Arial"/>
              </a:rPr>
              <a:t>Den visuelle fremstillingen viser at forekomst av utfordrende atferd har økt betraktelig sammenlignet med forrige måned. Geir gjør en justering på et tiltak, dette utløser et varsel til saksbehandler og alle ansatte med tilgang til tjenestemottakerens journal. Løsningen sikrer god oversikt for Geir, og den gjør kommunikasjon mellom ham og personalet enkel og sikker, da informasjonsflyten ikke krever innlogging og dobbeltregistreringer i flere systemer. Han kan hele tiden følge med på data som er essensiell for å tilpasse tiltak overfor, i dette tilfelle, alvorlige utfordringer, og lett tilpasse tiltak etter behov.</a:t>
            </a:r>
          </a:p>
          <a:p>
            <a:pPr marL="0" indent="0">
              <a:buNone/>
            </a:pPr>
            <a:endParaRPr lang="nb-NO" sz="1400" dirty="0">
              <a:cs typeface="Arial"/>
            </a:endParaRPr>
          </a:p>
        </p:txBody>
      </p:sp>
    </p:spTree>
    <p:extLst>
      <p:ext uri="{BB962C8B-B14F-4D97-AF65-F5344CB8AC3E}">
        <p14:creationId xmlns:p14="http://schemas.microsoft.com/office/powerpoint/2010/main" val="72617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0967D8-E529-74F6-0C74-433FFD767DB5}"/>
              </a:ext>
            </a:extLst>
          </p:cNvPr>
          <p:cNvSpPr>
            <a:spLocks noGrp="1"/>
          </p:cNvSpPr>
          <p:nvPr>
            <p:ph type="title"/>
          </p:nvPr>
        </p:nvSpPr>
        <p:spPr/>
        <p:txBody>
          <a:bodyPr/>
          <a:lstStyle/>
          <a:p>
            <a:r>
              <a:rPr lang="nb-NO" dirty="0"/>
              <a:t>Brukerhistorie </a:t>
            </a:r>
            <a:r>
              <a:rPr lang="nb-NO" dirty="0" err="1"/>
              <a:t>nr</a:t>
            </a:r>
            <a:r>
              <a:rPr lang="nb-NO" dirty="0"/>
              <a:t> 10: Statistikk og rapporter</a:t>
            </a:r>
          </a:p>
        </p:txBody>
      </p:sp>
      <p:sp>
        <p:nvSpPr>
          <p:cNvPr id="3" name="Plassholder for tekst 2">
            <a:extLst>
              <a:ext uri="{FF2B5EF4-FFF2-40B4-BE49-F238E27FC236}">
                <a16:creationId xmlns:a16="http://schemas.microsoft.com/office/drawing/2014/main" id="{CA55604A-E344-9454-8FB4-A8F9A2C693E5}"/>
              </a:ext>
            </a:extLst>
          </p:cNvPr>
          <p:cNvSpPr>
            <a:spLocks noGrp="1"/>
          </p:cNvSpPr>
          <p:nvPr>
            <p:ph type="body" idx="14"/>
          </p:nvPr>
        </p:nvSpPr>
        <p:spPr/>
        <p:txBody>
          <a:bodyPr/>
          <a:lstStyle/>
          <a:p>
            <a:pPr marL="0" indent="0" algn="l" rtl="0" fontAlgn="base">
              <a:buNone/>
            </a:pPr>
            <a:r>
              <a:rPr lang="nb-NO" sz="1400" b="0" i="0" u="none" strike="noStrike" dirty="0">
                <a:solidFill>
                  <a:srgbClr val="000000"/>
                </a:solidFill>
                <a:effectLst/>
                <a:latin typeface="Calibri" panose="020F0502020204030204" pitchFamily="34" charset="0"/>
              </a:rPr>
              <a:t>Hilde er leder for en av sykehjemsavdelingene i Lørenskog. Hver måned må hun sende inn data til ulike nasjonale registre, samt rapporter internt i sektoren. I EPJ-en overføres de dataene som skal rapporteres inn til KPR automatisk til et sted i løsningen, der mottaker selv kan hente dem ut når Hilde har bekreftet at de er klare. Dataene som legges inn er </a:t>
            </a:r>
            <a:r>
              <a:rPr lang="nb-NO" sz="1400" b="0" i="0" u="none" strike="noStrike" dirty="0" err="1">
                <a:solidFill>
                  <a:srgbClr val="000000"/>
                </a:solidFill>
                <a:effectLst/>
                <a:latin typeface="Calibri" panose="020F0502020204030204" pitchFamily="34" charset="0"/>
              </a:rPr>
              <a:t>predefinerte</a:t>
            </a:r>
            <a:r>
              <a:rPr lang="nb-NO" sz="1400" b="0" i="0" u="none" strike="noStrike" dirty="0">
                <a:solidFill>
                  <a:srgbClr val="000000"/>
                </a:solidFill>
                <a:effectLst/>
                <a:latin typeface="Calibri" panose="020F0502020204030204" pitchFamily="34" charset="0"/>
              </a:rPr>
              <a:t> for faste rapporter, men Hilde kan legge til eller fjerne datafelter dersom kravene til hvilke data som skal sendes over endres. </a:t>
            </a:r>
            <a:r>
              <a:rPr lang="en-US" sz="1400" b="0" i="0" dirty="0">
                <a:solidFill>
                  <a:srgbClr val="000000"/>
                </a:solidFill>
                <a:effectLst/>
                <a:latin typeface="Calibri" panose="020F0502020204030204" pitchFamily="34" charset="0"/>
              </a:rPr>
              <a:t>​</a:t>
            </a:r>
            <a:endParaRPr lang="en-US" sz="1400" b="0" i="0" dirty="0">
              <a:solidFill>
                <a:srgbClr val="000000"/>
              </a:solidFill>
              <a:effectLst/>
              <a:latin typeface="Segoe UI" panose="020B0502040204020203" pitchFamily="34" charset="0"/>
            </a:endParaRPr>
          </a:p>
          <a:p>
            <a:pPr marL="0" indent="0" algn="l" rtl="0" fontAlgn="base">
              <a:buNone/>
            </a:pPr>
            <a:r>
              <a:rPr lang="nb-NO" sz="1400" b="0" i="0" dirty="0">
                <a:solidFill>
                  <a:srgbClr val="000000"/>
                </a:solidFill>
                <a:effectLst/>
                <a:latin typeface="Calibri" panose="020F0502020204030204" pitchFamily="34" charset="0"/>
              </a:rPr>
              <a:t>​</a:t>
            </a:r>
            <a:endParaRPr lang="nb-NO" sz="1400" b="0" i="0" dirty="0">
              <a:solidFill>
                <a:srgbClr val="000000"/>
              </a:solidFill>
              <a:effectLst/>
              <a:latin typeface="Segoe UI" panose="020B0502040204020203" pitchFamily="34" charset="0"/>
            </a:endParaRPr>
          </a:p>
          <a:p>
            <a:pPr marL="0" indent="0" algn="l" rtl="0" fontAlgn="base">
              <a:buNone/>
            </a:pPr>
            <a:r>
              <a:rPr lang="nb-NO" sz="1400" b="0" i="0" u="none" strike="noStrike" dirty="0">
                <a:solidFill>
                  <a:srgbClr val="000000"/>
                </a:solidFill>
                <a:effectLst/>
                <a:latin typeface="Calibri" panose="020F0502020204030204" pitchFamily="34" charset="0"/>
              </a:rPr>
              <a:t>Hver måned rapporterer Hilde opp i systemet på noen faste tall og trender fra sin avdeling. Både økonomi, personal og annen data knyttet til beboere legges inn i rapporten. I tillegg er det ulike tall og statistikker som ønskes, som kan være forskjellige fra måned til måned. Hvert kvartal er det en større rapport, som inneholder flere data fra driften av sykehjemsavdelingen som må inn i rapporten. Hilde kan selv sette opp hvilke data som skal hentes ut fra hennes avdeling. Det er en egen mal for det som skal rapporteres fast. I denne kan hun også legge inn nye variabler fra måned til måned etter behov. Data fra registreringer i hennes avdeling flyter over i rapporten og legges sammen med data fra de andre sykehjemsavdelingene, slik at leder kan se totalen. </a:t>
            </a:r>
            <a:r>
              <a:rPr lang="nb-NO" sz="1400" dirty="0">
                <a:solidFill>
                  <a:srgbClr val="000000"/>
                </a:solidFill>
                <a:latin typeface="Calibri" panose="020F0502020204030204" pitchFamily="34" charset="0"/>
              </a:rPr>
              <a:t>Dersom det mangler data fra hennes avdeling, varsles hun om det og kan sende meldinger til ansvarlige i den aktuelle enheten med en påminnelse. </a:t>
            </a:r>
            <a:r>
              <a:rPr lang="nb-NO" sz="1400" b="0" i="0" u="none" strike="noStrike" dirty="0">
                <a:solidFill>
                  <a:srgbClr val="000000"/>
                </a:solidFill>
                <a:effectLst/>
                <a:latin typeface="Calibri" panose="020F0502020204030204" pitchFamily="34" charset="0"/>
              </a:rPr>
              <a:t>Hilde kan </a:t>
            </a:r>
            <a:r>
              <a:rPr lang="nb-NO" sz="1400" b="0" i="0" u="none" strike="noStrike">
                <a:solidFill>
                  <a:srgbClr val="000000"/>
                </a:solidFill>
                <a:effectLst/>
                <a:latin typeface="Calibri" panose="020F0502020204030204" pitchFamily="34" charset="0"/>
              </a:rPr>
              <a:t>presentere dataene som </a:t>
            </a:r>
            <a:r>
              <a:rPr lang="nb-NO" sz="1400" b="0" i="0" u="none" strike="noStrike" dirty="0">
                <a:solidFill>
                  <a:srgbClr val="000000"/>
                </a:solidFill>
                <a:effectLst/>
                <a:latin typeface="Calibri" panose="020F0502020204030204" pitchFamily="34" charset="0"/>
              </a:rPr>
              <a:t>rene tall, som grafer eller tabeller, slik at det blir lett å se hvordan situasjonen i hennes avdeling er.  </a:t>
            </a:r>
            <a:r>
              <a:rPr lang="en-US" sz="1400" b="0" i="0" dirty="0">
                <a:solidFill>
                  <a:srgbClr val="000000"/>
                </a:solidFill>
                <a:effectLst/>
                <a:latin typeface="Calibri" panose="020F0502020204030204" pitchFamily="34" charset="0"/>
              </a:rPr>
              <a:t>​</a:t>
            </a:r>
            <a:endParaRPr lang="en-US" sz="1400" b="0" i="0" dirty="0">
              <a:solidFill>
                <a:srgbClr val="000000"/>
              </a:solidFill>
              <a:effectLst/>
              <a:latin typeface="Segoe UI" panose="020B0502040204020203" pitchFamily="34" charset="0"/>
            </a:endParaRPr>
          </a:p>
          <a:p>
            <a:pPr marL="0" indent="0" algn="l" rtl="0" fontAlgn="base">
              <a:buNone/>
            </a:pPr>
            <a:r>
              <a:rPr lang="nb-NO" sz="1400" b="0" i="0" dirty="0">
                <a:solidFill>
                  <a:srgbClr val="000000"/>
                </a:solidFill>
                <a:effectLst/>
                <a:latin typeface="Segoe UI" panose="020B0502040204020203" pitchFamily="34" charset="0"/>
              </a:rPr>
              <a:t>​</a:t>
            </a:r>
          </a:p>
          <a:p>
            <a:pPr marL="0" indent="0" algn="l" rtl="0" fontAlgn="base">
              <a:buNone/>
            </a:pPr>
            <a:r>
              <a:rPr lang="nb-NO" sz="1400" b="0" i="0" u="none" strike="noStrike" dirty="0">
                <a:solidFill>
                  <a:srgbClr val="000000"/>
                </a:solidFill>
                <a:effectLst/>
                <a:latin typeface="Calibri" panose="020F0502020204030204" pitchFamily="34" charset="0"/>
              </a:rPr>
              <a:t>I neste uke skal hun holde et innlegg på et seminar med flere andre kommuner. Til presentasjonen sin legger hun inn data for det området hun skal snakke om, og lager en graf som viser det hun ønsker å si. Grafen legger hun inn i presentasjonen sin.</a:t>
            </a:r>
            <a:endParaRPr lang="nb-NO" sz="1400" b="0" i="0" dirty="0">
              <a:solidFill>
                <a:srgbClr val="000000"/>
              </a:solidFill>
              <a:effectLst/>
              <a:latin typeface="Segoe UI" panose="020B0502040204020203" pitchFamily="34" charset="0"/>
            </a:endParaRPr>
          </a:p>
          <a:p>
            <a:pPr marL="0" indent="0">
              <a:buNone/>
            </a:pPr>
            <a:endParaRPr lang="nb-NO" sz="1800" dirty="0"/>
          </a:p>
        </p:txBody>
      </p:sp>
    </p:spTree>
    <p:extLst>
      <p:ext uri="{BB962C8B-B14F-4D97-AF65-F5344CB8AC3E}">
        <p14:creationId xmlns:p14="http://schemas.microsoft.com/office/powerpoint/2010/main" val="247579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496002-EF1C-5F3B-7570-33B975AD218F}"/>
              </a:ext>
            </a:extLst>
          </p:cNvPr>
          <p:cNvSpPr>
            <a:spLocks noGrp="1"/>
          </p:cNvSpPr>
          <p:nvPr>
            <p:ph type="title"/>
          </p:nvPr>
        </p:nvSpPr>
        <p:spPr/>
        <p:txBody>
          <a:bodyPr/>
          <a:lstStyle/>
          <a:p>
            <a:r>
              <a:rPr lang="nb-NO" dirty="0"/>
              <a:t>Brukerhistorie 1: Bo- og omsorgstjenesten</a:t>
            </a:r>
          </a:p>
        </p:txBody>
      </p:sp>
      <p:sp>
        <p:nvSpPr>
          <p:cNvPr id="3" name="Plassholder for tekst 2">
            <a:extLst>
              <a:ext uri="{FF2B5EF4-FFF2-40B4-BE49-F238E27FC236}">
                <a16:creationId xmlns:a16="http://schemas.microsoft.com/office/drawing/2014/main" id="{5B503C3E-1CB9-17FA-2FDD-0A04FEC534A6}"/>
              </a:ext>
            </a:extLst>
          </p:cNvPr>
          <p:cNvSpPr>
            <a:spLocks noGrp="1"/>
          </p:cNvSpPr>
          <p:nvPr>
            <p:ph type="body" idx="14"/>
          </p:nvPr>
        </p:nvSpPr>
        <p:spPr>
          <a:xfrm>
            <a:off x="1079501" y="1991481"/>
            <a:ext cx="10515600" cy="3249609"/>
          </a:xfrm>
        </p:spPr>
        <p:txBody>
          <a:bodyPr vert="horz" lIns="0" tIns="0" rIns="0" bIns="0" rtlCol="0" anchor="t">
            <a:noAutofit/>
          </a:bodyPr>
          <a:lstStyle/>
          <a:p>
            <a:pPr marL="0" indent="0">
              <a:buNone/>
            </a:pPr>
            <a:r>
              <a:rPr lang="nb-NO" sz="1400" dirty="0">
                <a:solidFill>
                  <a:srgbClr val="000000"/>
                </a:solidFill>
                <a:ea typeface="+mn-lt"/>
                <a:cs typeface="+mn-lt"/>
              </a:rPr>
              <a:t>Hanna </a:t>
            </a:r>
            <a:r>
              <a:rPr lang="nb-NO" sz="1400" b="0" i="0" dirty="0">
                <a:solidFill>
                  <a:srgbClr val="000000"/>
                </a:solidFill>
                <a:effectLst/>
                <a:ea typeface="+mn-lt"/>
                <a:cs typeface="+mn-lt"/>
              </a:rPr>
              <a:t>er </a:t>
            </a:r>
            <a:r>
              <a:rPr lang="nb-NO" sz="1400" dirty="0">
                <a:solidFill>
                  <a:srgbClr val="000000"/>
                </a:solidFill>
                <a:ea typeface="+mn-lt"/>
                <a:cs typeface="+mn-lt"/>
              </a:rPr>
              <a:t>helsefagarbeider og skal jobbe dagvakt på </a:t>
            </a:r>
            <a:r>
              <a:rPr lang="nb-NO" sz="1400" b="0" i="0" dirty="0">
                <a:solidFill>
                  <a:srgbClr val="000000"/>
                </a:solidFill>
                <a:effectLst/>
                <a:ea typeface="+mn-lt"/>
                <a:cs typeface="+mn-lt"/>
              </a:rPr>
              <a:t>en av </a:t>
            </a:r>
            <a:r>
              <a:rPr lang="nb-NO" sz="1400" dirty="0">
                <a:solidFill>
                  <a:srgbClr val="000000"/>
                </a:solidFill>
                <a:ea typeface="+mn-lt"/>
                <a:cs typeface="+mn-lt"/>
              </a:rPr>
              <a:t>BOT sine enheter</a:t>
            </a:r>
            <a:r>
              <a:rPr lang="nb-NO" sz="1400" b="0" i="0" dirty="0">
                <a:solidFill>
                  <a:srgbClr val="000000"/>
                </a:solidFill>
                <a:effectLst/>
                <a:ea typeface="+mn-lt"/>
                <a:cs typeface="+mn-lt"/>
              </a:rPr>
              <a:t>. </a:t>
            </a:r>
            <a:r>
              <a:rPr lang="nb-NO" sz="1400" dirty="0">
                <a:solidFill>
                  <a:srgbClr val="000000"/>
                </a:solidFill>
                <a:ea typeface="+mn-lt"/>
                <a:cs typeface="+mn-lt"/>
              </a:rPr>
              <a:t>Hun arbeider også </a:t>
            </a:r>
            <a:r>
              <a:rPr lang="nb-NO" sz="1400" b="0" i="0" dirty="0">
                <a:solidFill>
                  <a:srgbClr val="000000"/>
                </a:solidFill>
                <a:effectLst/>
                <a:ea typeface="+mn-lt"/>
                <a:cs typeface="+mn-lt"/>
              </a:rPr>
              <a:t>som </a:t>
            </a:r>
            <a:r>
              <a:rPr lang="nb-NO" sz="1400" dirty="0">
                <a:solidFill>
                  <a:srgbClr val="000000"/>
                </a:solidFill>
                <a:ea typeface="+mn-lt"/>
                <a:cs typeface="+mn-lt"/>
              </a:rPr>
              <a:t>vikar ved sykehjemmet, og har hatt turnusfri </a:t>
            </a:r>
            <a:r>
              <a:rPr lang="nb-NO" sz="1400" b="0" i="0" dirty="0">
                <a:solidFill>
                  <a:srgbClr val="000000"/>
                </a:solidFill>
                <a:effectLst/>
                <a:ea typeface="+mn-lt"/>
                <a:cs typeface="+mn-lt"/>
              </a:rPr>
              <a:t>i </a:t>
            </a:r>
            <a:r>
              <a:rPr lang="nb-NO" sz="1400" dirty="0">
                <a:solidFill>
                  <a:srgbClr val="000000"/>
                </a:solidFill>
                <a:ea typeface="+mn-lt"/>
                <a:cs typeface="+mn-lt"/>
              </a:rPr>
              <a:t>fem dager. Hanna skal oppdatere seg på journalinnholdet </a:t>
            </a:r>
            <a:r>
              <a:rPr lang="nb-NO" sz="1400" b="0" i="0" dirty="0">
                <a:solidFill>
                  <a:srgbClr val="000000"/>
                </a:solidFill>
                <a:effectLst/>
                <a:ea typeface="+mn-lt"/>
                <a:cs typeface="+mn-lt"/>
              </a:rPr>
              <a:t>til </a:t>
            </a:r>
            <a:r>
              <a:rPr lang="nb-NO" sz="1400" dirty="0">
                <a:solidFill>
                  <a:srgbClr val="000000"/>
                </a:solidFill>
                <a:ea typeface="+mn-lt"/>
                <a:cs typeface="+mn-lt"/>
              </a:rPr>
              <a:t>beboer hun </a:t>
            </a:r>
            <a:r>
              <a:rPr lang="nb-NO" sz="1400" b="0" i="0" dirty="0">
                <a:solidFill>
                  <a:srgbClr val="000000"/>
                </a:solidFill>
                <a:effectLst/>
                <a:ea typeface="+mn-lt"/>
                <a:cs typeface="+mn-lt"/>
              </a:rPr>
              <a:t>skal </a:t>
            </a:r>
            <a:r>
              <a:rPr lang="nb-NO" sz="1400" dirty="0">
                <a:solidFill>
                  <a:srgbClr val="000000"/>
                </a:solidFill>
                <a:ea typeface="+mn-lt"/>
                <a:cs typeface="+mn-lt"/>
              </a:rPr>
              <a:t>arbeide med denne vakten, </a:t>
            </a:r>
            <a:endParaRPr lang="nb-NO" sz="1400" dirty="0">
              <a:ea typeface="+mn-lt"/>
              <a:cs typeface="+mn-lt"/>
            </a:endParaRPr>
          </a:p>
          <a:p>
            <a:pPr marL="0" indent="0">
              <a:buNone/>
            </a:pPr>
            <a:r>
              <a:rPr lang="nb-NO" sz="1400" dirty="0">
                <a:solidFill>
                  <a:srgbClr val="000000"/>
                </a:solidFill>
                <a:ea typeface="+mn-lt"/>
                <a:cs typeface="+mn-lt"/>
              </a:rPr>
              <a:t>men har kun 15 minutter å gjøre dette på før morgenstell</a:t>
            </a:r>
            <a:r>
              <a:rPr lang="nb-NO" sz="1400" b="0" i="0" dirty="0">
                <a:solidFill>
                  <a:srgbClr val="000000"/>
                </a:solidFill>
                <a:effectLst/>
                <a:ea typeface="+mn-lt"/>
                <a:cs typeface="+mn-lt"/>
              </a:rPr>
              <a:t>. </a:t>
            </a:r>
          </a:p>
          <a:p>
            <a:pPr marL="0" indent="0">
              <a:buNone/>
            </a:pPr>
            <a:r>
              <a:rPr lang="nb-NO" sz="1400" dirty="0">
                <a:solidFill>
                  <a:srgbClr val="000000"/>
                </a:solidFill>
                <a:ea typeface="+mn-lt"/>
                <a:cs typeface="+mn-lt"/>
              </a:rPr>
              <a:t>Hun logger seg inn </a:t>
            </a:r>
            <a:r>
              <a:rPr lang="nb-NO" sz="1400" b="0" i="0" dirty="0">
                <a:solidFill>
                  <a:srgbClr val="000000"/>
                </a:solidFill>
                <a:effectLst/>
                <a:ea typeface="+mn-lt"/>
                <a:cs typeface="+mn-lt"/>
              </a:rPr>
              <a:t>i </a:t>
            </a:r>
            <a:r>
              <a:rPr lang="nb-NO" sz="1400" dirty="0">
                <a:solidFill>
                  <a:srgbClr val="000000"/>
                </a:solidFill>
                <a:ea typeface="+mn-lt"/>
                <a:cs typeface="+mn-lt"/>
              </a:rPr>
              <a:t>EPJ på mobil/nettbrett/pc. Ved innlogging kan Hanna velge hvilket arbeidsforhold hun ønsker å logge inn på; «sykehjem» </a:t>
            </a:r>
            <a:r>
              <a:rPr lang="nb-NO" sz="1400" b="0" i="0" dirty="0">
                <a:solidFill>
                  <a:srgbClr val="000000"/>
                </a:solidFill>
                <a:effectLst/>
                <a:ea typeface="+mn-lt"/>
                <a:cs typeface="+mn-lt"/>
              </a:rPr>
              <a:t>eller </a:t>
            </a:r>
            <a:r>
              <a:rPr lang="nb-NO" sz="1400" dirty="0">
                <a:solidFill>
                  <a:srgbClr val="000000"/>
                </a:solidFill>
                <a:ea typeface="+mn-lt"/>
                <a:cs typeface="+mn-lt"/>
              </a:rPr>
              <a:t>«BOT». Hanna velger «BOT». </a:t>
            </a:r>
          </a:p>
          <a:p>
            <a:pPr marL="0" indent="0">
              <a:buNone/>
            </a:pPr>
            <a:r>
              <a:rPr lang="nb-NO" sz="1400" dirty="0">
                <a:solidFill>
                  <a:srgbClr val="000000"/>
                </a:solidFill>
                <a:ea typeface="+mn-lt"/>
                <a:cs typeface="+mn-lt"/>
              </a:rPr>
              <a:t>Hannas startside er tilpasset hennes stilling og arbeidsoppgaver, og viser blant annet endringer som er gjort siden hun logget seg inn sist. Varslene er tilpasset ulike oppgaver og kategorier for hennes stilling og ansvarsområde, hvor noen av dem er obligatoriske for Hanna å lese gjennom før hun kommer seg videre i systemet. </a:t>
            </a:r>
            <a:endParaRPr lang="nb-NO" sz="1400" dirty="0">
              <a:cs typeface="Arial"/>
            </a:endParaRPr>
          </a:p>
          <a:p>
            <a:pPr marL="0" indent="0">
              <a:buNone/>
            </a:pPr>
            <a:endParaRPr lang="nb-NO" sz="1400" dirty="0">
              <a:solidFill>
                <a:srgbClr val="000000"/>
              </a:solidFill>
              <a:ea typeface="+mn-lt"/>
              <a:cs typeface="+mn-lt"/>
            </a:endParaRPr>
          </a:p>
          <a:p>
            <a:pPr marL="0" indent="0">
              <a:buNone/>
            </a:pPr>
            <a:r>
              <a:rPr lang="nb-NO" sz="1400" dirty="0">
                <a:solidFill>
                  <a:srgbClr val="000000"/>
                </a:solidFill>
                <a:ea typeface="+mn-lt"/>
                <a:cs typeface="+mn-lt"/>
              </a:rPr>
              <a:t>Når hun åpner varslene, vises endringen. Da registreres det også at Hanna har «lest og forstått» innholdet. Primærkontakten til beboeren har mulighet til å se hvem som har lest varslene, og kan på denne måten holde oversikt.  </a:t>
            </a:r>
          </a:p>
          <a:p>
            <a:pPr marL="0" indent="0">
              <a:buNone/>
            </a:pPr>
            <a:endParaRPr lang="nb-NO" sz="1400" dirty="0">
              <a:ea typeface="+mn-lt"/>
              <a:cs typeface="+mn-lt"/>
            </a:endParaRPr>
          </a:p>
          <a:p>
            <a:pPr marL="0" indent="0">
              <a:buNone/>
            </a:pPr>
            <a:r>
              <a:rPr lang="nb-NO" sz="1400" dirty="0">
                <a:solidFill>
                  <a:srgbClr val="000000"/>
                </a:solidFill>
                <a:ea typeface="+mn-lt"/>
                <a:cs typeface="+mn-lt"/>
              </a:rPr>
              <a:t>I varselet som Hanna åpnet, står det at de ansatte som arbeider med beboer, ikke skal gi oppmerksomhet ved kasting/knusing av tallerkener. Beboer har HOL </a:t>
            </a:r>
            <a:r>
              <a:rPr lang="nb-NO" sz="1400" dirty="0" err="1">
                <a:solidFill>
                  <a:srgbClr val="000000"/>
                </a:solidFill>
                <a:ea typeface="+mn-lt"/>
                <a:cs typeface="+mn-lt"/>
              </a:rPr>
              <a:t>kap</a:t>
            </a:r>
            <a:r>
              <a:rPr lang="nb-NO" sz="1400" dirty="0">
                <a:solidFill>
                  <a:srgbClr val="000000"/>
                </a:solidFill>
                <a:ea typeface="+mn-lt"/>
                <a:cs typeface="+mn-lt"/>
              </a:rPr>
              <a:t> 9. vedtak grunnet utfordrende atferd. Når Hanna har brukt tvang iht. HOL </a:t>
            </a:r>
            <a:r>
              <a:rPr lang="nb-NO" sz="1400" dirty="0" err="1">
                <a:solidFill>
                  <a:srgbClr val="000000"/>
                </a:solidFill>
                <a:ea typeface="+mn-lt"/>
                <a:cs typeface="+mn-lt"/>
              </a:rPr>
              <a:t>kap</a:t>
            </a:r>
            <a:r>
              <a:rPr lang="nb-NO" sz="1400" dirty="0">
                <a:solidFill>
                  <a:srgbClr val="000000"/>
                </a:solidFill>
                <a:ea typeface="+mn-lt"/>
                <a:cs typeface="+mn-lt"/>
              </a:rPr>
              <a:t> 9 registrerer hun dette inn i EPJ. Registreringen fungerer som automatisk signering av utført tvang. Alle registreringer som gjøres i EPJ kan hentes inn og presenteres visuelt for de som har tilgang til å hente ut sensitiv informasjon om beboer. </a:t>
            </a:r>
          </a:p>
        </p:txBody>
      </p:sp>
    </p:spTree>
    <p:extLst>
      <p:ext uri="{BB962C8B-B14F-4D97-AF65-F5344CB8AC3E}">
        <p14:creationId xmlns:p14="http://schemas.microsoft.com/office/powerpoint/2010/main" val="43358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7FA03A-5045-38A8-520B-D63725B993A3}"/>
              </a:ext>
            </a:extLst>
          </p:cNvPr>
          <p:cNvSpPr>
            <a:spLocks noGrp="1"/>
          </p:cNvSpPr>
          <p:nvPr>
            <p:ph type="title"/>
          </p:nvPr>
        </p:nvSpPr>
        <p:spPr/>
        <p:txBody>
          <a:bodyPr/>
          <a:lstStyle/>
          <a:p>
            <a:r>
              <a:rPr lang="nb-NO" dirty="0">
                <a:cs typeface="Arial"/>
              </a:rPr>
              <a:t>Brukerhistorie </a:t>
            </a:r>
            <a:r>
              <a:rPr lang="nb-NO" dirty="0" err="1">
                <a:cs typeface="Arial"/>
              </a:rPr>
              <a:t>nr</a:t>
            </a:r>
            <a:r>
              <a:rPr lang="nb-NO" dirty="0">
                <a:cs typeface="Arial"/>
              </a:rPr>
              <a:t> 2: Lavterskeltilbud</a:t>
            </a:r>
            <a:endParaRPr lang="nb-NO" dirty="0"/>
          </a:p>
        </p:txBody>
      </p:sp>
      <p:sp>
        <p:nvSpPr>
          <p:cNvPr id="3" name="Plassholder for tekst 2">
            <a:extLst>
              <a:ext uri="{FF2B5EF4-FFF2-40B4-BE49-F238E27FC236}">
                <a16:creationId xmlns:a16="http://schemas.microsoft.com/office/drawing/2014/main" id="{52A01E22-99DA-2B67-6301-5FF4ECAF4049}"/>
              </a:ext>
            </a:extLst>
          </p:cNvPr>
          <p:cNvSpPr>
            <a:spLocks noGrp="1"/>
          </p:cNvSpPr>
          <p:nvPr>
            <p:ph type="body" idx="14"/>
          </p:nvPr>
        </p:nvSpPr>
        <p:spPr>
          <a:xfrm>
            <a:off x="1079500" y="1904738"/>
            <a:ext cx="10515600" cy="4475815"/>
          </a:xfrm>
        </p:spPr>
        <p:txBody>
          <a:bodyPr vert="horz" lIns="0" tIns="0" rIns="0" bIns="0" rtlCol="0" anchor="t">
            <a:noAutofit/>
          </a:bodyPr>
          <a:lstStyle/>
          <a:p>
            <a:pPr marL="0" indent="0">
              <a:buNone/>
            </a:pPr>
            <a:r>
              <a:rPr lang="nb-NO" sz="1400" dirty="0">
                <a:cs typeface="Arial"/>
              </a:rPr>
              <a:t>Anne har fått en kronisk sykdom. Fastlegen anbefaler kommunes tjeneste "Systematisk oppfølging". I kartleggingssamtalen bruker koordinator et nettbrett og et validert kartleggingsverktøy. Svarene til Anne om behov og hva som var viktig for henne medfører ytterligere spørsmål tilpasset hennes situasjon - med automatiske forslag om tiltak og tilhørende oppgaveliste. </a:t>
            </a:r>
          </a:p>
          <a:p>
            <a:pPr marL="0" indent="0">
              <a:buNone/>
            </a:pPr>
            <a:endParaRPr lang="nb-NO" sz="1400" dirty="0">
              <a:cs typeface="Arial"/>
            </a:endParaRPr>
          </a:p>
          <a:p>
            <a:pPr marL="0" indent="0">
              <a:buNone/>
            </a:pPr>
            <a:r>
              <a:rPr lang="nb-NO" sz="1400" dirty="0">
                <a:cs typeface="Arial"/>
              </a:rPr>
              <a:t>Kartleggingen lagres til pasientjournalen hennes, og målinger blir registrert på rett sted for å kunne følges videre framover. Sykepleier sender kopi av gjennomført kartlegging til Anne og mannen elektronisk. Her kan de også kunne svare tilbake dersom noe ikke stemmer eller de ønsker å supplere informasjonen. Samtidig får de en lenke til et digitalt samtykkeskjema for å opprette pasientjournal og gi tilgang til nødvendige ressurser for behandling og oppfølging av tjenestene hun mottar.</a:t>
            </a:r>
          </a:p>
          <a:p>
            <a:pPr marL="0" indent="0">
              <a:buNone/>
            </a:pPr>
            <a:endParaRPr lang="nb-NO" sz="1400" dirty="0">
              <a:cs typeface="Arial"/>
            </a:endParaRPr>
          </a:p>
          <a:p>
            <a:pPr marL="0" indent="0">
              <a:buNone/>
            </a:pPr>
            <a:r>
              <a:rPr lang="nb-NO" sz="1400" dirty="0">
                <a:cs typeface="Arial"/>
              </a:rPr>
              <a:t>Etter noen måneder med systematisk oppfølging og bruk av digitale verktøy i kartleggingen, framgår det at hun gradvis trenger flere lavterskel-tjenester, velferdsteknologi-løsninger og også etter hvert mer bistand i hjemmet. I forkant av hvert vedtak om økte tjenester, får hun kartleggingsspørsmål som hele tiden bygger på tidligere kartlegginger. Med gradvis tyngre tjenester og mer informasjon, blir kunnskapen om Anne stadig mer omfattende. </a:t>
            </a:r>
          </a:p>
          <a:p>
            <a:pPr marL="0" indent="0">
              <a:buNone/>
            </a:pPr>
            <a:r>
              <a:rPr lang="nb-NO" sz="1400" dirty="0">
                <a:cs typeface="Arial"/>
              </a:rPr>
              <a:t>Tiltak som oppfølging av Annes mann, forhåndssamtaler og behandlingsavklaringer foreslås som automatiske tiltak underveis i forløpet, og gjøres på en systematisk måte som gir trygghet for både Anne og mannen.</a:t>
            </a:r>
          </a:p>
        </p:txBody>
      </p:sp>
    </p:spTree>
    <p:extLst>
      <p:ext uri="{BB962C8B-B14F-4D97-AF65-F5344CB8AC3E}">
        <p14:creationId xmlns:p14="http://schemas.microsoft.com/office/powerpoint/2010/main" val="264195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3F698C-31C5-99C6-F831-19D8D5DBB8F7}"/>
              </a:ext>
            </a:extLst>
          </p:cNvPr>
          <p:cNvSpPr>
            <a:spLocks noGrp="1"/>
          </p:cNvSpPr>
          <p:nvPr>
            <p:ph type="ctrTitle"/>
          </p:nvPr>
        </p:nvSpPr>
        <p:spPr>
          <a:xfrm>
            <a:off x="649906" y="306083"/>
            <a:ext cx="9994232" cy="883719"/>
          </a:xfrm>
        </p:spPr>
        <p:txBody>
          <a:bodyPr>
            <a:noAutofit/>
          </a:bodyPr>
          <a:lstStyle/>
          <a:p>
            <a:r>
              <a:rPr lang="nb-NO" sz="3600" dirty="0"/>
              <a:t>Brukerhistorie </a:t>
            </a:r>
            <a:r>
              <a:rPr lang="nb-NO" sz="3600" dirty="0" err="1"/>
              <a:t>nr</a:t>
            </a:r>
            <a:r>
              <a:rPr lang="nb-NO" sz="3600" dirty="0"/>
              <a:t> 3: </a:t>
            </a:r>
            <a:r>
              <a:rPr lang="nb-NO" sz="3600" dirty="0" err="1"/>
              <a:t>Fysio</a:t>
            </a:r>
            <a:r>
              <a:rPr lang="nb-NO" sz="3600" dirty="0"/>
              <a:t>/ergo voksne</a:t>
            </a:r>
          </a:p>
        </p:txBody>
      </p:sp>
      <p:sp>
        <p:nvSpPr>
          <p:cNvPr id="5" name="TekstSylinder 4">
            <a:extLst>
              <a:ext uri="{FF2B5EF4-FFF2-40B4-BE49-F238E27FC236}">
                <a16:creationId xmlns:a16="http://schemas.microsoft.com/office/drawing/2014/main" id="{923929B3-42C7-D02B-2F88-81B164D58407}"/>
              </a:ext>
            </a:extLst>
          </p:cNvPr>
          <p:cNvSpPr txBox="1"/>
          <p:nvPr/>
        </p:nvSpPr>
        <p:spPr>
          <a:xfrm>
            <a:off x="1107051" y="3468599"/>
            <a:ext cx="1874939" cy="1631216"/>
          </a:xfrm>
          <a:prstGeom prst="rect">
            <a:avLst/>
          </a:prstGeom>
          <a:noFill/>
        </p:spPr>
        <p:txBody>
          <a:bodyPr wrap="square" rtlCol="0">
            <a:spAutoFit/>
          </a:bodyPr>
          <a:lstStyle/>
          <a:p>
            <a:r>
              <a:rPr lang="nb-NO" sz="1000"/>
              <a:t>En mangelfull henvisning er mottatt hos kommunens fysioterapi- og ergoterapitjeneste. Et spørsmål stilles til EPJ-systemets KI funksjon for supplerende opplysninger hentet fra journal som kan gi oss et bedre bilde av innbyggers helsestatus. </a:t>
            </a:r>
          </a:p>
        </p:txBody>
      </p:sp>
      <p:sp>
        <p:nvSpPr>
          <p:cNvPr id="6" name="TekstSylinder 5">
            <a:extLst>
              <a:ext uri="{FF2B5EF4-FFF2-40B4-BE49-F238E27FC236}">
                <a16:creationId xmlns:a16="http://schemas.microsoft.com/office/drawing/2014/main" id="{B1749CA5-1B6A-14E9-CE48-BBF92101684C}"/>
              </a:ext>
            </a:extLst>
          </p:cNvPr>
          <p:cNvSpPr txBox="1"/>
          <p:nvPr/>
        </p:nvSpPr>
        <p:spPr>
          <a:xfrm>
            <a:off x="1869052" y="3258185"/>
            <a:ext cx="1249959" cy="883719"/>
          </a:xfrm>
          <a:prstGeom prst="rect">
            <a:avLst/>
          </a:prstGeom>
          <a:noFill/>
        </p:spPr>
        <p:txBody>
          <a:bodyPr wrap="square" rtlCol="0">
            <a:spAutoFit/>
          </a:bodyPr>
          <a:lstStyle/>
          <a:p>
            <a:endParaRPr lang="nb-NO"/>
          </a:p>
        </p:txBody>
      </p:sp>
      <p:sp>
        <p:nvSpPr>
          <p:cNvPr id="7" name="TekstSylinder 6">
            <a:extLst>
              <a:ext uri="{FF2B5EF4-FFF2-40B4-BE49-F238E27FC236}">
                <a16:creationId xmlns:a16="http://schemas.microsoft.com/office/drawing/2014/main" id="{50B85443-0B97-0FEE-FACA-EED58C86284D}"/>
              </a:ext>
            </a:extLst>
          </p:cNvPr>
          <p:cNvSpPr txBox="1"/>
          <p:nvPr/>
        </p:nvSpPr>
        <p:spPr>
          <a:xfrm>
            <a:off x="2021452" y="3410585"/>
            <a:ext cx="1249959" cy="883719"/>
          </a:xfrm>
          <a:prstGeom prst="rect">
            <a:avLst/>
          </a:prstGeom>
          <a:noFill/>
        </p:spPr>
        <p:txBody>
          <a:bodyPr wrap="square" rtlCol="0">
            <a:spAutoFit/>
          </a:bodyPr>
          <a:lstStyle/>
          <a:p>
            <a:endParaRPr lang="nb-NO"/>
          </a:p>
        </p:txBody>
      </p:sp>
      <p:sp>
        <p:nvSpPr>
          <p:cNvPr id="9" name="TekstSylinder 8">
            <a:extLst>
              <a:ext uri="{FF2B5EF4-FFF2-40B4-BE49-F238E27FC236}">
                <a16:creationId xmlns:a16="http://schemas.microsoft.com/office/drawing/2014/main" id="{8D575D33-DB09-3CFB-9CAC-524C69BE70FE}"/>
              </a:ext>
            </a:extLst>
          </p:cNvPr>
          <p:cNvSpPr txBox="1"/>
          <p:nvPr/>
        </p:nvSpPr>
        <p:spPr>
          <a:xfrm>
            <a:off x="3743991" y="3478696"/>
            <a:ext cx="1718342" cy="1938992"/>
          </a:xfrm>
          <a:prstGeom prst="rect">
            <a:avLst/>
          </a:prstGeom>
          <a:noFill/>
        </p:spPr>
        <p:txBody>
          <a:bodyPr wrap="square" rtlCol="0">
            <a:spAutoFit/>
          </a:bodyPr>
          <a:lstStyle/>
          <a:p>
            <a:r>
              <a:rPr lang="nb-NO" sz="1000" dirty="0"/>
              <a:t>KI gir god og utfyllende informasjon, hentet fra tidligere epikriser, journalnotat fra andre tjenester og målinger nylig gjort av hjemmesykepleier. Dette medfører at tjenesten gir en god og relevant vurdering av hastegrad for den enkelte innbygger, på en rask og effektiv måte.</a:t>
            </a:r>
          </a:p>
        </p:txBody>
      </p:sp>
      <p:sp>
        <p:nvSpPr>
          <p:cNvPr id="19" name="TekstSylinder 18">
            <a:extLst>
              <a:ext uri="{FF2B5EF4-FFF2-40B4-BE49-F238E27FC236}">
                <a16:creationId xmlns:a16="http://schemas.microsoft.com/office/drawing/2014/main" id="{6B8030FA-74F1-1765-F499-A2D8FD11BBF3}"/>
              </a:ext>
            </a:extLst>
          </p:cNvPr>
          <p:cNvSpPr txBox="1"/>
          <p:nvPr/>
        </p:nvSpPr>
        <p:spPr>
          <a:xfrm>
            <a:off x="6224334" y="3464648"/>
            <a:ext cx="1950442" cy="1938992"/>
          </a:xfrm>
          <a:prstGeom prst="rect">
            <a:avLst/>
          </a:prstGeom>
          <a:noFill/>
        </p:spPr>
        <p:txBody>
          <a:bodyPr wrap="square" lIns="91440" tIns="45720" rIns="91440" bIns="45720" rtlCol="0" anchor="t">
            <a:spAutoFit/>
          </a:bodyPr>
          <a:lstStyle/>
          <a:p>
            <a:r>
              <a:rPr lang="nb-NO" sz="1000"/>
              <a:t>I ventetiden følger KI med på innbyggers journal, i og med at det ligger en henvisning til ergoterapitjenesten inne, varsles tjenesten dersom KI oppdager avvik/endringer i innbyggers helsetilstand, som f.eks. fall, nedgang i vekt, sykdom ol. Dette gir oss muligheten til å endre prioritet dersom det er relevant for henvisningen som ligger inne. </a:t>
            </a:r>
          </a:p>
        </p:txBody>
      </p:sp>
      <p:pic>
        <p:nvPicPr>
          <p:cNvPr id="20" name="Bilde 19">
            <a:extLst>
              <a:ext uri="{FF2B5EF4-FFF2-40B4-BE49-F238E27FC236}">
                <a16:creationId xmlns:a16="http://schemas.microsoft.com/office/drawing/2014/main" id="{C42CAFA1-3A78-67DB-64D3-6A452BC09F35}"/>
              </a:ext>
            </a:extLst>
          </p:cNvPr>
          <p:cNvPicPr>
            <a:picLocks noChangeAspect="1"/>
          </p:cNvPicPr>
          <p:nvPr/>
        </p:nvPicPr>
        <p:blipFill>
          <a:blip r:embed="rId2"/>
          <a:stretch>
            <a:fillRect/>
          </a:stretch>
        </p:blipFill>
        <p:spPr>
          <a:xfrm>
            <a:off x="1483155" y="2556352"/>
            <a:ext cx="914479" cy="914479"/>
          </a:xfrm>
          <a:prstGeom prst="rect">
            <a:avLst/>
          </a:prstGeom>
        </p:spPr>
      </p:pic>
      <p:sp>
        <p:nvSpPr>
          <p:cNvPr id="21" name="Pil: høyre 20">
            <a:extLst>
              <a:ext uri="{FF2B5EF4-FFF2-40B4-BE49-F238E27FC236}">
                <a16:creationId xmlns:a16="http://schemas.microsoft.com/office/drawing/2014/main" id="{5187DBD9-3EC9-8F78-F2C5-4A8CFEAF28B0}"/>
              </a:ext>
            </a:extLst>
          </p:cNvPr>
          <p:cNvSpPr/>
          <p:nvPr/>
        </p:nvSpPr>
        <p:spPr>
          <a:xfrm>
            <a:off x="2712502" y="3017509"/>
            <a:ext cx="812884" cy="176551"/>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pic>
        <p:nvPicPr>
          <p:cNvPr id="22" name="Grafikk 21" descr="Hjerte med puls kontur">
            <a:extLst>
              <a:ext uri="{FF2B5EF4-FFF2-40B4-BE49-F238E27FC236}">
                <a16:creationId xmlns:a16="http://schemas.microsoft.com/office/drawing/2014/main" id="{E5F7A051-65CF-EBF9-1D1B-9995B495B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3991" y="2751319"/>
            <a:ext cx="630259" cy="630259"/>
          </a:xfrm>
          <a:prstGeom prst="rect">
            <a:avLst/>
          </a:prstGeom>
        </p:spPr>
      </p:pic>
      <p:pic>
        <p:nvPicPr>
          <p:cNvPr id="23" name="Bilde 22">
            <a:extLst>
              <a:ext uri="{FF2B5EF4-FFF2-40B4-BE49-F238E27FC236}">
                <a16:creationId xmlns:a16="http://schemas.microsoft.com/office/drawing/2014/main" id="{2775BB19-5AF3-7CCF-C282-30308B30E833}"/>
              </a:ext>
            </a:extLst>
          </p:cNvPr>
          <p:cNvPicPr>
            <a:picLocks noChangeAspect="1"/>
          </p:cNvPicPr>
          <p:nvPr/>
        </p:nvPicPr>
        <p:blipFill>
          <a:blip r:embed="rId5"/>
          <a:stretch>
            <a:fillRect/>
          </a:stretch>
        </p:blipFill>
        <p:spPr>
          <a:xfrm>
            <a:off x="4263550" y="2702355"/>
            <a:ext cx="679223" cy="679223"/>
          </a:xfrm>
          <a:prstGeom prst="rect">
            <a:avLst/>
          </a:prstGeom>
        </p:spPr>
      </p:pic>
      <p:sp>
        <p:nvSpPr>
          <p:cNvPr id="24" name="Pil: høyre 23">
            <a:extLst>
              <a:ext uri="{FF2B5EF4-FFF2-40B4-BE49-F238E27FC236}">
                <a16:creationId xmlns:a16="http://schemas.microsoft.com/office/drawing/2014/main" id="{E594EB44-7418-9621-002E-2B4AC8395125}"/>
              </a:ext>
            </a:extLst>
          </p:cNvPr>
          <p:cNvSpPr/>
          <p:nvPr/>
        </p:nvSpPr>
        <p:spPr>
          <a:xfrm>
            <a:off x="5240580" y="3008875"/>
            <a:ext cx="812884" cy="180900"/>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grpSp>
        <p:nvGrpSpPr>
          <p:cNvPr id="26" name="Grafikk 7" descr="feber kontur">
            <a:extLst>
              <a:ext uri="{FF2B5EF4-FFF2-40B4-BE49-F238E27FC236}">
                <a16:creationId xmlns:a16="http://schemas.microsoft.com/office/drawing/2014/main" id="{B44D9BC5-2176-AF8B-5972-32FAF680BED8}"/>
              </a:ext>
            </a:extLst>
          </p:cNvPr>
          <p:cNvGrpSpPr/>
          <p:nvPr/>
        </p:nvGrpSpPr>
        <p:grpSpPr>
          <a:xfrm>
            <a:off x="6376736" y="2825950"/>
            <a:ext cx="541829" cy="480995"/>
            <a:chOff x="5608640" y="4006515"/>
            <a:chExt cx="876787" cy="803199"/>
          </a:xfrm>
          <a:solidFill>
            <a:srgbClr val="000000"/>
          </a:solidFill>
        </p:grpSpPr>
        <p:sp>
          <p:nvSpPr>
            <p:cNvPr id="27" name="Frihåndsform: figur 26">
              <a:extLst>
                <a:ext uri="{FF2B5EF4-FFF2-40B4-BE49-F238E27FC236}">
                  <a16:creationId xmlns:a16="http://schemas.microsoft.com/office/drawing/2014/main" id="{D681974E-0211-1174-26BF-B6F86B141756}"/>
                </a:ext>
              </a:extLst>
            </p:cNvPr>
            <p:cNvSpPr/>
            <p:nvPr/>
          </p:nvSpPr>
          <p:spPr>
            <a:xfrm>
              <a:off x="6327247" y="4013215"/>
              <a:ext cx="158180" cy="367259"/>
            </a:xfrm>
            <a:custGeom>
              <a:avLst/>
              <a:gdLst>
                <a:gd name="connsiteX0" fmla="*/ 123985 w 158180"/>
                <a:gd name="connsiteY0" fmla="*/ 223163 h 367259"/>
                <a:gd name="connsiteX1" fmla="*/ 123985 w 158180"/>
                <a:gd name="connsiteY1" fmla="*/ 44903 h 367259"/>
                <a:gd name="connsiteX2" fmla="*/ 79212 w 158180"/>
                <a:gd name="connsiteY2" fmla="*/ 0 h 367259"/>
                <a:gd name="connsiteX3" fmla="*/ 34310 w 158180"/>
                <a:gd name="connsiteY3" fmla="*/ 44772 h 367259"/>
                <a:gd name="connsiteX4" fmla="*/ 34310 w 158180"/>
                <a:gd name="connsiteY4" fmla="*/ 44903 h 367259"/>
                <a:gd name="connsiteX5" fmla="*/ 34310 w 158180"/>
                <a:gd name="connsiteY5" fmla="*/ 223134 h 367259"/>
                <a:gd name="connsiteX6" fmla="*/ 2148 w 158180"/>
                <a:gd name="connsiteY6" fmla="*/ 305970 h 367259"/>
                <a:gd name="connsiteX7" fmla="*/ 96892 w 158180"/>
                <a:gd name="connsiteY7" fmla="*/ 365224 h 367259"/>
                <a:gd name="connsiteX8" fmla="*/ 156145 w 158180"/>
                <a:gd name="connsiteY8" fmla="*/ 270480 h 367259"/>
                <a:gd name="connsiteX9" fmla="*/ 123985 w 158180"/>
                <a:gd name="connsiteY9" fmla="*/ 223162 h 367259"/>
                <a:gd name="connsiteX10" fmla="*/ 137598 w 158180"/>
                <a:gd name="connsiteY10" fmla="*/ 301626 h 367259"/>
                <a:gd name="connsiteX11" fmla="*/ 79148 w 158180"/>
                <a:gd name="connsiteY11" fmla="*/ 348499 h 367259"/>
                <a:gd name="connsiteX12" fmla="*/ 19214 w 158180"/>
                <a:gd name="connsiteY12" fmla="*/ 288135 h 367259"/>
                <a:gd name="connsiteX13" fmla="*/ 53360 w 158180"/>
                <a:gd name="connsiteY13" fmla="*/ 234113 h 367259"/>
                <a:gd name="connsiteX14" fmla="*/ 53360 w 158180"/>
                <a:gd name="connsiteY14" fmla="*/ 44903 h 367259"/>
                <a:gd name="connsiteX15" fmla="*/ 79098 w 158180"/>
                <a:gd name="connsiteY15" fmla="*/ 19066 h 367259"/>
                <a:gd name="connsiteX16" fmla="*/ 104935 w 158180"/>
                <a:gd name="connsiteY16" fmla="*/ 44803 h 367259"/>
                <a:gd name="connsiteX17" fmla="*/ 104935 w 158180"/>
                <a:gd name="connsiteY17" fmla="*/ 44903 h 367259"/>
                <a:gd name="connsiteX18" fmla="*/ 104935 w 158180"/>
                <a:gd name="connsiteY18" fmla="*/ 234113 h 367259"/>
                <a:gd name="connsiteX19" fmla="*/ 137598 w 158180"/>
                <a:gd name="connsiteY19" fmla="*/ 301626 h 36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180" h="367259">
                  <a:moveTo>
                    <a:pt x="123985" y="223163"/>
                  </a:moveTo>
                  <a:lnTo>
                    <a:pt x="123985" y="44903"/>
                  </a:lnTo>
                  <a:cubicBezTo>
                    <a:pt x="124021" y="20140"/>
                    <a:pt x="103975" y="36"/>
                    <a:pt x="79212" y="0"/>
                  </a:cubicBezTo>
                  <a:cubicBezTo>
                    <a:pt x="54449" y="-36"/>
                    <a:pt x="34346" y="20009"/>
                    <a:pt x="34310" y="44772"/>
                  </a:cubicBezTo>
                  <a:cubicBezTo>
                    <a:pt x="34310" y="44815"/>
                    <a:pt x="34310" y="44859"/>
                    <a:pt x="34310" y="44903"/>
                  </a:cubicBezTo>
                  <a:lnTo>
                    <a:pt x="34310" y="223134"/>
                  </a:lnTo>
                  <a:cubicBezTo>
                    <a:pt x="7394" y="241361"/>
                    <a:pt x="-5416" y="274356"/>
                    <a:pt x="2148" y="305970"/>
                  </a:cubicBezTo>
                  <a:cubicBezTo>
                    <a:pt x="11949" y="348496"/>
                    <a:pt x="54367" y="375024"/>
                    <a:pt x="96892" y="365224"/>
                  </a:cubicBezTo>
                  <a:cubicBezTo>
                    <a:pt x="139417" y="355423"/>
                    <a:pt x="165945" y="313006"/>
                    <a:pt x="156145" y="270480"/>
                  </a:cubicBezTo>
                  <a:cubicBezTo>
                    <a:pt x="151712" y="251245"/>
                    <a:pt x="140239" y="234364"/>
                    <a:pt x="123985" y="223162"/>
                  </a:cubicBezTo>
                  <a:close/>
                  <a:moveTo>
                    <a:pt x="137598" y="301626"/>
                  </a:moveTo>
                  <a:cubicBezTo>
                    <a:pt x="131114" y="328771"/>
                    <a:pt x="107053" y="348067"/>
                    <a:pt x="79148" y="348499"/>
                  </a:cubicBezTo>
                  <a:cubicBezTo>
                    <a:pt x="45929" y="348380"/>
                    <a:pt x="19096" y="321354"/>
                    <a:pt x="19214" y="288135"/>
                  </a:cubicBezTo>
                  <a:cubicBezTo>
                    <a:pt x="19297" y="265070"/>
                    <a:pt x="32562" y="244084"/>
                    <a:pt x="53360" y="234113"/>
                  </a:cubicBezTo>
                  <a:lnTo>
                    <a:pt x="53360" y="44903"/>
                  </a:lnTo>
                  <a:cubicBezTo>
                    <a:pt x="53333" y="30661"/>
                    <a:pt x="64856" y="19093"/>
                    <a:pt x="79098" y="19066"/>
                  </a:cubicBezTo>
                  <a:cubicBezTo>
                    <a:pt x="93340" y="19039"/>
                    <a:pt x="104907" y="30562"/>
                    <a:pt x="104935" y="44803"/>
                  </a:cubicBezTo>
                  <a:cubicBezTo>
                    <a:pt x="104935" y="44836"/>
                    <a:pt x="104935" y="44869"/>
                    <a:pt x="104935" y="44903"/>
                  </a:cubicBezTo>
                  <a:lnTo>
                    <a:pt x="104935" y="234113"/>
                  </a:lnTo>
                  <a:cubicBezTo>
                    <a:pt x="130236" y="246245"/>
                    <a:pt x="143788" y="274258"/>
                    <a:pt x="137598" y="301626"/>
                  </a:cubicBezTo>
                  <a:close/>
                </a:path>
              </a:pathLst>
            </a:custGeom>
            <a:solidFill>
              <a:srgbClr val="000000"/>
            </a:solidFill>
            <a:ln w="9525" cap="flat">
              <a:noFill/>
              <a:prstDash val="solid"/>
              <a:miter/>
            </a:ln>
          </p:spPr>
          <p:txBody>
            <a:bodyPr rtlCol="0" anchor="ctr"/>
            <a:lstStyle/>
            <a:p>
              <a:endParaRPr lang="nb-NO"/>
            </a:p>
          </p:txBody>
        </p:sp>
        <p:sp>
          <p:nvSpPr>
            <p:cNvPr id="28" name="Frihåndsform: figur 27">
              <a:extLst>
                <a:ext uri="{FF2B5EF4-FFF2-40B4-BE49-F238E27FC236}">
                  <a16:creationId xmlns:a16="http://schemas.microsoft.com/office/drawing/2014/main" id="{8AC11321-AD12-EBE8-6450-BF9039B46556}"/>
                </a:ext>
              </a:extLst>
            </p:cNvPr>
            <p:cNvSpPr/>
            <p:nvPr/>
          </p:nvSpPr>
          <p:spPr>
            <a:xfrm>
              <a:off x="6363597" y="4087683"/>
              <a:ext cx="85593" cy="256397"/>
            </a:xfrm>
            <a:custGeom>
              <a:avLst/>
              <a:gdLst>
                <a:gd name="connsiteX0" fmla="*/ 51393 w 85593"/>
                <a:gd name="connsiteY0" fmla="*/ 171685 h 256397"/>
                <a:gd name="connsiteX1" fmla="*/ 51393 w 85593"/>
                <a:gd name="connsiteY1" fmla="*/ 0 h 256397"/>
                <a:gd name="connsiteX2" fmla="*/ 34201 w 85593"/>
                <a:gd name="connsiteY2" fmla="*/ 0 h 256397"/>
                <a:gd name="connsiteX3" fmla="*/ 34201 w 85593"/>
                <a:gd name="connsiteY3" fmla="*/ 171685 h 256397"/>
                <a:gd name="connsiteX4" fmla="*/ 881 w 85593"/>
                <a:gd name="connsiteY4" fmla="*/ 222196 h 256397"/>
                <a:gd name="connsiteX5" fmla="*/ 51393 w 85593"/>
                <a:gd name="connsiteY5" fmla="*/ 255517 h 256397"/>
                <a:gd name="connsiteX6" fmla="*/ 84713 w 85593"/>
                <a:gd name="connsiteY6" fmla="*/ 205006 h 256397"/>
                <a:gd name="connsiteX7" fmla="*/ 51393 w 85593"/>
                <a:gd name="connsiteY7" fmla="*/ 171685 h 256397"/>
                <a:gd name="connsiteX8" fmla="*/ 66386 w 85593"/>
                <a:gd name="connsiteY8" fmla="*/ 216270 h 256397"/>
                <a:gd name="connsiteX9" fmla="*/ 40609 w 85593"/>
                <a:gd name="connsiteY9" fmla="*/ 237679 h 256397"/>
                <a:gd name="connsiteX10" fmla="*/ 19169 w 85593"/>
                <a:gd name="connsiteY10" fmla="*/ 215903 h 256397"/>
                <a:gd name="connsiteX11" fmla="*/ 37940 w 85593"/>
                <a:gd name="connsiteY11" fmla="*/ 190365 h 256397"/>
                <a:gd name="connsiteX12" fmla="*/ 42797 w 85593"/>
                <a:gd name="connsiteY12" fmla="*/ 189392 h 256397"/>
                <a:gd name="connsiteX13" fmla="*/ 47655 w 85593"/>
                <a:gd name="connsiteY13" fmla="*/ 190365 h 256397"/>
                <a:gd name="connsiteX14" fmla="*/ 66386 w 85593"/>
                <a:gd name="connsiteY14" fmla="*/ 216270 h 25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93" h="256397">
                  <a:moveTo>
                    <a:pt x="51393" y="171685"/>
                  </a:moveTo>
                  <a:lnTo>
                    <a:pt x="51393" y="0"/>
                  </a:lnTo>
                  <a:lnTo>
                    <a:pt x="34201" y="0"/>
                  </a:lnTo>
                  <a:lnTo>
                    <a:pt x="34201" y="171685"/>
                  </a:lnTo>
                  <a:cubicBezTo>
                    <a:pt x="11052" y="176433"/>
                    <a:pt x="-3867" y="199047"/>
                    <a:pt x="881" y="222196"/>
                  </a:cubicBezTo>
                  <a:cubicBezTo>
                    <a:pt x="5628" y="245346"/>
                    <a:pt x="28243" y="260264"/>
                    <a:pt x="51393" y="255517"/>
                  </a:cubicBezTo>
                  <a:cubicBezTo>
                    <a:pt x="74542" y="250769"/>
                    <a:pt x="89460" y="228155"/>
                    <a:pt x="84713" y="205006"/>
                  </a:cubicBezTo>
                  <a:cubicBezTo>
                    <a:pt x="81274" y="188232"/>
                    <a:pt x="68165" y="175125"/>
                    <a:pt x="51393" y="171685"/>
                  </a:cubicBezTo>
                  <a:close/>
                  <a:moveTo>
                    <a:pt x="66386" y="216270"/>
                  </a:moveTo>
                  <a:cubicBezTo>
                    <a:pt x="65179" y="229300"/>
                    <a:pt x="53639" y="238885"/>
                    <a:pt x="40609" y="237679"/>
                  </a:cubicBezTo>
                  <a:cubicBezTo>
                    <a:pt x="29110" y="236614"/>
                    <a:pt x="20055" y="227416"/>
                    <a:pt x="19169" y="215903"/>
                  </a:cubicBezTo>
                  <a:cubicBezTo>
                    <a:pt x="17877" y="203816"/>
                    <a:pt x="26018" y="192740"/>
                    <a:pt x="37940" y="190365"/>
                  </a:cubicBezTo>
                  <a:lnTo>
                    <a:pt x="42797" y="189392"/>
                  </a:lnTo>
                  <a:lnTo>
                    <a:pt x="47655" y="190365"/>
                  </a:lnTo>
                  <a:cubicBezTo>
                    <a:pt x="59691" y="192806"/>
                    <a:pt x="67839" y="204075"/>
                    <a:pt x="66386" y="216270"/>
                  </a:cubicBezTo>
                  <a:close/>
                </a:path>
              </a:pathLst>
            </a:custGeom>
            <a:solidFill>
              <a:srgbClr val="000000"/>
            </a:solidFill>
            <a:ln w="9525" cap="flat">
              <a:noFill/>
              <a:prstDash val="solid"/>
              <a:miter/>
            </a:ln>
          </p:spPr>
          <p:txBody>
            <a:bodyPr rtlCol="0" anchor="ctr"/>
            <a:lstStyle/>
            <a:p>
              <a:endParaRPr lang="nb-NO"/>
            </a:p>
          </p:txBody>
        </p:sp>
        <p:sp>
          <p:nvSpPr>
            <p:cNvPr id="29" name="Frihåndsform: figur 28">
              <a:extLst>
                <a:ext uri="{FF2B5EF4-FFF2-40B4-BE49-F238E27FC236}">
                  <a16:creationId xmlns:a16="http://schemas.microsoft.com/office/drawing/2014/main" id="{56A0BF7C-0B3E-2BB8-BDD3-6A94F6DC07F7}"/>
                </a:ext>
              </a:extLst>
            </p:cNvPr>
            <p:cNvSpPr/>
            <p:nvPr/>
          </p:nvSpPr>
          <p:spPr>
            <a:xfrm>
              <a:off x="5608640" y="4040716"/>
              <a:ext cx="648034" cy="768998"/>
            </a:xfrm>
            <a:custGeom>
              <a:avLst/>
              <a:gdLst>
                <a:gd name="connsiteX0" fmla="*/ 572689 w 648034"/>
                <a:gd name="connsiteY0" fmla="*/ 302142 h 768998"/>
                <a:gd name="connsiteX1" fmla="*/ 572689 w 648034"/>
                <a:gd name="connsiteY1" fmla="*/ 297378 h 768998"/>
                <a:gd name="connsiteX2" fmla="*/ 297374 w 648034"/>
                <a:gd name="connsiteY2" fmla="*/ 212 h 768998"/>
                <a:gd name="connsiteX3" fmla="*/ 208 w 648034"/>
                <a:gd name="connsiteY3" fmla="*/ 275526 h 768998"/>
                <a:gd name="connsiteX4" fmla="*/ 208 w 648034"/>
                <a:gd name="connsiteY4" fmla="*/ 297378 h 768998"/>
                <a:gd name="connsiteX5" fmla="*/ 112609 w 648034"/>
                <a:gd name="connsiteY5" fmla="*/ 527948 h 768998"/>
                <a:gd name="connsiteX6" fmla="*/ 112609 w 648034"/>
                <a:gd name="connsiteY6" fmla="*/ 768998 h 768998"/>
                <a:gd name="connsiteX7" fmla="*/ 413614 w 648034"/>
                <a:gd name="connsiteY7" fmla="*/ 768998 h 768998"/>
                <a:gd name="connsiteX8" fmla="*/ 413614 w 648034"/>
                <a:gd name="connsiteY8" fmla="*/ 654666 h 768998"/>
                <a:gd name="connsiteX9" fmla="*/ 460288 w 648034"/>
                <a:gd name="connsiteY9" fmla="*/ 654666 h 768998"/>
                <a:gd name="connsiteX10" fmla="*/ 540302 w 648034"/>
                <a:gd name="connsiteY10" fmla="*/ 621319 h 768998"/>
                <a:gd name="connsiteX11" fmla="*/ 572689 w 648034"/>
                <a:gd name="connsiteY11" fmla="*/ 540334 h 768998"/>
                <a:gd name="connsiteX12" fmla="*/ 572689 w 648034"/>
                <a:gd name="connsiteY12" fmla="*/ 483168 h 768998"/>
                <a:gd name="connsiteX13" fmla="*/ 614602 w 648034"/>
                <a:gd name="connsiteY13" fmla="*/ 483168 h 768998"/>
                <a:gd name="connsiteX14" fmla="*/ 638415 w 648034"/>
                <a:gd name="connsiteY14" fmla="*/ 416474 h 768998"/>
                <a:gd name="connsiteX15" fmla="*/ 627248 w 648034"/>
                <a:gd name="connsiteY15" fmla="*/ 453612 h 768998"/>
                <a:gd name="connsiteX16" fmla="*/ 613304 w 648034"/>
                <a:gd name="connsiteY16" fmla="*/ 464118 h 768998"/>
                <a:gd name="connsiteX17" fmla="*/ 553639 w 648034"/>
                <a:gd name="connsiteY17" fmla="*/ 464118 h 768998"/>
                <a:gd name="connsiteX18" fmla="*/ 553639 w 648034"/>
                <a:gd name="connsiteY18" fmla="*/ 540334 h 768998"/>
                <a:gd name="connsiteX19" fmla="*/ 526830 w 648034"/>
                <a:gd name="connsiteY19" fmla="*/ 607850 h 768998"/>
                <a:gd name="connsiteX20" fmla="*/ 460288 w 648034"/>
                <a:gd name="connsiteY20" fmla="*/ 635615 h 768998"/>
                <a:gd name="connsiteX21" fmla="*/ 394564 w 648034"/>
                <a:gd name="connsiteY21" fmla="*/ 635615 h 768998"/>
                <a:gd name="connsiteX22" fmla="*/ 394564 w 648034"/>
                <a:gd name="connsiteY22" fmla="*/ 749948 h 768998"/>
                <a:gd name="connsiteX23" fmla="*/ 131659 w 648034"/>
                <a:gd name="connsiteY23" fmla="*/ 749948 h 768998"/>
                <a:gd name="connsiteX24" fmla="*/ 131659 w 648034"/>
                <a:gd name="connsiteY24" fmla="*/ 518599 h 768998"/>
                <a:gd name="connsiteX25" fmla="*/ 124264 w 648034"/>
                <a:gd name="connsiteY25" fmla="*/ 512880 h 768998"/>
                <a:gd name="connsiteX26" fmla="*/ 19258 w 648034"/>
                <a:gd name="connsiteY26" fmla="*/ 297378 h 768998"/>
                <a:gd name="connsiteX27" fmla="*/ 19258 w 648034"/>
                <a:gd name="connsiteY27" fmla="*/ 297033 h 768998"/>
                <a:gd name="connsiteX28" fmla="*/ 19246 w 648034"/>
                <a:gd name="connsiteY28" fmla="*/ 296686 h 768998"/>
                <a:gd name="connsiteX29" fmla="*/ 276216 w 648034"/>
                <a:gd name="connsiteY29" fmla="*/ 19250 h 768998"/>
                <a:gd name="connsiteX30" fmla="*/ 553651 w 648034"/>
                <a:gd name="connsiteY30" fmla="*/ 276220 h 768998"/>
                <a:gd name="connsiteX31" fmla="*/ 553651 w 648034"/>
                <a:gd name="connsiteY31" fmla="*/ 296686 h 768998"/>
                <a:gd name="connsiteX32" fmla="*/ 553639 w 648034"/>
                <a:gd name="connsiteY32" fmla="*/ 297033 h 768998"/>
                <a:gd name="connsiteX33" fmla="*/ 553639 w 648034"/>
                <a:gd name="connsiteY33" fmla="*/ 307227 h 768998"/>
                <a:gd name="connsiteX34" fmla="*/ 556173 w 648034"/>
                <a:gd name="connsiteY34" fmla="*/ 311636 h 768998"/>
                <a:gd name="connsiteX35" fmla="*/ 621899 w 648034"/>
                <a:gd name="connsiteY35" fmla="*/ 425969 h 768998"/>
                <a:gd name="connsiteX36" fmla="*/ 622154 w 648034"/>
                <a:gd name="connsiteY36" fmla="*/ 426412 h 768998"/>
                <a:gd name="connsiteX37" fmla="*/ 622431 w 648034"/>
                <a:gd name="connsiteY37" fmla="*/ 426839 h 768998"/>
                <a:gd name="connsiteX38" fmla="*/ 627248 w 648034"/>
                <a:gd name="connsiteY38" fmla="*/ 453612 h 76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8034" h="768998">
                  <a:moveTo>
                    <a:pt x="572689" y="302142"/>
                  </a:moveTo>
                  <a:lnTo>
                    <a:pt x="572689" y="297378"/>
                  </a:lnTo>
                  <a:cubicBezTo>
                    <a:pt x="578723" y="139293"/>
                    <a:pt x="455461" y="6247"/>
                    <a:pt x="297374" y="212"/>
                  </a:cubicBezTo>
                  <a:cubicBezTo>
                    <a:pt x="139289" y="-5822"/>
                    <a:pt x="6243" y="117441"/>
                    <a:pt x="208" y="275526"/>
                  </a:cubicBezTo>
                  <a:cubicBezTo>
                    <a:pt x="-69" y="282808"/>
                    <a:pt x="-69" y="290098"/>
                    <a:pt x="208" y="297378"/>
                  </a:cubicBezTo>
                  <a:cubicBezTo>
                    <a:pt x="-162" y="387519"/>
                    <a:pt x="41371" y="472716"/>
                    <a:pt x="112609" y="527948"/>
                  </a:cubicBezTo>
                  <a:lnTo>
                    <a:pt x="112609" y="768998"/>
                  </a:lnTo>
                  <a:lnTo>
                    <a:pt x="413614" y="768998"/>
                  </a:lnTo>
                  <a:lnTo>
                    <a:pt x="413614" y="654666"/>
                  </a:lnTo>
                  <a:lnTo>
                    <a:pt x="460288" y="654666"/>
                  </a:lnTo>
                  <a:cubicBezTo>
                    <a:pt x="490329" y="654612"/>
                    <a:pt x="519115" y="642615"/>
                    <a:pt x="540302" y="621319"/>
                  </a:cubicBezTo>
                  <a:cubicBezTo>
                    <a:pt x="561201" y="599551"/>
                    <a:pt x="572815" y="570509"/>
                    <a:pt x="572689" y="540334"/>
                  </a:cubicBezTo>
                  <a:lnTo>
                    <a:pt x="572689" y="483168"/>
                  </a:lnTo>
                  <a:lnTo>
                    <a:pt x="614602" y="483168"/>
                  </a:lnTo>
                  <a:cubicBezTo>
                    <a:pt x="639367" y="480309"/>
                    <a:pt x="661276" y="451726"/>
                    <a:pt x="638415" y="416474"/>
                  </a:cubicBezTo>
                  <a:close/>
                  <a:moveTo>
                    <a:pt x="627248" y="453612"/>
                  </a:moveTo>
                  <a:cubicBezTo>
                    <a:pt x="624555" y="459149"/>
                    <a:pt x="619369" y="463057"/>
                    <a:pt x="613304" y="464118"/>
                  </a:cubicBezTo>
                  <a:lnTo>
                    <a:pt x="553639" y="464118"/>
                  </a:lnTo>
                  <a:lnTo>
                    <a:pt x="553639" y="540334"/>
                  </a:lnTo>
                  <a:cubicBezTo>
                    <a:pt x="553742" y="565454"/>
                    <a:pt x="544137" y="589643"/>
                    <a:pt x="526830" y="607850"/>
                  </a:cubicBezTo>
                  <a:cubicBezTo>
                    <a:pt x="509249" y="625621"/>
                    <a:pt x="485287" y="635620"/>
                    <a:pt x="460288" y="635615"/>
                  </a:cubicBezTo>
                  <a:lnTo>
                    <a:pt x="394564" y="635615"/>
                  </a:lnTo>
                  <a:lnTo>
                    <a:pt x="394564" y="749948"/>
                  </a:lnTo>
                  <a:lnTo>
                    <a:pt x="131659" y="749948"/>
                  </a:lnTo>
                  <a:lnTo>
                    <a:pt x="131659" y="518599"/>
                  </a:lnTo>
                  <a:lnTo>
                    <a:pt x="124264" y="512880"/>
                  </a:lnTo>
                  <a:cubicBezTo>
                    <a:pt x="57574" y="461349"/>
                    <a:pt x="18743" y="381656"/>
                    <a:pt x="19258" y="297378"/>
                  </a:cubicBezTo>
                  <a:lnTo>
                    <a:pt x="19258" y="297033"/>
                  </a:lnTo>
                  <a:lnTo>
                    <a:pt x="19246" y="296686"/>
                  </a:lnTo>
                  <a:cubicBezTo>
                    <a:pt x="13594" y="149114"/>
                    <a:pt x="128643" y="24902"/>
                    <a:pt x="276216" y="19250"/>
                  </a:cubicBezTo>
                  <a:cubicBezTo>
                    <a:pt x="423787" y="13598"/>
                    <a:pt x="548000" y="128648"/>
                    <a:pt x="553651" y="276220"/>
                  </a:cubicBezTo>
                  <a:cubicBezTo>
                    <a:pt x="553912" y="283040"/>
                    <a:pt x="553912" y="289866"/>
                    <a:pt x="553651" y="296686"/>
                  </a:cubicBezTo>
                  <a:lnTo>
                    <a:pt x="553639" y="297033"/>
                  </a:lnTo>
                  <a:lnTo>
                    <a:pt x="553639" y="307227"/>
                  </a:lnTo>
                  <a:lnTo>
                    <a:pt x="556173" y="311636"/>
                  </a:lnTo>
                  <a:lnTo>
                    <a:pt x="621899" y="425969"/>
                  </a:lnTo>
                  <a:lnTo>
                    <a:pt x="622154" y="426412"/>
                  </a:lnTo>
                  <a:lnTo>
                    <a:pt x="622431" y="426839"/>
                  </a:lnTo>
                  <a:cubicBezTo>
                    <a:pt x="628619" y="434302"/>
                    <a:pt x="630447" y="444461"/>
                    <a:pt x="627248" y="453612"/>
                  </a:cubicBezTo>
                  <a:close/>
                </a:path>
              </a:pathLst>
            </a:custGeom>
            <a:solidFill>
              <a:srgbClr val="000000"/>
            </a:solidFill>
            <a:ln w="9525" cap="flat">
              <a:noFill/>
              <a:prstDash val="solid"/>
              <a:miter/>
            </a:ln>
          </p:spPr>
          <p:txBody>
            <a:bodyPr rtlCol="0" anchor="ctr"/>
            <a:lstStyle/>
            <a:p>
              <a:endParaRPr lang="nb-NO"/>
            </a:p>
          </p:txBody>
        </p:sp>
        <p:sp>
          <p:nvSpPr>
            <p:cNvPr id="30" name="Frihåndsform: figur 29">
              <a:extLst>
                <a:ext uri="{FF2B5EF4-FFF2-40B4-BE49-F238E27FC236}">
                  <a16:creationId xmlns:a16="http://schemas.microsoft.com/office/drawing/2014/main" id="{2CF16EAA-B1B4-D4F5-65DB-AB2EDC22318C}"/>
                </a:ext>
              </a:extLst>
            </p:cNvPr>
            <p:cNvSpPr/>
            <p:nvPr/>
          </p:nvSpPr>
          <p:spPr>
            <a:xfrm>
              <a:off x="6060409" y="4311976"/>
              <a:ext cx="76202" cy="76202"/>
            </a:xfrm>
            <a:custGeom>
              <a:avLst/>
              <a:gdLst>
                <a:gd name="connsiteX0" fmla="*/ 38100 w 76202"/>
                <a:gd name="connsiteY0" fmla="*/ 2 h 76202"/>
                <a:gd name="connsiteX1" fmla="*/ 0 w 76202"/>
                <a:gd name="connsiteY1" fmla="*/ 38102 h 76202"/>
                <a:gd name="connsiteX2" fmla="*/ 38100 w 76202"/>
                <a:gd name="connsiteY2" fmla="*/ 76202 h 76202"/>
                <a:gd name="connsiteX3" fmla="*/ 76200 w 76202"/>
                <a:gd name="connsiteY3" fmla="*/ 38102 h 76202"/>
                <a:gd name="connsiteX4" fmla="*/ 38919 w 76202"/>
                <a:gd name="connsiteY4" fmla="*/ 2 h 76202"/>
                <a:gd name="connsiteX5" fmla="*/ 38100 w 76202"/>
                <a:gd name="connsiteY5" fmla="*/ 2 h 76202"/>
                <a:gd name="connsiteX6" fmla="*/ 38100 w 76202"/>
                <a:gd name="connsiteY6" fmla="*/ 57152 h 76202"/>
                <a:gd name="connsiteX7" fmla="*/ 19050 w 76202"/>
                <a:gd name="connsiteY7" fmla="*/ 38102 h 76202"/>
                <a:gd name="connsiteX8" fmla="*/ 38100 w 76202"/>
                <a:gd name="connsiteY8" fmla="*/ 19052 h 76202"/>
                <a:gd name="connsiteX9" fmla="*/ 57150 w 76202"/>
                <a:gd name="connsiteY9" fmla="*/ 38102 h 76202"/>
                <a:gd name="connsiteX10" fmla="*/ 38944 w 76202"/>
                <a:gd name="connsiteY10" fmla="*/ 57152 h 76202"/>
                <a:gd name="connsiteX11" fmla="*/ 38100 w 76202"/>
                <a:gd name="connsiteY11" fmla="*/ 57152 h 7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2" h="76202">
                  <a:moveTo>
                    <a:pt x="38100" y="2"/>
                  </a:moveTo>
                  <a:cubicBezTo>
                    <a:pt x="17057" y="2"/>
                    <a:pt x="0" y="17060"/>
                    <a:pt x="0" y="38102"/>
                  </a:cubicBezTo>
                  <a:cubicBezTo>
                    <a:pt x="0" y="59145"/>
                    <a:pt x="17057" y="76202"/>
                    <a:pt x="38100" y="76202"/>
                  </a:cubicBezTo>
                  <a:cubicBezTo>
                    <a:pt x="59142" y="76202"/>
                    <a:pt x="76200" y="59145"/>
                    <a:pt x="76200" y="38102"/>
                  </a:cubicBezTo>
                  <a:cubicBezTo>
                    <a:pt x="76426" y="17286"/>
                    <a:pt x="59735" y="229"/>
                    <a:pt x="38919" y="2"/>
                  </a:cubicBezTo>
                  <a:cubicBezTo>
                    <a:pt x="38646" y="-1"/>
                    <a:pt x="38372" y="-1"/>
                    <a:pt x="38100" y="2"/>
                  </a:cubicBezTo>
                  <a:close/>
                  <a:moveTo>
                    <a:pt x="38100" y="57152"/>
                  </a:moveTo>
                  <a:cubicBezTo>
                    <a:pt x="27579" y="57152"/>
                    <a:pt x="19050" y="48623"/>
                    <a:pt x="19050" y="38102"/>
                  </a:cubicBezTo>
                  <a:cubicBezTo>
                    <a:pt x="19050" y="27582"/>
                    <a:pt x="27579" y="19052"/>
                    <a:pt x="38100" y="19052"/>
                  </a:cubicBezTo>
                  <a:cubicBezTo>
                    <a:pt x="48620" y="19052"/>
                    <a:pt x="57150" y="27582"/>
                    <a:pt x="57150" y="38102"/>
                  </a:cubicBezTo>
                  <a:cubicBezTo>
                    <a:pt x="57383" y="48390"/>
                    <a:pt x="49232" y="56920"/>
                    <a:pt x="38944" y="57152"/>
                  </a:cubicBezTo>
                  <a:cubicBezTo>
                    <a:pt x="38663" y="57159"/>
                    <a:pt x="38381" y="57159"/>
                    <a:pt x="38100" y="57152"/>
                  </a:cubicBezTo>
                  <a:close/>
                </a:path>
              </a:pathLst>
            </a:custGeom>
            <a:solidFill>
              <a:srgbClr val="000000"/>
            </a:solidFill>
            <a:ln w="9525" cap="flat">
              <a:noFill/>
              <a:prstDash val="solid"/>
              <a:miter/>
            </a:ln>
          </p:spPr>
          <p:txBody>
            <a:bodyPr rtlCol="0" anchor="ctr"/>
            <a:lstStyle/>
            <a:p>
              <a:endParaRPr lang="nb-NO"/>
            </a:p>
          </p:txBody>
        </p:sp>
        <p:sp>
          <p:nvSpPr>
            <p:cNvPr id="31" name="Frihåndsform: figur 30">
              <a:extLst>
                <a:ext uri="{FF2B5EF4-FFF2-40B4-BE49-F238E27FC236}">
                  <a16:creationId xmlns:a16="http://schemas.microsoft.com/office/drawing/2014/main" id="{B0933350-62D3-CFBD-902D-17D6F76DB972}"/>
                </a:ext>
              </a:extLst>
            </p:cNvPr>
            <p:cNvSpPr/>
            <p:nvPr/>
          </p:nvSpPr>
          <p:spPr>
            <a:xfrm>
              <a:off x="6237704" y="4025563"/>
              <a:ext cx="38101" cy="228599"/>
            </a:xfrm>
            <a:custGeom>
              <a:avLst/>
              <a:gdLst>
                <a:gd name="connsiteX0" fmla="*/ 38101 w 38101"/>
                <a:gd name="connsiteY0" fmla="*/ 0 h 228599"/>
                <a:gd name="connsiteX1" fmla="*/ 19051 w 38101"/>
                <a:gd name="connsiteY1" fmla="*/ 0 h 228599"/>
                <a:gd name="connsiteX2" fmla="*/ 11735 w 38101"/>
                <a:gd name="connsiteY2" fmla="*/ 16738 h 228599"/>
                <a:gd name="connsiteX3" fmla="*/ 11735 w 38101"/>
                <a:gd name="connsiteY3" fmla="*/ 74623 h 228599"/>
                <a:gd name="connsiteX4" fmla="*/ 12965 w 38101"/>
                <a:gd name="connsiteY4" fmla="*/ 106899 h 228599"/>
                <a:gd name="connsiteX5" fmla="*/ 11735 w 38101"/>
                <a:gd name="connsiteY5" fmla="*/ 108129 h 228599"/>
                <a:gd name="connsiteX6" fmla="*/ 11731 w 38101"/>
                <a:gd name="connsiteY6" fmla="*/ 166064 h 228599"/>
                <a:gd name="connsiteX7" fmla="*/ 12938 w 38101"/>
                <a:gd name="connsiteY7" fmla="*/ 198417 h 228599"/>
                <a:gd name="connsiteX8" fmla="*/ 11731 w 38101"/>
                <a:gd name="connsiteY8" fmla="*/ 199625 h 228599"/>
                <a:gd name="connsiteX9" fmla="*/ 1 w 38101"/>
                <a:gd name="connsiteY9" fmla="*/ 228600 h 228599"/>
                <a:gd name="connsiteX10" fmla="*/ 19051 w 38101"/>
                <a:gd name="connsiteY10" fmla="*/ 228600 h 228599"/>
                <a:gd name="connsiteX11" fmla="*/ 26372 w 38101"/>
                <a:gd name="connsiteY11" fmla="*/ 211820 h 228599"/>
                <a:gd name="connsiteX12" fmla="*/ 26372 w 38101"/>
                <a:gd name="connsiteY12" fmla="*/ 153870 h 228599"/>
                <a:gd name="connsiteX13" fmla="*/ 25154 w 38101"/>
                <a:gd name="connsiteY13" fmla="*/ 121540 h 228599"/>
                <a:gd name="connsiteX14" fmla="*/ 26372 w 38101"/>
                <a:gd name="connsiteY14" fmla="*/ 120322 h 228599"/>
                <a:gd name="connsiteX15" fmla="*/ 26367 w 38101"/>
                <a:gd name="connsiteY15" fmla="*/ 62419 h 228599"/>
                <a:gd name="connsiteX16" fmla="*/ 25119 w 38101"/>
                <a:gd name="connsiteY16" fmla="*/ 30190 h 228599"/>
                <a:gd name="connsiteX17" fmla="*/ 26367 w 38101"/>
                <a:gd name="connsiteY17" fmla="*/ 28942 h 228599"/>
                <a:gd name="connsiteX18" fmla="*/ 38101 w 38101"/>
                <a:gd name="connsiteY18" fmla="*/ 0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01" h="228599">
                  <a:moveTo>
                    <a:pt x="38101" y="0"/>
                  </a:moveTo>
                  <a:lnTo>
                    <a:pt x="19051" y="0"/>
                  </a:lnTo>
                  <a:cubicBezTo>
                    <a:pt x="19065" y="6358"/>
                    <a:pt x="16411" y="12430"/>
                    <a:pt x="11735" y="16738"/>
                  </a:cubicBezTo>
                  <a:cubicBezTo>
                    <a:pt x="-3910" y="32862"/>
                    <a:pt x="-3910" y="58500"/>
                    <a:pt x="11735" y="74623"/>
                  </a:cubicBezTo>
                  <a:cubicBezTo>
                    <a:pt x="20987" y="83196"/>
                    <a:pt x="21538" y="97646"/>
                    <a:pt x="12965" y="106899"/>
                  </a:cubicBezTo>
                  <a:cubicBezTo>
                    <a:pt x="12571" y="107324"/>
                    <a:pt x="12160" y="107734"/>
                    <a:pt x="11735" y="108129"/>
                  </a:cubicBezTo>
                  <a:cubicBezTo>
                    <a:pt x="-3908" y="124272"/>
                    <a:pt x="-3910" y="149919"/>
                    <a:pt x="11731" y="166064"/>
                  </a:cubicBezTo>
                  <a:cubicBezTo>
                    <a:pt x="20999" y="174665"/>
                    <a:pt x="21539" y="189149"/>
                    <a:pt x="12938" y="198417"/>
                  </a:cubicBezTo>
                  <a:cubicBezTo>
                    <a:pt x="12551" y="198834"/>
                    <a:pt x="12148" y="199237"/>
                    <a:pt x="11731" y="199625"/>
                  </a:cubicBezTo>
                  <a:cubicBezTo>
                    <a:pt x="4154" y="207359"/>
                    <a:pt x="-61" y="217773"/>
                    <a:pt x="1" y="228600"/>
                  </a:cubicBezTo>
                  <a:lnTo>
                    <a:pt x="19051" y="228600"/>
                  </a:lnTo>
                  <a:cubicBezTo>
                    <a:pt x="19035" y="222229"/>
                    <a:pt x="21691" y="216142"/>
                    <a:pt x="26372" y="211820"/>
                  </a:cubicBezTo>
                  <a:cubicBezTo>
                    <a:pt x="42011" y="195668"/>
                    <a:pt x="42011" y="170021"/>
                    <a:pt x="26372" y="153870"/>
                  </a:cubicBezTo>
                  <a:cubicBezTo>
                    <a:pt x="17108" y="145278"/>
                    <a:pt x="16563" y="130804"/>
                    <a:pt x="25154" y="121540"/>
                  </a:cubicBezTo>
                  <a:cubicBezTo>
                    <a:pt x="25544" y="121119"/>
                    <a:pt x="25951" y="120713"/>
                    <a:pt x="26372" y="120322"/>
                  </a:cubicBezTo>
                  <a:cubicBezTo>
                    <a:pt x="42013" y="104189"/>
                    <a:pt x="42011" y="78550"/>
                    <a:pt x="26367" y="62419"/>
                  </a:cubicBezTo>
                  <a:cubicBezTo>
                    <a:pt x="17123" y="53864"/>
                    <a:pt x="16564" y="39434"/>
                    <a:pt x="25119" y="30190"/>
                  </a:cubicBezTo>
                  <a:cubicBezTo>
                    <a:pt x="25519" y="29758"/>
                    <a:pt x="25935" y="29342"/>
                    <a:pt x="26367" y="28942"/>
                  </a:cubicBezTo>
                  <a:cubicBezTo>
                    <a:pt x="33943" y="21221"/>
                    <a:pt x="38162" y="10818"/>
                    <a:pt x="38101" y="0"/>
                  </a:cubicBezTo>
                  <a:close/>
                </a:path>
              </a:pathLst>
            </a:custGeom>
            <a:solidFill>
              <a:srgbClr val="000000"/>
            </a:solidFill>
            <a:ln w="9525" cap="flat">
              <a:noFill/>
              <a:prstDash val="solid"/>
              <a:miter/>
            </a:ln>
          </p:spPr>
          <p:txBody>
            <a:bodyPr rtlCol="0" anchor="ctr"/>
            <a:lstStyle/>
            <a:p>
              <a:endParaRPr lang="nb-NO"/>
            </a:p>
          </p:txBody>
        </p:sp>
        <p:sp>
          <p:nvSpPr>
            <p:cNvPr id="32" name="Frihåndsform: figur 31">
              <a:extLst>
                <a:ext uri="{FF2B5EF4-FFF2-40B4-BE49-F238E27FC236}">
                  <a16:creationId xmlns:a16="http://schemas.microsoft.com/office/drawing/2014/main" id="{E03A0916-AE26-59EE-1487-718FB7310A0C}"/>
                </a:ext>
              </a:extLst>
            </p:cNvPr>
            <p:cNvSpPr/>
            <p:nvPr/>
          </p:nvSpPr>
          <p:spPr>
            <a:xfrm>
              <a:off x="6171029" y="4006515"/>
              <a:ext cx="38104" cy="152398"/>
            </a:xfrm>
            <a:custGeom>
              <a:avLst/>
              <a:gdLst>
                <a:gd name="connsiteX0" fmla="*/ 1 w 38104"/>
                <a:gd name="connsiteY0" fmla="*/ 152398 h 152398"/>
                <a:gd name="connsiteX1" fmla="*/ 19051 w 38104"/>
                <a:gd name="connsiteY1" fmla="*/ 152398 h 152398"/>
                <a:gd name="connsiteX2" fmla="*/ 26372 w 38104"/>
                <a:gd name="connsiteY2" fmla="*/ 135618 h 152398"/>
                <a:gd name="connsiteX3" fmla="*/ 26372 w 38104"/>
                <a:gd name="connsiteY3" fmla="*/ 77668 h 152398"/>
                <a:gd name="connsiteX4" fmla="*/ 25156 w 38104"/>
                <a:gd name="connsiteY4" fmla="*/ 45332 h 152398"/>
                <a:gd name="connsiteX5" fmla="*/ 26367 w 38104"/>
                <a:gd name="connsiteY5" fmla="*/ 44121 h 152398"/>
                <a:gd name="connsiteX6" fmla="*/ 38101 w 38104"/>
                <a:gd name="connsiteY6" fmla="*/ 15160 h 152398"/>
                <a:gd name="connsiteX7" fmla="*/ 35285 w 38104"/>
                <a:gd name="connsiteY7" fmla="*/ 0 h 152398"/>
                <a:gd name="connsiteX8" fmla="*/ 13008 w 38104"/>
                <a:gd name="connsiteY8" fmla="*/ 0 h 152398"/>
                <a:gd name="connsiteX9" fmla="*/ 19051 w 38104"/>
                <a:gd name="connsiteY9" fmla="*/ 15160 h 152398"/>
                <a:gd name="connsiteX10" fmla="*/ 11735 w 38104"/>
                <a:gd name="connsiteY10" fmla="*/ 31927 h 152398"/>
                <a:gd name="connsiteX11" fmla="*/ 11731 w 38104"/>
                <a:gd name="connsiteY11" fmla="*/ 89862 h 152398"/>
                <a:gd name="connsiteX12" fmla="*/ 12939 w 38104"/>
                <a:gd name="connsiteY12" fmla="*/ 122215 h 152398"/>
                <a:gd name="connsiteX13" fmla="*/ 11731 w 38104"/>
                <a:gd name="connsiteY13" fmla="*/ 123423 h 152398"/>
                <a:gd name="connsiteX14" fmla="*/ 1 w 38104"/>
                <a:gd name="connsiteY14" fmla="*/ 152398 h 1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4" h="152398">
                  <a:moveTo>
                    <a:pt x="1" y="152398"/>
                  </a:moveTo>
                  <a:lnTo>
                    <a:pt x="19051" y="152398"/>
                  </a:lnTo>
                  <a:cubicBezTo>
                    <a:pt x="19035" y="146027"/>
                    <a:pt x="21691" y="139941"/>
                    <a:pt x="26372" y="135618"/>
                  </a:cubicBezTo>
                  <a:cubicBezTo>
                    <a:pt x="42011" y="119467"/>
                    <a:pt x="42011" y="93820"/>
                    <a:pt x="26372" y="77668"/>
                  </a:cubicBezTo>
                  <a:cubicBezTo>
                    <a:pt x="17107" y="69074"/>
                    <a:pt x="16563" y="54597"/>
                    <a:pt x="25156" y="45332"/>
                  </a:cubicBezTo>
                  <a:cubicBezTo>
                    <a:pt x="25545" y="44913"/>
                    <a:pt x="25949" y="44509"/>
                    <a:pt x="26367" y="44121"/>
                  </a:cubicBezTo>
                  <a:cubicBezTo>
                    <a:pt x="33944" y="36392"/>
                    <a:pt x="38162" y="25983"/>
                    <a:pt x="38101" y="15160"/>
                  </a:cubicBezTo>
                  <a:cubicBezTo>
                    <a:pt x="38168" y="9971"/>
                    <a:pt x="37211" y="4819"/>
                    <a:pt x="35285" y="0"/>
                  </a:cubicBezTo>
                  <a:lnTo>
                    <a:pt x="13008" y="0"/>
                  </a:lnTo>
                  <a:cubicBezTo>
                    <a:pt x="16978" y="4036"/>
                    <a:pt x="19155" y="9500"/>
                    <a:pt x="19051" y="15160"/>
                  </a:cubicBezTo>
                  <a:cubicBezTo>
                    <a:pt x="19066" y="21526"/>
                    <a:pt x="16412" y="27608"/>
                    <a:pt x="11735" y="31927"/>
                  </a:cubicBezTo>
                  <a:cubicBezTo>
                    <a:pt x="-3908" y="48070"/>
                    <a:pt x="-3910" y="73717"/>
                    <a:pt x="11731" y="89862"/>
                  </a:cubicBezTo>
                  <a:cubicBezTo>
                    <a:pt x="20999" y="98463"/>
                    <a:pt x="21539" y="112948"/>
                    <a:pt x="12939" y="122215"/>
                  </a:cubicBezTo>
                  <a:cubicBezTo>
                    <a:pt x="12551" y="122633"/>
                    <a:pt x="12148" y="123036"/>
                    <a:pt x="11731" y="123423"/>
                  </a:cubicBezTo>
                  <a:cubicBezTo>
                    <a:pt x="4154" y="131158"/>
                    <a:pt x="-61" y="141571"/>
                    <a:pt x="1" y="152398"/>
                  </a:cubicBezTo>
                  <a:close/>
                </a:path>
              </a:pathLst>
            </a:custGeom>
            <a:solidFill>
              <a:srgbClr val="000000"/>
            </a:solidFill>
            <a:ln w="9525" cap="flat">
              <a:noFill/>
              <a:prstDash val="solid"/>
              <a:miter/>
            </a:ln>
          </p:spPr>
          <p:txBody>
            <a:bodyPr rtlCol="0" anchor="ctr"/>
            <a:lstStyle/>
            <a:p>
              <a:endParaRPr lang="nb-NO"/>
            </a:p>
          </p:txBody>
        </p:sp>
      </p:grpSp>
      <p:pic>
        <p:nvPicPr>
          <p:cNvPr id="33" name="Grafikk 32" descr="Kommentar viktig kontur">
            <a:extLst>
              <a:ext uri="{FF2B5EF4-FFF2-40B4-BE49-F238E27FC236}">
                <a16:creationId xmlns:a16="http://schemas.microsoft.com/office/drawing/2014/main" id="{650804FA-85EB-455B-263F-56D3E73DE9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27658" y="2699639"/>
            <a:ext cx="729361" cy="729361"/>
          </a:xfrm>
          <a:prstGeom prst="rect">
            <a:avLst/>
          </a:prstGeom>
        </p:spPr>
      </p:pic>
      <p:sp>
        <p:nvSpPr>
          <p:cNvPr id="34" name="Pil: høyre 33">
            <a:extLst>
              <a:ext uri="{FF2B5EF4-FFF2-40B4-BE49-F238E27FC236}">
                <a16:creationId xmlns:a16="http://schemas.microsoft.com/office/drawing/2014/main" id="{37CB7D33-49FB-0AC4-EA7D-9EE2709D2D04}"/>
              </a:ext>
            </a:extLst>
          </p:cNvPr>
          <p:cNvSpPr/>
          <p:nvPr/>
        </p:nvSpPr>
        <p:spPr>
          <a:xfrm>
            <a:off x="8055410" y="2951096"/>
            <a:ext cx="812884" cy="174917"/>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pic>
        <p:nvPicPr>
          <p:cNvPr id="35" name="Grafikk 34" descr="Tommelen-opp-tegn kontur">
            <a:extLst>
              <a:ext uri="{FF2B5EF4-FFF2-40B4-BE49-F238E27FC236}">
                <a16:creationId xmlns:a16="http://schemas.microsoft.com/office/drawing/2014/main" id="{BD7B65FD-A76C-E363-3EB3-7D53797BA5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8786" y="2617591"/>
            <a:ext cx="782568" cy="782568"/>
          </a:xfrm>
          <a:prstGeom prst="rect">
            <a:avLst/>
          </a:prstGeom>
        </p:spPr>
      </p:pic>
      <p:sp>
        <p:nvSpPr>
          <p:cNvPr id="36" name="TekstSylinder 35">
            <a:extLst>
              <a:ext uri="{FF2B5EF4-FFF2-40B4-BE49-F238E27FC236}">
                <a16:creationId xmlns:a16="http://schemas.microsoft.com/office/drawing/2014/main" id="{93ABD944-64C4-86BC-B8F4-190DF82DD193}"/>
              </a:ext>
            </a:extLst>
          </p:cNvPr>
          <p:cNvSpPr txBox="1"/>
          <p:nvPr/>
        </p:nvSpPr>
        <p:spPr>
          <a:xfrm>
            <a:off x="9228786" y="3483112"/>
            <a:ext cx="1503234" cy="1631216"/>
          </a:xfrm>
          <a:prstGeom prst="rect">
            <a:avLst/>
          </a:prstGeom>
          <a:noFill/>
        </p:spPr>
        <p:txBody>
          <a:bodyPr wrap="square" rtlCol="0">
            <a:spAutoFit/>
          </a:bodyPr>
          <a:lstStyle/>
          <a:p>
            <a:r>
              <a:rPr lang="nb-NO" sz="1000"/>
              <a:t>Innbygger har fått god oppfølging fra en terapeut som er oppdatert på innbyggers helsestatus. Tjenesten kom inn i rett tid. Nå klarer innbygger seg selv og er fornøyd med oppfølgingen hen har fått.</a:t>
            </a:r>
          </a:p>
        </p:txBody>
      </p:sp>
    </p:spTree>
    <p:extLst>
      <p:ext uri="{BB962C8B-B14F-4D97-AF65-F5344CB8AC3E}">
        <p14:creationId xmlns:p14="http://schemas.microsoft.com/office/powerpoint/2010/main" val="416991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3">
            <a:extLst>
              <a:ext uri="{FF2B5EF4-FFF2-40B4-BE49-F238E27FC236}">
                <a16:creationId xmlns:a16="http://schemas.microsoft.com/office/drawing/2014/main" id="{4E3825B5-9069-5EE2-D3AC-6BA53B3F501A}"/>
              </a:ext>
            </a:extLst>
          </p:cNvPr>
          <p:cNvPicPr>
            <a:picLocks noGrp="1" noChangeAspect="1"/>
          </p:cNvPicPr>
          <p:nvPr>
            <p:ph idx="1"/>
          </p:nvPr>
        </p:nvPicPr>
        <p:blipFill>
          <a:blip r:embed="rId2"/>
          <a:stretch>
            <a:fillRect/>
          </a:stretch>
        </p:blipFill>
        <p:spPr>
          <a:xfrm>
            <a:off x="4769402" y="4073006"/>
            <a:ext cx="914482" cy="914482"/>
          </a:xfrm>
        </p:spPr>
      </p:pic>
      <p:pic>
        <p:nvPicPr>
          <p:cNvPr id="3" name="Bilde 4">
            <a:extLst>
              <a:ext uri="{FF2B5EF4-FFF2-40B4-BE49-F238E27FC236}">
                <a16:creationId xmlns:a16="http://schemas.microsoft.com/office/drawing/2014/main" id="{95044F6C-620D-D4FC-838E-9BF286B7DE38}"/>
              </a:ext>
            </a:extLst>
          </p:cNvPr>
          <p:cNvPicPr>
            <a:picLocks noChangeAspect="1"/>
          </p:cNvPicPr>
          <p:nvPr/>
        </p:nvPicPr>
        <p:blipFill>
          <a:blip r:embed="rId3"/>
          <a:stretch>
            <a:fillRect/>
          </a:stretch>
        </p:blipFill>
        <p:spPr>
          <a:xfrm>
            <a:off x="454584" y="1250564"/>
            <a:ext cx="914482" cy="914482"/>
          </a:xfrm>
          <a:prstGeom prst="rect">
            <a:avLst/>
          </a:prstGeom>
          <a:noFill/>
          <a:ln cap="flat">
            <a:noFill/>
          </a:ln>
        </p:spPr>
      </p:pic>
      <p:sp>
        <p:nvSpPr>
          <p:cNvPr id="4" name="TekstSylinder 5">
            <a:extLst>
              <a:ext uri="{FF2B5EF4-FFF2-40B4-BE49-F238E27FC236}">
                <a16:creationId xmlns:a16="http://schemas.microsoft.com/office/drawing/2014/main" id="{3B276465-A0DD-8667-2EF9-D874E17428E0}"/>
              </a:ext>
            </a:extLst>
          </p:cNvPr>
          <p:cNvSpPr txBox="1"/>
          <p:nvPr/>
        </p:nvSpPr>
        <p:spPr>
          <a:xfrm>
            <a:off x="383014" y="2249848"/>
            <a:ext cx="2264932"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Helsestasjon/skolehelsetjenesten har fått elektronisk varsel via folkeregisteret inn i </a:t>
            </a:r>
            <a:r>
              <a:rPr lang="nb-NO" sz="1200" b="0" i="0" u="none" strike="noStrike" kern="1200" cap="none" spc="0" baseline="0" err="1">
                <a:solidFill>
                  <a:srgbClr val="000000"/>
                </a:solidFill>
                <a:uFillTx/>
                <a:latin typeface="Calibri"/>
              </a:rPr>
              <a:t>Epj</a:t>
            </a:r>
            <a:r>
              <a:rPr lang="nb-NO" sz="1200" b="0" i="0" u="none" strike="noStrike" kern="1200" cap="none" spc="0" baseline="0">
                <a:solidFill>
                  <a:srgbClr val="000000"/>
                </a:solidFill>
                <a:uFillTx/>
                <a:latin typeface="Calibri"/>
              </a:rPr>
              <a:t> om et nytt barn i kommunen. </a:t>
            </a:r>
          </a:p>
        </p:txBody>
      </p:sp>
      <p:pic>
        <p:nvPicPr>
          <p:cNvPr id="5" name="Grafikk 6" descr="Datamaskin kontur">
            <a:extLst>
              <a:ext uri="{FF2B5EF4-FFF2-40B4-BE49-F238E27FC236}">
                <a16:creationId xmlns:a16="http://schemas.microsoft.com/office/drawing/2014/main" id="{61CCEF56-3027-4523-C823-91345A58D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0479" y="1095729"/>
            <a:ext cx="914400" cy="914400"/>
          </a:xfrm>
          <a:prstGeom prst="rect">
            <a:avLst/>
          </a:prstGeom>
          <a:noFill/>
          <a:ln cap="flat">
            <a:noFill/>
          </a:ln>
        </p:spPr>
      </p:pic>
      <p:sp>
        <p:nvSpPr>
          <p:cNvPr id="6" name="TekstSylinder 7">
            <a:extLst>
              <a:ext uri="{FF2B5EF4-FFF2-40B4-BE49-F238E27FC236}">
                <a16:creationId xmlns:a16="http://schemas.microsoft.com/office/drawing/2014/main" id="{E6F4AAE1-2C69-3C68-0CDA-19694836A003}"/>
              </a:ext>
            </a:extLst>
          </p:cNvPr>
          <p:cNvSpPr txBox="1"/>
          <p:nvPr/>
        </p:nvSpPr>
        <p:spPr>
          <a:xfrm>
            <a:off x="2963003" y="2113767"/>
            <a:ext cx="2127827"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Det opprettes journal og sendes varsel til nødvendig fagpersoner. </a:t>
            </a:r>
          </a:p>
        </p:txBody>
      </p:sp>
      <p:pic>
        <p:nvPicPr>
          <p:cNvPr id="7" name="Grafikk 8" descr="Telefonvibrasjon kontur">
            <a:extLst>
              <a:ext uri="{FF2B5EF4-FFF2-40B4-BE49-F238E27FC236}">
                <a16:creationId xmlns:a16="http://schemas.microsoft.com/office/drawing/2014/main" id="{C9B332E1-AD67-2E56-DF55-7E3BCA9BF9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5470">
            <a:off x="5139715" y="999965"/>
            <a:ext cx="1012661" cy="1012661"/>
          </a:xfrm>
          <a:prstGeom prst="rect">
            <a:avLst/>
          </a:prstGeom>
          <a:noFill/>
          <a:ln cap="flat">
            <a:noFill/>
          </a:ln>
        </p:spPr>
      </p:pic>
      <p:sp>
        <p:nvSpPr>
          <p:cNvPr id="8" name="TekstSylinder 9">
            <a:extLst>
              <a:ext uri="{FF2B5EF4-FFF2-40B4-BE49-F238E27FC236}">
                <a16:creationId xmlns:a16="http://schemas.microsoft.com/office/drawing/2014/main" id="{D246B641-C72A-7D46-0A26-9A71A2CC2C90}"/>
              </a:ext>
            </a:extLst>
          </p:cNvPr>
          <p:cNvSpPr txBox="1"/>
          <p:nvPr/>
        </p:nvSpPr>
        <p:spPr>
          <a:xfrm>
            <a:off x="4936214" y="2040579"/>
            <a:ext cx="2110791"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Foresatte av «nytt barn i kommunen» får digital varsel  med lenke til nødvendig informasjon og skjemaer til utfylling og digital signering.  </a:t>
            </a:r>
          </a:p>
        </p:txBody>
      </p:sp>
      <p:pic>
        <p:nvPicPr>
          <p:cNvPr id="9" name="Grafikk 10" descr="E-post kontur">
            <a:extLst>
              <a:ext uri="{FF2B5EF4-FFF2-40B4-BE49-F238E27FC236}">
                <a16:creationId xmlns:a16="http://schemas.microsoft.com/office/drawing/2014/main" id="{7B219809-B49A-C960-24FA-ED7F11B1D7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87885" y="972002"/>
            <a:ext cx="819384" cy="819384"/>
          </a:xfrm>
          <a:prstGeom prst="rect">
            <a:avLst/>
          </a:prstGeom>
          <a:noFill/>
          <a:ln cap="flat">
            <a:noFill/>
          </a:ln>
        </p:spPr>
      </p:pic>
      <p:sp>
        <p:nvSpPr>
          <p:cNvPr id="10" name="TekstSylinder 11">
            <a:extLst>
              <a:ext uri="{FF2B5EF4-FFF2-40B4-BE49-F238E27FC236}">
                <a16:creationId xmlns:a16="http://schemas.microsoft.com/office/drawing/2014/main" id="{AC4EE686-D28E-8363-BF4C-3DB70224C5D2}"/>
              </a:ext>
            </a:extLst>
          </p:cNvPr>
          <p:cNvSpPr txBox="1"/>
          <p:nvPr/>
        </p:nvSpPr>
        <p:spPr>
          <a:xfrm>
            <a:off x="7222552" y="1893049"/>
            <a:ext cx="2476496"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Elektronisk epikrise kommer og legger seg automatisk inn i riktig journal og fast helseperson varsles.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Alle ansatte på enheten har til en hver tid oversikt over innkomne signerte/usignerte dokumenter</a:t>
            </a:r>
          </a:p>
        </p:txBody>
      </p:sp>
      <p:pic>
        <p:nvPicPr>
          <p:cNvPr id="11" name="Bilde 12">
            <a:extLst>
              <a:ext uri="{FF2B5EF4-FFF2-40B4-BE49-F238E27FC236}">
                <a16:creationId xmlns:a16="http://schemas.microsoft.com/office/drawing/2014/main" id="{8D89A9F6-02F6-2AC1-2C4A-06F92959F43E}"/>
              </a:ext>
            </a:extLst>
          </p:cNvPr>
          <p:cNvPicPr>
            <a:picLocks noChangeAspect="1"/>
          </p:cNvPicPr>
          <p:nvPr/>
        </p:nvPicPr>
        <p:blipFill>
          <a:blip r:embed="rId10"/>
          <a:stretch>
            <a:fillRect/>
          </a:stretch>
        </p:blipFill>
        <p:spPr>
          <a:xfrm>
            <a:off x="7909434" y="4251316"/>
            <a:ext cx="914482" cy="914482"/>
          </a:xfrm>
          <a:prstGeom prst="rect">
            <a:avLst/>
          </a:prstGeom>
          <a:noFill/>
          <a:ln cap="flat">
            <a:noFill/>
          </a:ln>
        </p:spPr>
      </p:pic>
      <p:sp>
        <p:nvSpPr>
          <p:cNvPr id="12" name="TekstSylinder 15">
            <a:extLst>
              <a:ext uri="{FF2B5EF4-FFF2-40B4-BE49-F238E27FC236}">
                <a16:creationId xmlns:a16="http://schemas.microsoft.com/office/drawing/2014/main" id="{98A53EF0-71AB-088F-A8DD-2119F21987F3}"/>
              </a:ext>
            </a:extLst>
          </p:cNvPr>
          <p:cNvSpPr txBox="1"/>
          <p:nvPr/>
        </p:nvSpPr>
        <p:spPr>
          <a:xfrm>
            <a:off x="6856430" y="5082597"/>
            <a:ext cx="2476496"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rPr>
              <a:t>Nora får digitalt varsel på timen til Maria med lenke til endring/avlysning av time dersom det ikke passer. Påminnelse sendes ut 7 og 3 dager før med info om frister, lenke til nødvendig informasjon og skjemaer til utfylling og digital signering.</a:t>
            </a:r>
          </a:p>
        </p:txBody>
      </p:sp>
      <p:pic>
        <p:nvPicPr>
          <p:cNvPr id="13" name="Grafikk 16" descr="Office-arbeider hunn kontur">
            <a:extLst>
              <a:ext uri="{FF2B5EF4-FFF2-40B4-BE49-F238E27FC236}">
                <a16:creationId xmlns:a16="http://schemas.microsoft.com/office/drawing/2014/main" id="{857CF23D-F5BC-DB6C-1A9D-E4B1FE751D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6500" y="3816778"/>
            <a:ext cx="914400" cy="914400"/>
          </a:xfrm>
          <a:prstGeom prst="rect">
            <a:avLst/>
          </a:prstGeom>
          <a:noFill/>
          <a:ln cap="flat">
            <a:noFill/>
          </a:ln>
        </p:spPr>
      </p:pic>
      <p:sp>
        <p:nvSpPr>
          <p:cNvPr id="14" name="TekstSylinder 17">
            <a:extLst>
              <a:ext uri="{FF2B5EF4-FFF2-40B4-BE49-F238E27FC236}">
                <a16:creationId xmlns:a16="http://schemas.microsoft.com/office/drawing/2014/main" id="{4450DFEE-3583-DFAB-FA09-0471F30AA8B1}"/>
              </a:ext>
            </a:extLst>
          </p:cNvPr>
          <p:cNvSpPr txBox="1"/>
          <p:nvPr/>
        </p:nvSpPr>
        <p:spPr>
          <a:xfrm>
            <a:off x="9699048" y="3879492"/>
            <a:ext cx="2127827"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På bakgrunn av valg av oppfølgingsgruppe genereres oppgavelister for videre oppfølging av barnet med mulighet for varsling og filtrering. </a:t>
            </a:r>
          </a:p>
        </p:txBody>
      </p:sp>
      <p:sp>
        <p:nvSpPr>
          <p:cNvPr id="15" name="TekstSylinder 18">
            <a:extLst>
              <a:ext uri="{FF2B5EF4-FFF2-40B4-BE49-F238E27FC236}">
                <a16:creationId xmlns:a16="http://schemas.microsoft.com/office/drawing/2014/main" id="{3477D025-3BA0-D63F-451E-9E31516C8E5A}"/>
              </a:ext>
            </a:extLst>
          </p:cNvPr>
          <p:cNvSpPr txBox="1"/>
          <p:nvPr/>
        </p:nvSpPr>
        <p:spPr>
          <a:xfrm>
            <a:off x="2540843" y="5847417"/>
            <a:ext cx="1690414"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rPr>
              <a:t>Forslag til alle timer etter førstegangskonsultasjon genereres i EPJ i henhold til regler</a:t>
            </a:r>
          </a:p>
        </p:txBody>
      </p:sp>
      <p:sp>
        <p:nvSpPr>
          <p:cNvPr id="16" name="TekstSylinder 19">
            <a:extLst>
              <a:ext uri="{FF2B5EF4-FFF2-40B4-BE49-F238E27FC236}">
                <a16:creationId xmlns:a16="http://schemas.microsoft.com/office/drawing/2014/main" id="{C496F46B-F030-1BAD-74FC-0183838EF4D6}"/>
              </a:ext>
            </a:extLst>
          </p:cNvPr>
          <p:cNvSpPr txBox="1"/>
          <p:nvPr/>
        </p:nvSpPr>
        <p:spPr>
          <a:xfrm>
            <a:off x="9830263" y="5988534"/>
            <a:ext cx="1929723"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rPr>
              <a:t>Ved avlysning av timer fra tjenestested sendes varsel til tjenestemottaker med tilpasset informasjon</a:t>
            </a:r>
          </a:p>
        </p:txBody>
      </p:sp>
      <p:sp>
        <p:nvSpPr>
          <p:cNvPr id="17" name="TekstSylinder 23">
            <a:extLst>
              <a:ext uri="{FF2B5EF4-FFF2-40B4-BE49-F238E27FC236}">
                <a16:creationId xmlns:a16="http://schemas.microsoft.com/office/drawing/2014/main" id="{ADDB86AB-4335-E1B7-98C8-4604689E5741}"/>
              </a:ext>
            </a:extLst>
          </p:cNvPr>
          <p:cNvSpPr txBox="1"/>
          <p:nvPr/>
        </p:nvSpPr>
        <p:spPr>
          <a:xfrm>
            <a:off x="4231257" y="4979187"/>
            <a:ext cx="2127836"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rPr>
              <a:t>Digital ankomstregistrering.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rPr>
              <a:t>Varsling til definerte ressurser.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rPr>
              <a:t>Digital vekt og høydemåling rett inn i EPJ.  </a:t>
            </a:r>
          </a:p>
        </p:txBody>
      </p:sp>
      <p:sp>
        <p:nvSpPr>
          <p:cNvPr id="18" name="TekstSylinder 25">
            <a:extLst>
              <a:ext uri="{FF2B5EF4-FFF2-40B4-BE49-F238E27FC236}">
                <a16:creationId xmlns:a16="http://schemas.microsoft.com/office/drawing/2014/main" id="{EBF7660E-7A96-F789-5BAE-585ADD050DAA}"/>
              </a:ext>
            </a:extLst>
          </p:cNvPr>
          <p:cNvSpPr txBox="1"/>
          <p:nvPr/>
        </p:nvSpPr>
        <p:spPr>
          <a:xfrm>
            <a:off x="383014" y="4664321"/>
            <a:ext cx="207434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Klinisk data registreres inn utfra retningslinjer mest mulig strukturert.</a:t>
            </a:r>
          </a:p>
        </p:txBody>
      </p:sp>
      <p:sp>
        <p:nvSpPr>
          <p:cNvPr id="19" name="Pil: høyre 18">
            <a:extLst>
              <a:ext uri="{FF2B5EF4-FFF2-40B4-BE49-F238E27FC236}">
                <a16:creationId xmlns:a16="http://schemas.microsoft.com/office/drawing/2014/main" id="{E4792B32-B541-CAA4-A40C-47CFF5DD959A}"/>
              </a:ext>
            </a:extLst>
          </p:cNvPr>
          <p:cNvSpPr/>
          <p:nvPr/>
        </p:nvSpPr>
        <p:spPr>
          <a:xfrm>
            <a:off x="1702465" y="1582213"/>
            <a:ext cx="812884"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0" name="Pil: høyre 19">
            <a:extLst>
              <a:ext uri="{FF2B5EF4-FFF2-40B4-BE49-F238E27FC236}">
                <a16:creationId xmlns:a16="http://schemas.microsoft.com/office/drawing/2014/main" id="{BBC62297-2E45-522B-4F1F-C253C2D3EA63}"/>
              </a:ext>
            </a:extLst>
          </p:cNvPr>
          <p:cNvSpPr/>
          <p:nvPr/>
        </p:nvSpPr>
        <p:spPr>
          <a:xfrm>
            <a:off x="4211102" y="1427337"/>
            <a:ext cx="812884"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1" name="Pil: høyre 20">
            <a:extLst>
              <a:ext uri="{FF2B5EF4-FFF2-40B4-BE49-F238E27FC236}">
                <a16:creationId xmlns:a16="http://schemas.microsoft.com/office/drawing/2014/main" id="{2D0409F9-DD44-FBB3-1D4A-EC52DF0CA6C9}"/>
              </a:ext>
            </a:extLst>
          </p:cNvPr>
          <p:cNvSpPr/>
          <p:nvPr/>
        </p:nvSpPr>
        <p:spPr>
          <a:xfrm>
            <a:off x="6355877" y="1331029"/>
            <a:ext cx="812884"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2" name="Pil: høyre 21">
            <a:extLst>
              <a:ext uri="{FF2B5EF4-FFF2-40B4-BE49-F238E27FC236}">
                <a16:creationId xmlns:a16="http://schemas.microsoft.com/office/drawing/2014/main" id="{1FCEA4D0-3375-9DB6-562B-15C37DA978E1}"/>
              </a:ext>
            </a:extLst>
          </p:cNvPr>
          <p:cNvSpPr/>
          <p:nvPr/>
        </p:nvSpPr>
        <p:spPr>
          <a:xfrm rot="2344490">
            <a:off x="9292605" y="3321483"/>
            <a:ext cx="812884"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3" name="Pil: høyre 22">
            <a:extLst>
              <a:ext uri="{FF2B5EF4-FFF2-40B4-BE49-F238E27FC236}">
                <a16:creationId xmlns:a16="http://schemas.microsoft.com/office/drawing/2014/main" id="{5BD18783-E78E-9578-B7AC-9EBF7116BDC2}"/>
              </a:ext>
            </a:extLst>
          </p:cNvPr>
          <p:cNvSpPr/>
          <p:nvPr/>
        </p:nvSpPr>
        <p:spPr>
          <a:xfrm rot="5400000">
            <a:off x="8053969" y="3619377"/>
            <a:ext cx="812884"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4" name="Pil: høyre 23">
            <a:extLst>
              <a:ext uri="{FF2B5EF4-FFF2-40B4-BE49-F238E27FC236}">
                <a16:creationId xmlns:a16="http://schemas.microsoft.com/office/drawing/2014/main" id="{C8D268C9-8BF0-9EF2-7E44-96C853C376AC}"/>
              </a:ext>
            </a:extLst>
          </p:cNvPr>
          <p:cNvSpPr/>
          <p:nvPr/>
        </p:nvSpPr>
        <p:spPr>
          <a:xfrm rot="10972742">
            <a:off x="6355810" y="4606976"/>
            <a:ext cx="1206619" cy="268349"/>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5" name="Pil: høyre 24">
            <a:extLst>
              <a:ext uri="{FF2B5EF4-FFF2-40B4-BE49-F238E27FC236}">
                <a16:creationId xmlns:a16="http://schemas.microsoft.com/office/drawing/2014/main" id="{6B39D3E9-0BB8-25D1-9316-45942BE15358}"/>
              </a:ext>
            </a:extLst>
          </p:cNvPr>
          <p:cNvSpPr/>
          <p:nvPr/>
        </p:nvSpPr>
        <p:spPr>
          <a:xfrm rot="10980520">
            <a:off x="2950556" y="4354066"/>
            <a:ext cx="812884"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6" name="Pil: høyre 25">
            <a:extLst>
              <a:ext uri="{FF2B5EF4-FFF2-40B4-BE49-F238E27FC236}">
                <a16:creationId xmlns:a16="http://schemas.microsoft.com/office/drawing/2014/main" id="{9B9219C9-7751-FA1C-1B98-4A5FB7F12796}"/>
              </a:ext>
            </a:extLst>
          </p:cNvPr>
          <p:cNvSpPr/>
          <p:nvPr/>
        </p:nvSpPr>
        <p:spPr>
          <a:xfrm rot="8275515">
            <a:off x="3624987" y="5474741"/>
            <a:ext cx="586347"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7" name="Pil: høyre 26">
            <a:extLst>
              <a:ext uri="{FF2B5EF4-FFF2-40B4-BE49-F238E27FC236}">
                <a16:creationId xmlns:a16="http://schemas.microsoft.com/office/drawing/2014/main" id="{310AD50F-760E-6D95-630D-5202E59F2091}"/>
              </a:ext>
            </a:extLst>
          </p:cNvPr>
          <p:cNvSpPr/>
          <p:nvPr/>
        </p:nvSpPr>
        <p:spPr>
          <a:xfrm rot="1506016">
            <a:off x="9472811" y="5398926"/>
            <a:ext cx="812884" cy="251184"/>
          </a:xfrm>
          <a:prstGeom prst="rightArrow">
            <a:avLst>
              <a:gd name="adj1" fmla="val 50000"/>
              <a:gd name="adj2" fmla="val 64151"/>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pic>
        <p:nvPicPr>
          <p:cNvPr id="28" name="Grafikk 8" descr="Telefonvibrasjon kontur">
            <a:extLst>
              <a:ext uri="{FF2B5EF4-FFF2-40B4-BE49-F238E27FC236}">
                <a16:creationId xmlns:a16="http://schemas.microsoft.com/office/drawing/2014/main" id="{9B4467A0-8349-1256-1070-40D555FA74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5470">
            <a:off x="10315193" y="5372166"/>
            <a:ext cx="716094" cy="716094"/>
          </a:xfrm>
          <a:prstGeom prst="rect">
            <a:avLst/>
          </a:prstGeom>
          <a:noFill/>
          <a:ln cap="flat">
            <a:noFill/>
          </a:ln>
        </p:spPr>
      </p:pic>
      <p:pic>
        <p:nvPicPr>
          <p:cNvPr id="29" name="Grafikk 28" descr="Liste kontur">
            <a:extLst>
              <a:ext uri="{FF2B5EF4-FFF2-40B4-BE49-F238E27FC236}">
                <a16:creationId xmlns:a16="http://schemas.microsoft.com/office/drawing/2014/main" id="{B9110C3D-DB32-8A3D-9A2A-CCB9AAE2B8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61916" y="5825922"/>
            <a:ext cx="767927" cy="767927"/>
          </a:xfrm>
          <a:prstGeom prst="rect">
            <a:avLst/>
          </a:prstGeom>
        </p:spPr>
      </p:pic>
      <p:sp>
        <p:nvSpPr>
          <p:cNvPr id="30" name="Tittel 1">
            <a:extLst>
              <a:ext uri="{FF2B5EF4-FFF2-40B4-BE49-F238E27FC236}">
                <a16:creationId xmlns:a16="http://schemas.microsoft.com/office/drawing/2014/main" id="{36192F47-83FA-A0E6-A941-1D9EBC942EC1}"/>
              </a:ext>
            </a:extLst>
          </p:cNvPr>
          <p:cNvSpPr txBox="1">
            <a:spLocks/>
          </p:cNvSpPr>
          <p:nvPr/>
        </p:nvSpPr>
        <p:spPr>
          <a:xfrm>
            <a:off x="1151424" y="0"/>
            <a:ext cx="9144000" cy="88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chemeClr val="tx2"/>
                </a:solidFill>
              </a:rPr>
              <a:t>Brukerhistorie </a:t>
            </a:r>
            <a:r>
              <a:rPr lang="nb-NO" sz="3600" b="1" dirty="0" err="1">
                <a:solidFill>
                  <a:schemeClr val="tx2"/>
                </a:solidFill>
              </a:rPr>
              <a:t>nr</a:t>
            </a:r>
            <a:r>
              <a:rPr lang="nb-NO" sz="3600" b="1" dirty="0">
                <a:solidFill>
                  <a:schemeClr val="tx2"/>
                </a:solidFill>
              </a:rPr>
              <a:t> 4: Helsestasjon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e 67">
            <a:extLst>
              <a:ext uri="{FF2B5EF4-FFF2-40B4-BE49-F238E27FC236}">
                <a16:creationId xmlns:a16="http://schemas.microsoft.com/office/drawing/2014/main" id="{41850174-3C52-8C99-0996-4E60AEE5BCAC}"/>
              </a:ext>
            </a:extLst>
          </p:cNvPr>
          <p:cNvPicPr>
            <a:picLocks noChangeAspect="1"/>
          </p:cNvPicPr>
          <p:nvPr/>
        </p:nvPicPr>
        <p:blipFill>
          <a:blip r:embed="rId2"/>
          <a:stretch>
            <a:fillRect/>
          </a:stretch>
        </p:blipFill>
        <p:spPr>
          <a:xfrm>
            <a:off x="485273" y="3018028"/>
            <a:ext cx="971440" cy="821944"/>
          </a:xfrm>
          <a:prstGeom prst="rect">
            <a:avLst/>
          </a:prstGeom>
        </p:spPr>
      </p:pic>
      <p:pic>
        <p:nvPicPr>
          <p:cNvPr id="22" name="Grafikk 21" descr="Kundeomtale kontur">
            <a:extLst>
              <a:ext uri="{FF2B5EF4-FFF2-40B4-BE49-F238E27FC236}">
                <a16:creationId xmlns:a16="http://schemas.microsoft.com/office/drawing/2014/main" id="{FE2C8B56-0B47-84F1-44F2-B715426853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2130" y="596200"/>
            <a:ext cx="663642" cy="663642"/>
          </a:xfrm>
          <a:prstGeom prst="rect">
            <a:avLst/>
          </a:prstGeom>
        </p:spPr>
      </p:pic>
      <p:pic>
        <p:nvPicPr>
          <p:cNvPr id="26" name="Grafikk 25" descr="Liste kontur">
            <a:extLst>
              <a:ext uri="{FF2B5EF4-FFF2-40B4-BE49-F238E27FC236}">
                <a16:creationId xmlns:a16="http://schemas.microsoft.com/office/drawing/2014/main" id="{A93DCC6B-1BD6-3FAD-ABED-CDAD137E93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5602" y="621499"/>
            <a:ext cx="653122" cy="653122"/>
          </a:xfrm>
          <a:prstGeom prst="rect">
            <a:avLst/>
          </a:prstGeom>
        </p:spPr>
      </p:pic>
      <p:pic>
        <p:nvPicPr>
          <p:cNvPr id="44" name="Bilde 43">
            <a:extLst>
              <a:ext uri="{FF2B5EF4-FFF2-40B4-BE49-F238E27FC236}">
                <a16:creationId xmlns:a16="http://schemas.microsoft.com/office/drawing/2014/main" id="{3295DABF-435E-8C2C-5F4A-637ADC2D4C41}"/>
              </a:ext>
            </a:extLst>
          </p:cNvPr>
          <p:cNvPicPr>
            <a:picLocks noChangeAspect="1"/>
          </p:cNvPicPr>
          <p:nvPr/>
        </p:nvPicPr>
        <p:blipFill>
          <a:blip r:embed="rId7"/>
          <a:stretch>
            <a:fillRect/>
          </a:stretch>
        </p:blipFill>
        <p:spPr>
          <a:xfrm>
            <a:off x="9024870" y="599456"/>
            <a:ext cx="1110986" cy="1110986"/>
          </a:xfrm>
          <a:prstGeom prst="rect">
            <a:avLst/>
          </a:prstGeom>
        </p:spPr>
      </p:pic>
      <p:sp>
        <p:nvSpPr>
          <p:cNvPr id="47" name="TekstSylinder 46">
            <a:extLst>
              <a:ext uri="{FF2B5EF4-FFF2-40B4-BE49-F238E27FC236}">
                <a16:creationId xmlns:a16="http://schemas.microsoft.com/office/drawing/2014/main" id="{8F1D51A2-8425-1298-CDF9-8B6716638F72}"/>
              </a:ext>
            </a:extLst>
          </p:cNvPr>
          <p:cNvSpPr txBox="1"/>
          <p:nvPr/>
        </p:nvSpPr>
        <p:spPr>
          <a:xfrm>
            <a:off x="404074" y="1340807"/>
            <a:ext cx="2783388"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a:ln>
                  <a:noFill/>
                </a:ln>
                <a:solidFill>
                  <a:srgbClr val="000000"/>
                </a:solidFill>
                <a:effectLst/>
                <a:uLnTx/>
                <a:uFillTx/>
                <a:latin typeface="Arial"/>
                <a:ea typeface="+mn-ea"/>
                <a:cs typeface="Calibri"/>
              </a:rPr>
              <a:t> ønsker kontakt med Helsestasjon for ungdom(HFU) fordi hun har vært utsatt for et seksuelt overgrep og er preget av dette psykisk. Hun er i tillegg redd for at hun kan være gravid eller ha fått kjønnssykdommer. Hun logger seg inn via </a:t>
            </a:r>
            <a:r>
              <a:rPr kumimoji="0" lang="nb-NO" sz="1050" b="0" i="0" u="none" strike="noStrike" kern="1200" cap="none" spc="0" normalizeH="0" baseline="0" noProof="0" err="1">
                <a:ln>
                  <a:noFill/>
                </a:ln>
                <a:solidFill>
                  <a:srgbClr val="000000"/>
                </a:solidFill>
                <a:effectLst/>
                <a:uLnTx/>
                <a:uFillTx/>
                <a:latin typeface="Arial"/>
                <a:ea typeface="+mn-ea"/>
                <a:cs typeface="Calibri"/>
              </a:rPr>
              <a:t>HelseNorge</a:t>
            </a:r>
            <a:r>
              <a:rPr kumimoji="0" lang="nb-NO" sz="1050" b="0" i="0" u="none" strike="noStrike" kern="1200" cap="none" spc="0" normalizeH="0" baseline="0" noProof="0">
                <a:ln>
                  <a:noFill/>
                </a:ln>
                <a:solidFill>
                  <a:srgbClr val="000000"/>
                </a:solidFill>
                <a:effectLst/>
                <a:uLnTx/>
                <a:uFillTx/>
                <a:latin typeface="Arial"/>
                <a:ea typeface="+mn-ea"/>
                <a:cs typeface="Calibri"/>
              </a:rPr>
              <a:t> ol. hvor hun kan finne informasjon om åpningstider, kontaktinfo og kan bestille time. </a:t>
            </a:r>
            <a:r>
              <a:rPr kumimoji="0" lang="nb-NO" sz="1050" b="0" i="0" u="none" strike="noStrike" kern="1200" cap="none" spc="0" normalizeH="0" baseline="0" noProof="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a:ln>
                  <a:noFill/>
                </a:ln>
                <a:solidFill>
                  <a:srgbClr val="000000"/>
                </a:solidFill>
                <a:effectLst/>
                <a:uLnTx/>
                <a:uFillTx/>
                <a:latin typeface="Arial"/>
                <a:ea typeface="+mn-ea"/>
                <a:cs typeface="Calibri"/>
              </a:rPr>
              <a:t> kan også sende en sikker melding som HFU kan svare på. </a:t>
            </a:r>
          </a:p>
        </p:txBody>
      </p:sp>
      <p:sp>
        <p:nvSpPr>
          <p:cNvPr id="50" name="Pil: høyre 49">
            <a:extLst>
              <a:ext uri="{FF2B5EF4-FFF2-40B4-BE49-F238E27FC236}">
                <a16:creationId xmlns:a16="http://schemas.microsoft.com/office/drawing/2014/main" id="{EA320021-19C5-5F7E-FB2A-36EE3AC6A867}"/>
              </a:ext>
            </a:extLst>
          </p:cNvPr>
          <p:cNvSpPr/>
          <p:nvPr/>
        </p:nvSpPr>
        <p:spPr>
          <a:xfrm rot="5400000">
            <a:off x="8355750" y="3786879"/>
            <a:ext cx="1370978" cy="191790"/>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pic>
        <p:nvPicPr>
          <p:cNvPr id="51" name="Bilde 50">
            <a:extLst>
              <a:ext uri="{FF2B5EF4-FFF2-40B4-BE49-F238E27FC236}">
                <a16:creationId xmlns:a16="http://schemas.microsoft.com/office/drawing/2014/main" id="{94869C1A-68A0-8E56-0773-B0E8F44B3572}"/>
              </a:ext>
            </a:extLst>
          </p:cNvPr>
          <p:cNvPicPr>
            <a:picLocks noChangeAspect="1"/>
          </p:cNvPicPr>
          <p:nvPr/>
        </p:nvPicPr>
        <p:blipFill>
          <a:blip r:embed="rId8"/>
          <a:stretch>
            <a:fillRect/>
          </a:stretch>
        </p:blipFill>
        <p:spPr>
          <a:xfrm>
            <a:off x="10842674" y="3767096"/>
            <a:ext cx="616098" cy="616098"/>
          </a:xfrm>
          <a:prstGeom prst="rect">
            <a:avLst/>
          </a:prstGeom>
        </p:spPr>
      </p:pic>
      <p:sp>
        <p:nvSpPr>
          <p:cNvPr id="52" name="Pil: høyre 51">
            <a:extLst>
              <a:ext uri="{FF2B5EF4-FFF2-40B4-BE49-F238E27FC236}">
                <a16:creationId xmlns:a16="http://schemas.microsoft.com/office/drawing/2014/main" id="{CC14FDFC-DF5C-6A01-DEBA-7E81A70EF506}"/>
              </a:ext>
            </a:extLst>
          </p:cNvPr>
          <p:cNvSpPr/>
          <p:nvPr/>
        </p:nvSpPr>
        <p:spPr>
          <a:xfrm rot="9596785">
            <a:off x="2287651" y="3670793"/>
            <a:ext cx="5650773" cy="177910"/>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TekstSylinder 52">
            <a:extLst>
              <a:ext uri="{FF2B5EF4-FFF2-40B4-BE49-F238E27FC236}">
                <a16:creationId xmlns:a16="http://schemas.microsoft.com/office/drawing/2014/main" id="{3B8164E0-5031-D236-DC15-628B0D1461E7}"/>
              </a:ext>
            </a:extLst>
          </p:cNvPr>
          <p:cNvSpPr txBox="1"/>
          <p:nvPr/>
        </p:nvSpPr>
        <p:spPr>
          <a:xfrm>
            <a:off x="8068970" y="1477721"/>
            <a:ext cx="3429841" cy="15465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000000"/>
                </a:solidFill>
                <a:effectLst/>
                <a:uLnTx/>
                <a:uFillTx/>
                <a:latin typeface="Arial"/>
                <a:ea typeface="+mn-ea"/>
                <a:cs typeface="Calibri"/>
              </a:rPr>
              <a:t>Det kommer frem en oversikt i journalsystemet over hvem som venter på å komme inn, og </a:t>
            </a:r>
            <a:r>
              <a:rPr kumimoji="0" lang="nb-NO" sz="1050" b="0" i="0" u="none" strike="noStrike" kern="1200" cap="none" spc="0" normalizeH="0" baseline="0" noProof="0" dirty="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dirty="0">
                <a:ln>
                  <a:noFill/>
                </a:ln>
                <a:solidFill>
                  <a:srgbClr val="000000"/>
                </a:solidFill>
                <a:effectLst/>
                <a:uLnTx/>
                <a:uFillTx/>
                <a:latin typeface="Arial"/>
                <a:ea typeface="+mn-ea"/>
                <a:cs typeface="Calibri"/>
              </a:rPr>
              <a:t> har fått tildelt et nummer når hun fylte ut skjemaet digitalt. Lege/jordmor/helsesykepleier/sekretær henter inn neste fra listen. </a:t>
            </a:r>
            <a:r>
              <a:rPr kumimoji="0" lang="nb-NO" sz="1050" b="0" i="0" u="none" strike="noStrike" kern="1200" cap="none" spc="0" normalizeH="0" baseline="0" noProof="0" dirty="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dirty="0">
                <a:ln>
                  <a:noFill/>
                </a:ln>
                <a:solidFill>
                  <a:srgbClr val="000000"/>
                </a:solidFill>
                <a:effectLst/>
                <a:uLnTx/>
                <a:uFillTx/>
                <a:latin typeface="Arial"/>
                <a:ea typeface="+mn-ea"/>
                <a:cs typeface="Calibri"/>
              </a:rPr>
              <a:t> ønsker bl.a. ta test for seksuelt overførbare sykdommer (SOI-test), anbefales å henvises digitalt til Overgrepsmottaket, ønsker timer hos psykolog og får tilbud om henvisning til fysioterapi for avspenning.</a:t>
            </a:r>
          </a:p>
        </p:txBody>
      </p:sp>
      <p:sp>
        <p:nvSpPr>
          <p:cNvPr id="54" name="Pil: høyre 53">
            <a:extLst>
              <a:ext uri="{FF2B5EF4-FFF2-40B4-BE49-F238E27FC236}">
                <a16:creationId xmlns:a16="http://schemas.microsoft.com/office/drawing/2014/main" id="{6576A393-FB6D-6986-F4BE-A470073C88D6}"/>
              </a:ext>
            </a:extLst>
          </p:cNvPr>
          <p:cNvSpPr/>
          <p:nvPr/>
        </p:nvSpPr>
        <p:spPr>
          <a:xfrm>
            <a:off x="2386694" y="1074233"/>
            <a:ext cx="1645673" cy="176444"/>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TekstSylinder 55">
            <a:extLst>
              <a:ext uri="{FF2B5EF4-FFF2-40B4-BE49-F238E27FC236}">
                <a16:creationId xmlns:a16="http://schemas.microsoft.com/office/drawing/2014/main" id="{DCF9E6C2-F7D5-EDC1-4B00-2B99802DB1F1}"/>
              </a:ext>
            </a:extLst>
          </p:cNvPr>
          <p:cNvSpPr txBox="1"/>
          <p:nvPr/>
        </p:nvSpPr>
        <p:spPr>
          <a:xfrm>
            <a:off x="4032368" y="1172192"/>
            <a:ext cx="2681931" cy="1061829"/>
          </a:xfrm>
          <a:prstGeom prst="rect">
            <a:avLst/>
          </a:prstGeom>
          <a:noFill/>
        </p:spPr>
        <p:txBody>
          <a:bodyPr wrap="square">
            <a:spAutoFit/>
          </a:bodyPr>
          <a:lstStyle/>
          <a:p>
            <a:pPr lvl="0">
              <a:defRPr/>
            </a:pPr>
            <a:r>
              <a:rPr kumimoji="0" lang="nb-NO" sz="1050" b="0" i="0" u="none" strike="noStrike" kern="1200" cap="none" spc="0" normalizeH="0" baseline="0" noProof="0" dirty="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dirty="0">
                <a:ln>
                  <a:noFill/>
                </a:ln>
                <a:solidFill>
                  <a:srgbClr val="000000"/>
                </a:solidFill>
                <a:effectLst/>
                <a:uLnTx/>
                <a:uFillTx/>
                <a:latin typeface="Arial"/>
                <a:ea typeface="+mn-ea"/>
                <a:cs typeface="Calibri"/>
              </a:rPr>
              <a:t> hun ut et digitalt skjema med </a:t>
            </a:r>
            <a:r>
              <a:rPr lang="nb-NO" sz="1050" dirty="0" err="1">
                <a:solidFill>
                  <a:srgbClr val="000000"/>
                </a:solidFill>
                <a:cs typeface="Calibri"/>
              </a:rPr>
              <a:t>diversmøter</a:t>
            </a:r>
            <a:r>
              <a:rPr lang="nb-NO" sz="1050" dirty="0">
                <a:solidFill>
                  <a:srgbClr val="000000"/>
                </a:solidFill>
                <a:cs typeface="Calibri"/>
              </a:rPr>
              <a:t> på </a:t>
            </a:r>
            <a:r>
              <a:rPr lang="nb-NO" sz="1050" dirty="0" err="1">
                <a:solidFill>
                  <a:srgbClr val="000000"/>
                </a:solidFill>
                <a:cs typeface="Calibri"/>
              </a:rPr>
              <a:t>drop</a:t>
            </a:r>
            <a:r>
              <a:rPr lang="nb-NO" sz="1050" dirty="0">
                <a:solidFill>
                  <a:srgbClr val="000000"/>
                </a:solidFill>
                <a:cs typeface="Calibri"/>
              </a:rPr>
              <a:t> in på HFU samme dag. Der fyller e </a:t>
            </a:r>
            <a:r>
              <a:rPr kumimoji="0" lang="nb-NO" sz="1050" b="0" i="0" u="none" strike="noStrike" kern="1200" cap="none" spc="0" normalizeH="0" baseline="0" noProof="0" dirty="0">
                <a:ln>
                  <a:noFill/>
                </a:ln>
                <a:solidFill>
                  <a:srgbClr val="000000"/>
                </a:solidFill>
                <a:effectLst/>
                <a:uLnTx/>
                <a:uFillTx/>
                <a:latin typeface="Arial"/>
                <a:ea typeface="+mn-ea"/>
                <a:cs typeface="Calibri"/>
              </a:rPr>
              <a:t>spørsmål. Opplysningene på skjemaet går rett inn i journal (informasjon om at det kobles med journal står på skjemaet). </a:t>
            </a:r>
          </a:p>
        </p:txBody>
      </p:sp>
      <p:sp>
        <p:nvSpPr>
          <p:cNvPr id="58" name="TekstSylinder 57">
            <a:extLst>
              <a:ext uri="{FF2B5EF4-FFF2-40B4-BE49-F238E27FC236}">
                <a16:creationId xmlns:a16="http://schemas.microsoft.com/office/drawing/2014/main" id="{8ECCBAEF-5D74-F865-A4B8-438F593B46A4}"/>
              </a:ext>
            </a:extLst>
          </p:cNvPr>
          <p:cNvSpPr txBox="1"/>
          <p:nvPr/>
        </p:nvSpPr>
        <p:spPr>
          <a:xfrm>
            <a:off x="5503503" y="4985605"/>
            <a:ext cx="2524364" cy="15465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000000"/>
                </a:solidFill>
                <a:effectLst/>
                <a:uLnTx/>
                <a:uFillTx/>
                <a:latin typeface="Arial"/>
                <a:ea typeface="+mn-ea"/>
                <a:cs typeface="Calibri"/>
              </a:rPr>
              <a:t>Overgrepsmottaket: Ansatt på HFU kommuniserer digitalt direkte med Overgrepsmottaket (sikker kommunikasjon) på Legevakten i Oslo og avtaler at </a:t>
            </a:r>
            <a:r>
              <a:rPr kumimoji="0" lang="nb-NO" sz="1050" b="0" i="0" u="none" strike="noStrike" kern="1200" cap="none" spc="0" normalizeH="0" baseline="0" noProof="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a:ln>
                  <a:noFill/>
                </a:ln>
                <a:solidFill>
                  <a:srgbClr val="000000"/>
                </a:solidFill>
                <a:effectLst/>
                <a:uLnTx/>
                <a:uFillTx/>
                <a:latin typeface="Arial"/>
                <a:ea typeface="+mn-ea"/>
                <a:cs typeface="Calibri"/>
              </a:rPr>
              <a:t> kommer 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000000"/>
                </a:solidFill>
                <a:effectLst/>
                <a:uLnTx/>
                <a:uFillTx/>
                <a:latin typeface="Arial"/>
                <a:ea typeface="+mn-ea"/>
                <a:cs typeface="Calibri"/>
              </a:rPr>
              <a:t>Hvis </a:t>
            </a:r>
            <a:r>
              <a:rPr kumimoji="0" lang="nb-NO" sz="1050" b="0" i="0" u="none" strike="noStrike" kern="1200" cap="none" spc="0" normalizeH="0" baseline="0" noProof="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a:ln>
                  <a:noFill/>
                </a:ln>
                <a:solidFill>
                  <a:srgbClr val="000000"/>
                </a:solidFill>
                <a:effectLst/>
                <a:uLnTx/>
                <a:uFillTx/>
                <a:latin typeface="Arial"/>
                <a:ea typeface="+mn-ea"/>
                <a:cs typeface="Calibri"/>
              </a:rPr>
              <a:t> er gravid, sendes det en (sikker) henvendelse digitalt til poliklinikken på </a:t>
            </a:r>
            <a:r>
              <a:rPr kumimoji="0" lang="nb-NO" sz="1050" b="0" i="0" u="none" strike="noStrike" kern="1200" cap="none" spc="0" normalizeH="0" baseline="0" noProof="0" err="1">
                <a:ln>
                  <a:noFill/>
                </a:ln>
                <a:solidFill>
                  <a:srgbClr val="000000"/>
                </a:solidFill>
                <a:effectLst/>
                <a:uLnTx/>
                <a:uFillTx/>
                <a:latin typeface="Arial"/>
                <a:ea typeface="+mn-ea"/>
                <a:cs typeface="Calibri"/>
              </a:rPr>
              <a:t>Ahus</a:t>
            </a:r>
            <a:r>
              <a:rPr kumimoji="0" lang="nb-NO" sz="1050" b="0" i="0" u="none" strike="noStrike" kern="1200" cap="none" spc="0" normalizeH="0" baseline="0" noProof="0">
                <a:ln>
                  <a:noFill/>
                </a:ln>
                <a:solidFill>
                  <a:srgbClr val="000000"/>
                </a:solidFill>
                <a:effectLst/>
                <a:uLnTx/>
                <a:uFillTx/>
                <a:latin typeface="Arial"/>
                <a:ea typeface="+mn-ea"/>
                <a:cs typeface="Calibri"/>
              </a:rPr>
              <a:t> med beskjed om at </a:t>
            </a:r>
            <a:r>
              <a:rPr kumimoji="0" lang="nb-NO" sz="1050" b="0" i="0" u="none" strike="noStrike" kern="1200" cap="none" spc="0" normalizeH="0" baseline="0" noProof="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a:ln>
                  <a:noFill/>
                </a:ln>
                <a:solidFill>
                  <a:srgbClr val="000000"/>
                </a:solidFill>
                <a:effectLst/>
                <a:uLnTx/>
                <a:uFillTx/>
                <a:latin typeface="Arial"/>
                <a:ea typeface="+mn-ea"/>
                <a:cs typeface="Calibri"/>
              </a:rPr>
              <a:t> kommer dagen etter.</a:t>
            </a:r>
          </a:p>
        </p:txBody>
      </p:sp>
      <p:sp>
        <p:nvSpPr>
          <p:cNvPr id="61" name="Pil: høyre 60">
            <a:extLst>
              <a:ext uri="{FF2B5EF4-FFF2-40B4-BE49-F238E27FC236}">
                <a16:creationId xmlns:a16="http://schemas.microsoft.com/office/drawing/2014/main" id="{2DA57C74-2E80-72EE-B5F7-4AD4A6C245AF}"/>
              </a:ext>
            </a:extLst>
          </p:cNvPr>
          <p:cNvSpPr/>
          <p:nvPr/>
        </p:nvSpPr>
        <p:spPr>
          <a:xfrm>
            <a:off x="6465629" y="1064634"/>
            <a:ext cx="1357129" cy="206731"/>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Pil: høyre 56">
            <a:extLst>
              <a:ext uri="{FF2B5EF4-FFF2-40B4-BE49-F238E27FC236}">
                <a16:creationId xmlns:a16="http://schemas.microsoft.com/office/drawing/2014/main" id="{088D5023-5145-C839-6B55-A45DBB9541F6}"/>
              </a:ext>
            </a:extLst>
          </p:cNvPr>
          <p:cNvSpPr/>
          <p:nvPr/>
        </p:nvSpPr>
        <p:spPr>
          <a:xfrm rot="7959147">
            <a:off x="6924669" y="3877132"/>
            <a:ext cx="1712241" cy="271262"/>
          </a:xfrm>
          <a:prstGeom prst="rightArrow">
            <a:avLst>
              <a:gd name="adj1" fmla="val 39457"/>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Pil: høyre 68">
            <a:extLst>
              <a:ext uri="{FF2B5EF4-FFF2-40B4-BE49-F238E27FC236}">
                <a16:creationId xmlns:a16="http://schemas.microsoft.com/office/drawing/2014/main" id="{5CCDBF82-1F3A-3364-D52A-B52CA1D91B2A}"/>
              </a:ext>
            </a:extLst>
          </p:cNvPr>
          <p:cNvSpPr/>
          <p:nvPr/>
        </p:nvSpPr>
        <p:spPr>
          <a:xfrm rot="4306645">
            <a:off x="10073338" y="3140445"/>
            <a:ext cx="714936" cy="204490"/>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TekstSylinder 69">
            <a:extLst>
              <a:ext uri="{FF2B5EF4-FFF2-40B4-BE49-F238E27FC236}">
                <a16:creationId xmlns:a16="http://schemas.microsoft.com/office/drawing/2014/main" id="{61BAEF7B-D392-CD12-3876-6DF8DE2A178E}"/>
              </a:ext>
            </a:extLst>
          </p:cNvPr>
          <p:cNvSpPr txBox="1"/>
          <p:nvPr/>
        </p:nvSpPr>
        <p:spPr>
          <a:xfrm>
            <a:off x="3370833" y="2581476"/>
            <a:ext cx="2511572" cy="10618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err="1">
                <a:ln>
                  <a:noFill/>
                </a:ln>
                <a:solidFill>
                  <a:srgbClr val="000000"/>
                </a:solidFill>
                <a:effectLst/>
                <a:uLnTx/>
                <a:uFillTx/>
                <a:latin typeface="Arial"/>
                <a:ea typeface="+mn-ea"/>
                <a:cs typeface="Calibri"/>
              </a:rPr>
              <a:t>Fysio</a:t>
            </a:r>
            <a:r>
              <a:rPr kumimoji="0" lang="nb-NO" sz="1050" b="0" i="0" u="none" strike="noStrike" kern="1200" cap="none" spc="0" normalizeH="0" baseline="0" noProof="0">
                <a:ln>
                  <a:noFill/>
                </a:ln>
                <a:solidFill>
                  <a:srgbClr val="000000"/>
                </a:solidFill>
                <a:effectLst/>
                <a:uLnTx/>
                <a:uFillTx/>
                <a:latin typeface="Arial"/>
                <a:ea typeface="+mn-ea"/>
                <a:cs typeface="Calibri"/>
              </a:rPr>
              <a:t>- og ergoterapitjeneste: henvendelse dit sendes digitalt til avspenningsgruppe. Det er mulig å lage en liste i journalsystemet over kursdeltagere som aktuelle ansatte har tilgang til. </a:t>
            </a:r>
          </a:p>
        </p:txBody>
      </p:sp>
      <p:pic>
        <p:nvPicPr>
          <p:cNvPr id="2" name="Bilde 1">
            <a:extLst>
              <a:ext uri="{FF2B5EF4-FFF2-40B4-BE49-F238E27FC236}">
                <a16:creationId xmlns:a16="http://schemas.microsoft.com/office/drawing/2014/main" id="{358CB378-AA97-F001-55A8-C731CEE5AB8C}"/>
              </a:ext>
            </a:extLst>
          </p:cNvPr>
          <p:cNvPicPr>
            <a:picLocks noChangeAspect="1"/>
          </p:cNvPicPr>
          <p:nvPr/>
        </p:nvPicPr>
        <p:blipFill>
          <a:blip r:embed="rId9"/>
          <a:stretch>
            <a:fillRect/>
          </a:stretch>
        </p:blipFill>
        <p:spPr>
          <a:xfrm>
            <a:off x="1365788" y="666079"/>
            <a:ext cx="771776" cy="771776"/>
          </a:xfrm>
          <a:prstGeom prst="rect">
            <a:avLst/>
          </a:prstGeom>
        </p:spPr>
      </p:pic>
      <p:pic>
        <p:nvPicPr>
          <p:cNvPr id="3" name="Bilde 2">
            <a:extLst>
              <a:ext uri="{FF2B5EF4-FFF2-40B4-BE49-F238E27FC236}">
                <a16:creationId xmlns:a16="http://schemas.microsoft.com/office/drawing/2014/main" id="{7F419284-C2CD-ADE1-5A82-58FDA91F6B90}"/>
              </a:ext>
            </a:extLst>
          </p:cNvPr>
          <p:cNvPicPr>
            <a:picLocks noChangeAspect="1"/>
          </p:cNvPicPr>
          <p:nvPr/>
        </p:nvPicPr>
        <p:blipFill>
          <a:blip r:embed="rId10"/>
          <a:stretch>
            <a:fillRect/>
          </a:stretch>
        </p:blipFill>
        <p:spPr>
          <a:xfrm>
            <a:off x="8145389" y="690075"/>
            <a:ext cx="799956" cy="799954"/>
          </a:xfrm>
          <a:prstGeom prst="rect">
            <a:avLst/>
          </a:prstGeom>
        </p:spPr>
      </p:pic>
      <p:pic>
        <p:nvPicPr>
          <p:cNvPr id="4" name="Bilde 3">
            <a:extLst>
              <a:ext uri="{FF2B5EF4-FFF2-40B4-BE49-F238E27FC236}">
                <a16:creationId xmlns:a16="http://schemas.microsoft.com/office/drawing/2014/main" id="{6651CF65-1DF2-CD42-5F5F-A6FDD7DDE9C8}"/>
              </a:ext>
            </a:extLst>
          </p:cNvPr>
          <p:cNvPicPr>
            <a:picLocks noChangeAspect="1"/>
          </p:cNvPicPr>
          <p:nvPr/>
        </p:nvPicPr>
        <p:blipFill>
          <a:blip r:embed="rId11"/>
          <a:stretch>
            <a:fillRect/>
          </a:stretch>
        </p:blipFill>
        <p:spPr>
          <a:xfrm>
            <a:off x="10272644" y="696742"/>
            <a:ext cx="799956" cy="799954"/>
          </a:xfrm>
          <a:prstGeom prst="rect">
            <a:avLst/>
          </a:prstGeom>
        </p:spPr>
      </p:pic>
      <p:pic>
        <p:nvPicPr>
          <p:cNvPr id="6" name="Bilde 5">
            <a:extLst>
              <a:ext uri="{FF2B5EF4-FFF2-40B4-BE49-F238E27FC236}">
                <a16:creationId xmlns:a16="http://schemas.microsoft.com/office/drawing/2014/main" id="{7E7C4283-6EC1-C262-482B-AEA90CB36526}"/>
              </a:ext>
            </a:extLst>
          </p:cNvPr>
          <p:cNvPicPr>
            <a:picLocks noChangeAspect="1"/>
          </p:cNvPicPr>
          <p:nvPr/>
        </p:nvPicPr>
        <p:blipFill>
          <a:blip r:embed="rId12"/>
          <a:stretch>
            <a:fillRect/>
          </a:stretch>
        </p:blipFill>
        <p:spPr>
          <a:xfrm>
            <a:off x="10088915" y="3768988"/>
            <a:ext cx="720556" cy="720556"/>
          </a:xfrm>
          <a:prstGeom prst="rect">
            <a:avLst/>
          </a:prstGeom>
        </p:spPr>
      </p:pic>
      <p:pic>
        <p:nvPicPr>
          <p:cNvPr id="8" name="Bilde 7">
            <a:extLst>
              <a:ext uri="{FF2B5EF4-FFF2-40B4-BE49-F238E27FC236}">
                <a16:creationId xmlns:a16="http://schemas.microsoft.com/office/drawing/2014/main" id="{232638ED-1D27-F53A-0531-E84C20386D47}"/>
              </a:ext>
            </a:extLst>
          </p:cNvPr>
          <p:cNvPicPr>
            <a:picLocks noChangeAspect="1"/>
          </p:cNvPicPr>
          <p:nvPr/>
        </p:nvPicPr>
        <p:blipFill>
          <a:blip r:embed="rId12"/>
          <a:stretch>
            <a:fillRect/>
          </a:stretch>
        </p:blipFill>
        <p:spPr>
          <a:xfrm>
            <a:off x="6383686" y="4296909"/>
            <a:ext cx="762516" cy="762514"/>
          </a:xfrm>
          <a:prstGeom prst="rect">
            <a:avLst/>
          </a:prstGeom>
        </p:spPr>
      </p:pic>
      <p:pic>
        <p:nvPicPr>
          <p:cNvPr id="10" name="Bilde 9">
            <a:extLst>
              <a:ext uri="{FF2B5EF4-FFF2-40B4-BE49-F238E27FC236}">
                <a16:creationId xmlns:a16="http://schemas.microsoft.com/office/drawing/2014/main" id="{BB553984-5C21-95AD-6221-C635198505F9}"/>
              </a:ext>
            </a:extLst>
          </p:cNvPr>
          <p:cNvPicPr>
            <a:picLocks noChangeAspect="1"/>
          </p:cNvPicPr>
          <p:nvPr/>
        </p:nvPicPr>
        <p:blipFill>
          <a:blip r:embed="rId13"/>
          <a:stretch>
            <a:fillRect/>
          </a:stretch>
        </p:blipFill>
        <p:spPr>
          <a:xfrm>
            <a:off x="1566760" y="2932830"/>
            <a:ext cx="914479" cy="914479"/>
          </a:xfrm>
          <a:prstGeom prst="rect">
            <a:avLst/>
          </a:prstGeom>
        </p:spPr>
      </p:pic>
      <p:sp>
        <p:nvSpPr>
          <p:cNvPr id="12" name="TekstSylinder 11">
            <a:extLst>
              <a:ext uri="{FF2B5EF4-FFF2-40B4-BE49-F238E27FC236}">
                <a16:creationId xmlns:a16="http://schemas.microsoft.com/office/drawing/2014/main" id="{6F94A0CA-65B1-C5B0-CCE2-EA1ACBB1AB3F}"/>
              </a:ext>
            </a:extLst>
          </p:cNvPr>
          <p:cNvSpPr txBox="1"/>
          <p:nvPr/>
        </p:nvSpPr>
        <p:spPr>
          <a:xfrm>
            <a:off x="8021149" y="5196576"/>
            <a:ext cx="1907830" cy="138499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000000"/>
                </a:solidFill>
                <a:effectLst/>
                <a:uLnTx/>
                <a:uFillTx/>
                <a:latin typeface="Arial"/>
                <a:ea typeface="+mn-ea"/>
                <a:cs typeface="Calibri"/>
              </a:rPr>
              <a:t>Forebyggende psykisk helsetjeneste (FPH): henvendelse til psykolog sendes digitalt fra journal og det er mulighet i journalsystemet for sikker kommunikasjon mellom HFU og FPH.</a:t>
            </a:r>
          </a:p>
        </p:txBody>
      </p:sp>
      <p:sp>
        <p:nvSpPr>
          <p:cNvPr id="14" name="TekstSylinder 13">
            <a:extLst>
              <a:ext uri="{FF2B5EF4-FFF2-40B4-BE49-F238E27FC236}">
                <a16:creationId xmlns:a16="http://schemas.microsoft.com/office/drawing/2014/main" id="{3F08D8BD-7197-1B25-DCF8-2B7934AAA5A9}"/>
              </a:ext>
            </a:extLst>
          </p:cNvPr>
          <p:cNvSpPr txBox="1"/>
          <p:nvPr/>
        </p:nvSpPr>
        <p:spPr>
          <a:xfrm>
            <a:off x="9962182" y="4381301"/>
            <a:ext cx="1907830" cy="186974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000000"/>
                </a:solidFill>
                <a:effectLst/>
                <a:uLnTx/>
                <a:uFillTx/>
                <a:latin typeface="Arial"/>
                <a:ea typeface="+mn-ea"/>
                <a:cs typeface="Calibri"/>
              </a:rPr>
              <a:t>SOI-test: Test av seksuelt overførbare sykdommer sendes  laboratoriet, rekvisisjon fylles ut og sendes digitalt. Prøvesvar mottas digitalt i journalsystemet og vises for </a:t>
            </a:r>
            <a:r>
              <a:rPr kumimoji="0" lang="nb-NO" sz="1050" b="0" i="0" u="none" strike="noStrike" kern="1200" cap="none" spc="0" normalizeH="0" baseline="0" noProof="0" dirty="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dirty="0">
                <a:ln>
                  <a:noFill/>
                </a:ln>
                <a:solidFill>
                  <a:srgbClr val="000000"/>
                </a:solidFill>
                <a:effectLst/>
                <a:uLnTx/>
                <a:uFillTx/>
                <a:latin typeface="Arial"/>
                <a:ea typeface="+mn-ea"/>
                <a:cs typeface="Calibri"/>
              </a:rPr>
              <a:t> i Helsenorge/ Kjernejournal. Det kommer et varsel i journalsystemet når svaret har kommet. </a:t>
            </a:r>
          </a:p>
        </p:txBody>
      </p:sp>
      <p:pic>
        <p:nvPicPr>
          <p:cNvPr id="15" name="Bilde 14">
            <a:extLst>
              <a:ext uri="{FF2B5EF4-FFF2-40B4-BE49-F238E27FC236}">
                <a16:creationId xmlns:a16="http://schemas.microsoft.com/office/drawing/2014/main" id="{0D157050-FA5A-E2CA-CA97-23C245B45F87}"/>
              </a:ext>
            </a:extLst>
          </p:cNvPr>
          <p:cNvPicPr>
            <a:picLocks noChangeAspect="1"/>
          </p:cNvPicPr>
          <p:nvPr/>
        </p:nvPicPr>
        <p:blipFill>
          <a:blip r:embed="rId14"/>
          <a:stretch>
            <a:fillRect/>
          </a:stretch>
        </p:blipFill>
        <p:spPr>
          <a:xfrm>
            <a:off x="8103849" y="4407468"/>
            <a:ext cx="762516" cy="762514"/>
          </a:xfrm>
          <a:prstGeom prst="rect">
            <a:avLst/>
          </a:prstGeom>
        </p:spPr>
      </p:pic>
      <p:pic>
        <p:nvPicPr>
          <p:cNvPr id="17" name="Bilde 16">
            <a:extLst>
              <a:ext uri="{FF2B5EF4-FFF2-40B4-BE49-F238E27FC236}">
                <a16:creationId xmlns:a16="http://schemas.microsoft.com/office/drawing/2014/main" id="{6F5E4C30-596A-4C67-A6F0-D31F5A02CAA6}"/>
              </a:ext>
            </a:extLst>
          </p:cNvPr>
          <p:cNvPicPr>
            <a:picLocks noChangeAspect="1"/>
          </p:cNvPicPr>
          <p:nvPr/>
        </p:nvPicPr>
        <p:blipFill>
          <a:blip r:embed="rId15"/>
          <a:stretch>
            <a:fillRect/>
          </a:stretch>
        </p:blipFill>
        <p:spPr>
          <a:xfrm>
            <a:off x="5308146" y="2247786"/>
            <a:ext cx="820374" cy="820374"/>
          </a:xfrm>
          <a:prstGeom prst="rect">
            <a:avLst/>
          </a:prstGeom>
        </p:spPr>
      </p:pic>
      <p:sp>
        <p:nvSpPr>
          <p:cNvPr id="18" name="TekstSylinder 17">
            <a:extLst>
              <a:ext uri="{FF2B5EF4-FFF2-40B4-BE49-F238E27FC236}">
                <a16:creationId xmlns:a16="http://schemas.microsoft.com/office/drawing/2014/main" id="{8C1E80B4-4701-6294-8570-095E7844A1D8}"/>
              </a:ext>
            </a:extLst>
          </p:cNvPr>
          <p:cNvSpPr txBox="1"/>
          <p:nvPr/>
        </p:nvSpPr>
        <p:spPr>
          <a:xfrm>
            <a:off x="385435" y="4755090"/>
            <a:ext cx="2681931"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a:ln>
                  <a:noFill/>
                </a:ln>
                <a:solidFill>
                  <a:srgbClr val="000000"/>
                </a:solidFill>
                <a:effectLst/>
                <a:uLnTx/>
                <a:uFillTx/>
                <a:latin typeface="Arial"/>
                <a:ea typeface="+mn-ea"/>
                <a:cs typeface="Calibri"/>
              </a:rPr>
              <a:t> ønsket i tillegg prevensjonsveiledning. Det sendes elektronisk resept til apoteket. </a:t>
            </a:r>
          </a:p>
        </p:txBody>
      </p:sp>
      <p:sp>
        <p:nvSpPr>
          <p:cNvPr id="5" name="TekstSylinder 4">
            <a:extLst>
              <a:ext uri="{FF2B5EF4-FFF2-40B4-BE49-F238E27FC236}">
                <a16:creationId xmlns:a16="http://schemas.microsoft.com/office/drawing/2014/main" id="{6684D2AB-63C2-FF80-9E31-7D7B55DE07F2}"/>
              </a:ext>
            </a:extLst>
          </p:cNvPr>
          <p:cNvSpPr txBox="1"/>
          <p:nvPr/>
        </p:nvSpPr>
        <p:spPr>
          <a:xfrm>
            <a:off x="3337494" y="4731690"/>
            <a:ext cx="1907830" cy="90024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dirty="0">
                <a:ln>
                  <a:noFill/>
                </a:ln>
                <a:solidFill>
                  <a:srgbClr val="000000"/>
                </a:solidFill>
                <a:effectLst/>
                <a:uLnTx/>
                <a:uFillTx/>
                <a:latin typeface="Arial"/>
                <a:ea typeface="+mn-ea"/>
                <a:cs typeface="Calibri"/>
              </a:rPr>
              <a:t> fyller ut digitalt samtykkeskjema der det er behov for dette for samarbeid med andre tjenester.</a:t>
            </a:r>
          </a:p>
        </p:txBody>
      </p:sp>
      <p:sp>
        <p:nvSpPr>
          <p:cNvPr id="7" name="Pil: høyre 6">
            <a:extLst>
              <a:ext uri="{FF2B5EF4-FFF2-40B4-BE49-F238E27FC236}">
                <a16:creationId xmlns:a16="http://schemas.microsoft.com/office/drawing/2014/main" id="{5E064FAA-8FCE-58E5-0499-DCCDA73C6B62}"/>
              </a:ext>
            </a:extLst>
          </p:cNvPr>
          <p:cNvSpPr/>
          <p:nvPr/>
        </p:nvSpPr>
        <p:spPr>
          <a:xfrm rot="9310625">
            <a:off x="4579047" y="3821894"/>
            <a:ext cx="3801940" cy="191468"/>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kstSylinder 8">
            <a:extLst>
              <a:ext uri="{FF2B5EF4-FFF2-40B4-BE49-F238E27FC236}">
                <a16:creationId xmlns:a16="http://schemas.microsoft.com/office/drawing/2014/main" id="{C32B4ADF-6C04-8D5D-444A-CF6D537D8075}"/>
              </a:ext>
            </a:extLst>
          </p:cNvPr>
          <p:cNvSpPr txBox="1"/>
          <p:nvPr/>
        </p:nvSpPr>
        <p:spPr>
          <a:xfrm>
            <a:off x="3343571" y="5560779"/>
            <a:ext cx="1907830" cy="90024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err="1">
                <a:ln>
                  <a:noFill/>
                </a:ln>
                <a:solidFill>
                  <a:srgbClr val="000000"/>
                </a:solidFill>
                <a:effectLst/>
                <a:uLnTx/>
                <a:uFillTx/>
                <a:latin typeface="Arial"/>
                <a:ea typeface="+mn-ea"/>
                <a:cs typeface="Calibri"/>
              </a:rPr>
              <a:t>Samna</a:t>
            </a:r>
            <a:r>
              <a:rPr kumimoji="0" lang="nb-NO" sz="1050" b="0" i="0" u="none" strike="noStrike" kern="1200" cap="none" spc="0" normalizeH="0" baseline="0" noProof="0" dirty="0">
                <a:ln>
                  <a:noFill/>
                </a:ln>
                <a:solidFill>
                  <a:srgbClr val="000000"/>
                </a:solidFill>
                <a:effectLst/>
                <a:uLnTx/>
                <a:uFillTx/>
                <a:latin typeface="Arial"/>
                <a:ea typeface="+mn-ea"/>
                <a:cs typeface="Calibri"/>
              </a:rPr>
              <a:t> ønsker kontakt med helsesykepleier på skolen. Det sendes en henvendelse til helsesykepleier via journalsystemet. </a:t>
            </a:r>
          </a:p>
        </p:txBody>
      </p:sp>
      <p:sp>
        <p:nvSpPr>
          <p:cNvPr id="19" name="Pil: høyre 18">
            <a:extLst>
              <a:ext uri="{FF2B5EF4-FFF2-40B4-BE49-F238E27FC236}">
                <a16:creationId xmlns:a16="http://schemas.microsoft.com/office/drawing/2014/main" id="{DA728472-45CA-4165-B4C6-55D459A6EAA3}"/>
              </a:ext>
            </a:extLst>
          </p:cNvPr>
          <p:cNvSpPr/>
          <p:nvPr/>
        </p:nvSpPr>
        <p:spPr>
          <a:xfrm rot="10239125">
            <a:off x="6474410" y="2299416"/>
            <a:ext cx="1314711" cy="260549"/>
          </a:xfrm>
          <a:prstGeom prst="rightArrow">
            <a:avLst>
              <a:gd name="adj1" fmla="val 39457"/>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Tittel 1">
            <a:extLst>
              <a:ext uri="{FF2B5EF4-FFF2-40B4-BE49-F238E27FC236}">
                <a16:creationId xmlns:a16="http://schemas.microsoft.com/office/drawing/2014/main" id="{1B1BCC24-3B5F-3ECF-DE76-05492691293B}"/>
              </a:ext>
            </a:extLst>
          </p:cNvPr>
          <p:cNvSpPr txBox="1">
            <a:spLocks/>
          </p:cNvSpPr>
          <p:nvPr/>
        </p:nvSpPr>
        <p:spPr>
          <a:xfrm>
            <a:off x="91519" y="-68611"/>
            <a:ext cx="12028292" cy="88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chemeClr val="tx2"/>
                </a:solidFill>
              </a:rPr>
              <a:t>Brukerhistorie </a:t>
            </a:r>
            <a:r>
              <a:rPr lang="nb-NO" sz="3600" b="1" dirty="0" err="1">
                <a:solidFill>
                  <a:schemeClr val="tx2"/>
                </a:solidFill>
              </a:rPr>
              <a:t>nr</a:t>
            </a:r>
            <a:r>
              <a:rPr lang="nb-NO" sz="3600" b="1" dirty="0">
                <a:solidFill>
                  <a:schemeClr val="tx2"/>
                </a:solidFill>
              </a:rPr>
              <a:t> 5:       Helsestasjon for ungdom</a:t>
            </a:r>
          </a:p>
        </p:txBody>
      </p:sp>
      <p:pic>
        <p:nvPicPr>
          <p:cNvPr id="16" name="Bilde 15">
            <a:extLst>
              <a:ext uri="{FF2B5EF4-FFF2-40B4-BE49-F238E27FC236}">
                <a16:creationId xmlns:a16="http://schemas.microsoft.com/office/drawing/2014/main" id="{4E9A200E-0B49-4CC5-FDBD-C4C12EAA3147}"/>
              </a:ext>
            </a:extLst>
          </p:cNvPr>
          <p:cNvPicPr>
            <a:picLocks noChangeAspect="1"/>
          </p:cNvPicPr>
          <p:nvPr/>
        </p:nvPicPr>
        <p:blipFill>
          <a:blip r:embed="rId16"/>
          <a:stretch>
            <a:fillRect/>
          </a:stretch>
        </p:blipFill>
        <p:spPr>
          <a:xfrm>
            <a:off x="484460" y="5301654"/>
            <a:ext cx="890268" cy="890268"/>
          </a:xfrm>
          <a:prstGeom prst="rect">
            <a:avLst/>
          </a:prstGeom>
        </p:spPr>
      </p:pic>
      <p:pic>
        <p:nvPicPr>
          <p:cNvPr id="21" name="Bilde 20">
            <a:extLst>
              <a:ext uri="{FF2B5EF4-FFF2-40B4-BE49-F238E27FC236}">
                <a16:creationId xmlns:a16="http://schemas.microsoft.com/office/drawing/2014/main" id="{61B68426-3E69-A69F-E038-5595B91A013A}"/>
              </a:ext>
            </a:extLst>
          </p:cNvPr>
          <p:cNvPicPr>
            <a:picLocks noChangeAspect="1"/>
          </p:cNvPicPr>
          <p:nvPr/>
        </p:nvPicPr>
        <p:blipFill>
          <a:blip r:embed="rId9"/>
          <a:stretch>
            <a:fillRect/>
          </a:stretch>
        </p:blipFill>
        <p:spPr>
          <a:xfrm>
            <a:off x="2695704" y="5301654"/>
            <a:ext cx="771776" cy="771776"/>
          </a:xfrm>
          <a:prstGeom prst="rect">
            <a:avLst/>
          </a:prstGeom>
        </p:spPr>
      </p:pic>
    </p:spTree>
    <p:extLst>
      <p:ext uri="{BB962C8B-B14F-4D97-AF65-F5344CB8AC3E}">
        <p14:creationId xmlns:p14="http://schemas.microsoft.com/office/powerpoint/2010/main" val="5990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08EB07-891F-56C8-5DAC-A8EC4833269D}"/>
              </a:ext>
            </a:extLst>
          </p:cNvPr>
          <p:cNvSpPr>
            <a:spLocks noGrp="1"/>
          </p:cNvSpPr>
          <p:nvPr>
            <p:ph type="title"/>
          </p:nvPr>
        </p:nvSpPr>
        <p:spPr>
          <a:xfrm>
            <a:off x="1047749" y="59062"/>
            <a:ext cx="11001375" cy="1047570"/>
          </a:xfrm>
        </p:spPr>
        <p:txBody>
          <a:bodyPr>
            <a:normAutofit/>
          </a:bodyPr>
          <a:lstStyle/>
          <a:p>
            <a:r>
              <a:rPr lang="nb-NO" dirty="0"/>
              <a:t>Brukerhistorie </a:t>
            </a:r>
            <a:r>
              <a:rPr lang="nb-NO" dirty="0" err="1"/>
              <a:t>nr</a:t>
            </a:r>
            <a:r>
              <a:rPr lang="nb-NO" dirty="0"/>
              <a:t> 6: Administrasjon</a:t>
            </a:r>
          </a:p>
        </p:txBody>
      </p:sp>
      <p:pic>
        <p:nvPicPr>
          <p:cNvPr id="4" name="Grafikk 3" descr="Mann med stav kontur">
            <a:extLst>
              <a:ext uri="{FF2B5EF4-FFF2-40B4-BE49-F238E27FC236}">
                <a16:creationId xmlns:a16="http://schemas.microsoft.com/office/drawing/2014/main" id="{21BBD146-B0ED-2D04-772B-1469DC627F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01" y="1893642"/>
            <a:ext cx="914400" cy="914400"/>
          </a:xfrm>
          <a:prstGeom prst="rect">
            <a:avLst/>
          </a:prstGeom>
        </p:spPr>
      </p:pic>
      <p:sp>
        <p:nvSpPr>
          <p:cNvPr id="5" name="TekstSylinder 4">
            <a:extLst>
              <a:ext uri="{FF2B5EF4-FFF2-40B4-BE49-F238E27FC236}">
                <a16:creationId xmlns:a16="http://schemas.microsoft.com/office/drawing/2014/main" id="{78B86724-4BFA-FE8B-EF7C-55758B106C9F}"/>
              </a:ext>
            </a:extLst>
          </p:cNvPr>
          <p:cNvSpPr txBox="1"/>
          <p:nvPr/>
        </p:nvSpPr>
        <p:spPr>
          <a:xfrm>
            <a:off x="258040" y="2764618"/>
            <a:ext cx="2235759" cy="861774"/>
          </a:xfrm>
          <a:prstGeom prst="rect">
            <a:avLst/>
          </a:prstGeom>
          <a:noFill/>
        </p:spPr>
        <p:txBody>
          <a:bodyPr wrap="square" rtlCol="0">
            <a:spAutoFit/>
          </a:bodyPr>
          <a:lstStyle/>
          <a:p>
            <a:r>
              <a:rPr lang="nb-NO" sz="1000" dirty="0"/>
              <a:t>Digital henvendelse fra Kåre eller pårørende han har gitt digitalt samtykke til, </a:t>
            </a:r>
            <a:r>
              <a:rPr lang="nb-NO" sz="1000" dirty="0" err="1"/>
              <a:t>evt</a:t>
            </a:r>
            <a:r>
              <a:rPr lang="nb-NO" sz="1000" dirty="0"/>
              <a:t> via annen tjenesteyter – i EPJ/via helsenorge.no/i pasientmodul/annet</a:t>
            </a:r>
          </a:p>
        </p:txBody>
      </p:sp>
      <p:pic>
        <p:nvPicPr>
          <p:cNvPr id="7" name="Bilde 6">
            <a:extLst>
              <a:ext uri="{FF2B5EF4-FFF2-40B4-BE49-F238E27FC236}">
                <a16:creationId xmlns:a16="http://schemas.microsoft.com/office/drawing/2014/main" id="{ED5C1A97-3870-0EC1-7394-917DF4BBC38E}"/>
              </a:ext>
            </a:extLst>
          </p:cNvPr>
          <p:cNvPicPr>
            <a:picLocks noChangeAspect="1"/>
          </p:cNvPicPr>
          <p:nvPr/>
        </p:nvPicPr>
        <p:blipFill>
          <a:blip r:embed="rId4"/>
          <a:stretch>
            <a:fillRect/>
          </a:stretch>
        </p:blipFill>
        <p:spPr>
          <a:xfrm>
            <a:off x="3973141" y="1790360"/>
            <a:ext cx="809779" cy="809779"/>
          </a:xfrm>
          <a:prstGeom prst="rect">
            <a:avLst/>
          </a:prstGeom>
        </p:spPr>
      </p:pic>
      <p:sp>
        <p:nvSpPr>
          <p:cNvPr id="8" name="TekstSylinder 7">
            <a:extLst>
              <a:ext uri="{FF2B5EF4-FFF2-40B4-BE49-F238E27FC236}">
                <a16:creationId xmlns:a16="http://schemas.microsoft.com/office/drawing/2014/main" id="{CB1D76D0-CD9F-B65F-BED5-5F2DB1A9D3BC}"/>
              </a:ext>
            </a:extLst>
          </p:cNvPr>
          <p:cNvSpPr txBox="1"/>
          <p:nvPr/>
        </p:nvSpPr>
        <p:spPr>
          <a:xfrm>
            <a:off x="3517598" y="2457837"/>
            <a:ext cx="2011310" cy="1177245"/>
          </a:xfrm>
          <a:prstGeom prst="rect">
            <a:avLst/>
          </a:prstGeom>
          <a:noFill/>
        </p:spPr>
        <p:txBody>
          <a:bodyPr wrap="square" rtlCol="0">
            <a:spAutoFit/>
          </a:bodyPr>
          <a:lstStyle/>
          <a:p>
            <a:r>
              <a:rPr lang="nb-NO" sz="1000" b="0" i="0" u="none" strike="noStrike" kern="1200" cap="none" spc="0" baseline="0" dirty="0">
                <a:solidFill>
                  <a:srgbClr val="000000"/>
                </a:solidFill>
                <a:uFillTx/>
              </a:rPr>
              <a:t>Alle ansatte på enheten har til en hver tid oversikt over innkomne signerte/usignerte dokumenter</a:t>
            </a:r>
          </a:p>
          <a:p>
            <a:r>
              <a:rPr lang="nb-NO" sz="1000" dirty="0"/>
              <a:t>Varsel om mottatt henvendelse eller melding til rett fagperson. </a:t>
            </a:r>
          </a:p>
          <a:p>
            <a:endParaRPr lang="nb-NO" sz="1050" dirty="0"/>
          </a:p>
        </p:txBody>
      </p:sp>
      <p:sp>
        <p:nvSpPr>
          <p:cNvPr id="11" name="TekstSylinder 10">
            <a:extLst>
              <a:ext uri="{FF2B5EF4-FFF2-40B4-BE49-F238E27FC236}">
                <a16:creationId xmlns:a16="http://schemas.microsoft.com/office/drawing/2014/main" id="{9B6E5010-E45F-E4CF-2A28-778B8386A84C}"/>
              </a:ext>
            </a:extLst>
          </p:cNvPr>
          <p:cNvSpPr txBox="1"/>
          <p:nvPr/>
        </p:nvSpPr>
        <p:spPr>
          <a:xfrm>
            <a:off x="6365297" y="2529358"/>
            <a:ext cx="2527444" cy="1015663"/>
          </a:xfrm>
          <a:prstGeom prst="rect">
            <a:avLst/>
          </a:prstGeom>
          <a:noFill/>
        </p:spPr>
        <p:txBody>
          <a:bodyPr wrap="square" rtlCol="0">
            <a:spAutoFit/>
          </a:bodyPr>
          <a:lstStyle/>
          <a:p>
            <a:r>
              <a:rPr lang="nb-NO" sz="1000" dirty="0"/>
              <a:t>Tverrfaglig henvendelsesmøte håndterer henvendelsen og setter prioritet. Prioriteten legges til digital venteliste, og det krysses av om forvaltningsbrev og ev. tilleggsinformasjon skal sendes til brukers digitale postkasse.  </a:t>
            </a:r>
          </a:p>
        </p:txBody>
      </p:sp>
      <p:pic>
        <p:nvPicPr>
          <p:cNvPr id="12" name="Bilde 11">
            <a:extLst>
              <a:ext uri="{FF2B5EF4-FFF2-40B4-BE49-F238E27FC236}">
                <a16:creationId xmlns:a16="http://schemas.microsoft.com/office/drawing/2014/main" id="{B1AA35E0-65B3-E765-EB7A-9ACE2B67A372}"/>
              </a:ext>
            </a:extLst>
          </p:cNvPr>
          <p:cNvPicPr>
            <a:picLocks noChangeAspect="1"/>
          </p:cNvPicPr>
          <p:nvPr/>
        </p:nvPicPr>
        <p:blipFill>
          <a:blip r:embed="rId4"/>
          <a:stretch>
            <a:fillRect/>
          </a:stretch>
        </p:blipFill>
        <p:spPr>
          <a:xfrm>
            <a:off x="10091456" y="1911691"/>
            <a:ext cx="809779" cy="809779"/>
          </a:xfrm>
          <a:prstGeom prst="rect">
            <a:avLst/>
          </a:prstGeom>
        </p:spPr>
      </p:pic>
      <p:sp>
        <p:nvSpPr>
          <p:cNvPr id="13" name="TekstSylinder 12">
            <a:extLst>
              <a:ext uri="{FF2B5EF4-FFF2-40B4-BE49-F238E27FC236}">
                <a16:creationId xmlns:a16="http://schemas.microsoft.com/office/drawing/2014/main" id="{9A8332EB-696F-93A9-8087-3149A69B628D}"/>
              </a:ext>
            </a:extLst>
          </p:cNvPr>
          <p:cNvSpPr txBox="1"/>
          <p:nvPr/>
        </p:nvSpPr>
        <p:spPr>
          <a:xfrm>
            <a:off x="9535885" y="2579640"/>
            <a:ext cx="2059215" cy="1015663"/>
          </a:xfrm>
          <a:prstGeom prst="rect">
            <a:avLst/>
          </a:prstGeom>
          <a:noFill/>
        </p:spPr>
        <p:txBody>
          <a:bodyPr wrap="square" rtlCol="0">
            <a:spAutoFit/>
          </a:bodyPr>
          <a:lstStyle/>
          <a:p>
            <a:r>
              <a:rPr lang="nb-NO" sz="1000" dirty="0"/>
              <a:t>Fristen nærmer seg, varsel kommer opp på antall avvik og det sendes ut automatisk brev til brukere der fristen overskrides, med tilpasset informasjon. </a:t>
            </a:r>
            <a:br>
              <a:rPr lang="nb-NO" sz="1000" dirty="0"/>
            </a:br>
            <a:r>
              <a:rPr lang="nb-NO" sz="1000" dirty="0"/>
              <a:t>Avvik registreres automatisk. </a:t>
            </a:r>
          </a:p>
        </p:txBody>
      </p:sp>
      <p:sp>
        <p:nvSpPr>
          <p:cNvPr id="19" name="TekstSylinder 18">
            <a:extLst>
              <a:ext uri="{FF2B5EF4-FFF2-40B4-BE49-F238E27FC236}">
                <a16:creationId xmlns:a16="http://schemas.microsoft.com/office/drawing/2014/main" id="{D8D39B23-895D-B845-FB7D-2DE82A146FDD}"/>
              </a:ext>
            </a:extLst>
          </p:cNvPr>
          <p:cNvSpPr txBox="1"/>
          <p:nvPr/>
        </p:nvSpPr>
        <p:spPr>
          <a:xfrm>
            <a:off x="400766" y="5143181"/>
            <a:ext cx="2047531" cy="861774"/>
          </a:xfrm>
          <a:prstGeom prst="rect">
            <a:avLst/>
          </a:prstGeom>
          <a:noFill/>
        </p:spPr>
        <p:txBody>
          <a:bodyPr wrap="square" rtlCol="0">
            <a:spAutoFit/>
          </a:bodyPr>
          <a:lstStyle/>
          <a:p>
            <a:r>
              <a:rPr lang="nb-NO" sz="1000"/>
              <a:t>Fordeling til terapeut registreres til alle aktuelle steder. Tilpasset varsling til definerte kontaktpersoner involvert i tjenesten.</a:t>
            </a:r>
          </a:p>
        </p:txBody>
      </p:sp>
      <p:pic>
        <p:nvPicPr>
          <p:cNvPr id="20" name="Grafikk 19" descr="Office-arbeider hunn kontur">
            <a:extLst>
              <a:ext uri="{FF2B5EF4-FFF2-40B4-BE49-F238E27FC236}">
                <a16:creationId xmlns:a16="http://schemas.microsoft.com/office/drawing/2014/main" id="{2464714E-036B-A2DD-762A-0BD8A0ADD7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497" y="4285495"/>
            <a:ext cx="914400" cy="914400"/>
          </a:xfrm>
          <a:prstGeom prst="rect">
            <a:avLst/>
          </a:prstGeom>
        </p:spPr>
      </p:pic>
      <p:pic>
        <p:nvPicPr>
          <p:cNvPr id="22" name="Bilde 21">
            <a:extLst>
              <a:ext uri="{FF2B5EF4-FFF2-40B4-BE49-F238E27FC236}">
                <a16:creationId xmlns:a16="http://schemas.microsoft.com/office/drawing/2014/main" id="{B9691E21-397E-559D-5B89-CFCE5E9A56C0}"/>
              </a:ext>
            </a:extLst>
          </p:cNvPr>
          <p:cNvPicPr>
            <a:picLocks noChangeAspect="1"/>
          </p:cNvPicPr>
          <p:nvPr/>
        </p:nvPicPr>
        <p:blipFill>
          <a:blip r:embed="rId4"/>
          <a:stretch>
            <a:fillRect/>
          </a:stretch>
        </p:blipFill>
        <p:spPr>
          <a:xfrm>
            <a:off x="4782920" y="5323118"/>
            <a:ext cx="809779" cy="809779"/>
          </a:xfrm>
          <a:prstGeom prst="rect">
            <a:avLst/>
          </a:prstGeom>
        </p:spPr>
      </p:pic>
      <p:sp>
        <p:nvSpPr>
          <p:cNvPr id="23" name="TekstSylinder 22">
            <a:extLst>
              <a:ext uri="{FF2B5EF4-FFF2-40B4-BE49-F238E27FC236}">
                <a16:creationId xmlns:a16="http://schemas.microsoft.com/office/drawing/2014/main" id="{14D92BA2-562D-DBD8-D030-2881A0097A00}"/>
              </a:ext>
            </a:extLst>
          </p:cNvPr>
          <p:cNvSpPr txBox="1"/>
          <p:nvPr/>
        </p:nvSpPr>
        <p:spPr>
          <a:xfrm>
            <a:off x="4286761" y="5996226"/>
            <a:ext cx="2312542" cy="861774"/>
          </a:xfrm>
          <a:prstGeom prst="rect">
            <a:avLst/>
          </a:prstGeom>
          <a:noFill/>
        </p:spPr>
        <p:txBody>
          <a:bodyPr wrap="square" rtlCol="0">
            <a:spAutoFit/>
          </a:bodyPr>
          <a:lstStyle/>
          <a:p>
            <a:r>
              <a:rPr lang="nb-NO" sz="1000"/>
              <a:t>Dersom det ikke er aktivitet i journalen av aktuell terapeut, sendes et varsel med forespørsel om tjenesten skal avsluttes. </a:t>
            </a:r>
          </a:p>
          <a:p>
            <a:endParaRPr lang="nb-NO" sz="1000"/>
          </a:p>
        </p:txBody>
      </p:sp>
      <p:pic>
        <p:nvPicPr>
          <p:cNvPr id="25" name="Bilde 24">
            <a:extLst>
              <a:ext uri="{FF2B5EF4-FFF2-40B4-BE49-F238E27FC236}">
                <a16:creationId xmlns:a16="http://schemas.microsoft.com/office/drawing/2014/main" id="{10134CDE-06D0-C91B-3C18-83069CB5D3EE}"/>
              </a:ext>
            </a:extLst>
          </p:cNvPr>
          <p:cNvPicPr>
            <a:picLocks noChangeAspect="1"/>
          </p:cNvPicPr>
          <p:nvPr/>
        </p:nvPicPr>
        <p:blipFill>
          <a:blip r:embed="rId4"/>
          <a:stretch>
            <a:fillRect/>
          </a:stretch>
        </p:blipFill>
        <p:spPr>
          <a:xfrm>
            <a:off x="8166266" y="4742695"/>
            <a:ext cx="809779" cy="809779"/>
          </a:xfrm>
          <a:prstGeom prst="rect">
            <a:avLst/>
          </a:prstGeom>
        </p:spPr>
      </p:pic>
      <p:sp>
        <p:nvSpPr>
          <p:cNvPr id="26" name="TekstSylinder 25">
            <a:extLst>
              <a:ext uri="{FF2B5EF4-FFF2-40B4-BE49-F238E27FC236}">
                <a16:creationId xmlns:a16="http://schemas.microsoft.com/office/drawing/2014/main" id="{429DCF0A-84F9-B97D-4C48-D059FA753C07}"/>
              </a:ext>
            </a:extLst>
          </p:cNvPr>
          <p:cNvSpPr txBox="1"/>
          <p:nvPr/>
        </p:nvSpPr>
        <p:spPr>
          <a:xfrm>
            <a:off x="7771830" y="5435533"/>
            <a:ext cx="1971873" cy="1169551"/>
          </a:xfrm>
          <a:prstGeom prst="rect">
            <a:avLst/>
          </a:prstGeom>
          <a:noFill/>
        </p:spPr>
        <p:txBody>
          <a:bodyPr wrap="square" rtlCol="0">
            <a:spAutoFit/>
          </a:bodyPr>
          <a:lstStyle/>
          <a:p>
            <a:r>
              <a:rPr lang="nb-NO" sz="1000"/>
              <a:t>Avslutning av tjenesten – få en sjekkliste som </a:t>
            </a:r>
            <a:r>
              <a:rPr lang="nb-NO" sz="1000" err="1"/>
              <a:t>kvalitetssikrer</a:t>
            </a:r>
            <a:r>
              <a:rPr lang="nb-NO" sz="1000"/>
              <a:t> avslutningen. </a:t>
            </a:r>
            <a:br>
              <a:rPr lang="nb-NO" sz="1000"/>
            </a:br>
            <a:r>
              <a:rPr lang="nb-NO" sz="1000"/>
              <a:t>Informasjon til bruker sendes digitalt ved opprettelse, endring og avslutning av tjeneste.</a:t>
            </a:r>
          </a:p>
          <a:p>
            <a:endParaRPr lang="nb-NO" sz="1000"/>
          </a:p>
        </p:txBody>
      </p:sp>
      <p:pic>
        <p:nvPicPr>
          <p:cNvPr id="27" name="Bilde 26">
            <a:extLst>
              <a:ext uri="{FF2B5EF4-FFF2-40B4-BE49-F238E27FC236}">
                <a16:creationId xmlns:a16="http://schemas.microsoft.com/office/drawing/2014/main" id="{C09D4B8E-078B-8B0B-ECEA-2F2A3AD76FE0}"/>
              </a:ext>
            </a:extLst>
          </p:cNvPr>
          <p:cNvPicPr>
            <a:picLocks noChangeAspect="1"/>
          </p:cNvPicPr>
          <p:nvPr/>
        </p:nvPicPr>
        <p:blipFill>
          <a:blip r:embed="rId7"/>
          <a:stretch>
            <a:fillRect/>
          </a:stretch>
        </p:blipFill>
        <p:spPr>
          <a:xfrm>
            <a:off x="6921066" y="1688048"/>
            <a:ext cx="914479" cy="914479"/>
          </a:xfrm>
          <a:prstGeom prst="rect">
            <a:avLst/>
          </a:prstGeom>
        </p:spPr>
      </p:pic>
      <p:sp>
        <p:nvSpPr>
          <p:cNvPr id="3" name="Pil: høyre 2">
            <a:extLst>
              <a:ext uri="{FF2B5EF4-FFF2-40B4-BE49-F238E27FC236}">
                <a16:creationId xmlns:a16="http://schemas.microsoft.com/office/drawing/2014/main" id="{91E82BBE-0FA0-9312-BDD2-AF376AB9B53E}"/>
              </a:ext>
            </a:extLst>
          </p:cNvPr>
          <p:cNvSpPr/>
          <p:nvPr/>
        </p:nvSpPr>
        <p:spPr>
          <a:xfrm>
            <a:off x="1999390" y="2164871"/>
            <a:ext cx="988818" cy="214089"/>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9" name="Pil: høyre 8">
            <a:extLst>
              <a:ext uri="{FF2B5EF4-FFF2-40B4-BE49-F238E27FC236}">
                <a16:creationId xmlns:a16="http://schemas.microsoft.com/office/drawing/2014/main" id="{4A760F06-AA82-3875-B144-9C2F14F4788B}"/>
              </a:ext>
            </a:extLst>
          </p:cNvPr>
          <p:cNvSpPr/>
          <p:nvPr/>
        </p:nvSpPr>
        <p:spPr>
          <a:xfrm>
            <a:off x="5387439" y="2120112"/>
            <a:ext cx="988818" cy="182019"/>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0" name="Pil: høyre 9">
            <a:extLst>
              <a:ext uri="{FF2B5EF4-FFF2-40B4-BE49-F238E27FC236}">
                <a16:creationId xmlns:a16="http://schemas.microsoft.com/office/drawing/2014/main" id="{4D9B4DB5-8344-FD18-9280-27E6D99B6006}"/>
              </a:ext>
            </a:extLst>
          </p:cNvPr>
          <p:cNvSpPr/>
          <p:nvPr/>
        </p:nvSpPr>
        <p:spPr>
          <a:xfrm>
            <a:off x="8444147" y="2107882"/>
            <a:ext cx="988818" cy="214089"/>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6" name="Pil: høyre 15">
            <a:extLst>
              <a:ext uri="{FF2B5EF4-FFF2-40B4-BE49-F238E27FC236}">
                <a16:creationId xmlns:a16="http://schemas.microsoft.com/office/drawing/2014/main" id="{24991FA4-685D-219C-FF3D-BC386BFEDFAA}"/>
              </a:ext>
            </a:extLst>
          </p:cNvPr>
          <p:cNvSpPr/>
          <p:nvPr/>
        </p:nvSpPr>
        <p:spPr>
          <a:xfrm rot="9783047">
            <a:off x="1834857" y="4162958"/>
            <a:ext cx="4572444" cy="201045"/>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8" name="Pil: høyre 17">
            <a:extLst>
              <a:ext uri="{FF2B5EF4-FFF2-40B4-BE49-F238E27FC236}">
                <a16:creationId xmlns:a16="http://schemas.microsoft.com/office/drawing/2014/main" id="{2F415232-ECBF-16D2-91B0-515219712F7F}"/>
              </a:ext>
            </a:extLst>
          </p:cNvPr>
          <p:cNvSpPr/>
          <p:nvPr/>
        </p:nvSpPr>
        <p:spPr>
          <a:xfrm rot="241408">
            <a:off x="3276352" y="5575608"/>
            <a:ext cx="1302153" cy="195173"/>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8" name="Pil: høyre 27">
            <a:extLst>
              <a:ext uri="{FF2B5EF4-FFF2-40B4-BE49-F238E27FC236}">
                <a16:creationId xmlns:a16="http://schemas.microsoft.com/office/drawing/2014/main" id="{C9BA8983-6B36-BB72-6731-6DC3E19B0650}"/>
              </a:ext>
            </a:extLst>
          </p:cNvPr>
          <p:cNvSpPr/>
          <p:nvPr/>
        </p:nvSpPr>
        <p:spPr>
          <a:xfrm>
            <a:off x="6440113" y="5634205"/>
            <a:ext cx="988818" cy="216862"/>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33296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6D2DEB-1ED7-85A8-3D9A-E4F44620E837}"/>
              </a:ext>
            </a:extLst>
          </p:cNvPr>
          <p:cNvSpPr>
            <a:spLocks noGrp="1"/>
          </p:cNvSpPr>
          <p:nvPr>
            <p:ph type="title"/>
          </p:nvPr>
        </p:nvSpPr>
        <p:spPr>
          <a:xfrm>
            <a:off x="1052348" y="211861"/>
            <a:ext cx="10515600" cy="1500187"/>
          </a:xfrm>
        </p:spPr>
        <p:txBody>
          <a:bodyPr/>
          <a:lstStyle/>
          <a:p>
            <a:r>
              <a:rPr lang="nb-NO" dirty="0">
                <a:cs typeface="Arial"/>
              </a:rPr>
              <a:t>Brukerhistorie </a:t>
            </a:r>
            <a:r>
              <a:rPr lang="nb-NO" dirty="0" err="1">
                <a:cs typeface="Arial"/>
              </a:rPr>
              <a:t>nr</a:t>
            </a:r>
            <a:r>
              <a:rPr lang="nb-NO" dirty="0">
                <a:cs typeface="Arial"/>
              </a:rPr>
              <a:t> 7: Saksbehandling </a:t>
            </a:r>
            <a:endParaRPr lang="nb-NO" dirty="0"/>
          </a:p>
        </p:txBody>
      </p:sp>
      <p:sp>
        <p:nvSpPr>
          <p:cNvPr id="3" name="Plassholder for tekst 2">
            <a:extLst>
              <a:ext uri="{FF2B5EF4-FFF2-40B4-BE49-F238E27FC236}">
                <a16:creationId xmlns:a16="http://schemas.microsoft.com/office/drawing/2014/main" id="{F7937617-56D7-A3F1-5389-04C3438420E0}"/>
              </a:ext>
            </a:extLst>
          </p:cNvPr>
          <p:cNvSpPr>
            <a:spLocks noGrp="1"/>
          </p:cNvSpPr>
          <p:nvPr>
            <p:ph type="body" idx="14"/>
          </p:nvPr>
        </p:nvSpPr>
        <p:spPr>
          <a:xfrm>
            <a:off x="933450" y="1712048"/>
            <a:ext cx="10206202" cy="3154472"/>
          </a:xfrm>
        </p:spPr>
        <p:txBody>
          <a:bodyPr vert="horz" lIns="0" tIns="0" rIns="0" bIns="0" rtlCol="0" anchor="t">
            <a:noAutofit/>
          </a:bodyPr>
          <a:lstStyle/>
          <a:p>
            <a:pPr marL="0" indent="0">
              <a:buNone/>
            </a:pPr>
            <a:r>
              <a:rPr lang="nb-NO" sz="1400" dirty="0">
                <a:ea typeface="+mn-lt"/>
                <a:cs typeface="+mn-lt"/>
              </a:rPr>
              <a:t>Bente er saksbehandler, og jobber blant annet med søknader om tjenester fra kommunen. </a:t>
            </a:r>
          </a:p>
          <a:p>
            <a:pPr marL="0" indent="0">
              <a:buNone/>
            </a:pPr>
            <a:r>
              <a:rPr lang="nb-NO" sz="1400" dirty="0">
                <a:ea typeface="+mn-lt"/>
                <a:cs typeface="+mn-lt"/>
              </a:rPr>
              <a:t>Når hun mottar en digital søknad fra en innbygger som ikke har en journal fra før, registrerer hun en ny. Ved å taste inn fødselsnummeret til søkeren, fylles kontakt- og pårørendeinformasjon automatisk inn. Dersom innbyggeren har kritisk informasjon i sin Kjernejournal, vil dette vises tydelig i journalen. </a:t>
            </a:r>
          </a:p>
          <a:p>
            <a:pPr marL="0" indent="0">
              <a:buNone/>
            </a:pPr>
            <a:endParaRPr lang="nb-NO" sz="1400" dirty="0">
              <a:ea typeface="+mn-lt"/>
              <a:cs typeface="+mn-lt"/>
            </a:endParaRPr>
          </a:p>
          <a:p>
            <a:pPr marL="0" indent="0">
              <a:buNone/>
            </a:pPr>
            <a:r>
              <a:rPr lang="nb-NO" sz="1400" dirty="0">
                <a:ea typeface="+mn-lt"/>
                <a:cs typeface="+mn-lt"/>
              </a:rPr>
              <a:t>Bente sender søkeren en lenke til digitalt samtykkeskjema, og innbygger fyller ut og signerer digitalt. Samtykket ligger nå koblet til søkerens journal, sammen med informasjon om kontakten som har vært gjennom </a:t>
            </a:r>
            <a:r>
              <a:rPr lang="nb-NO" sz="1400" dirty="0" err="1">
                <a:ea typeface="+mn-lt"/>
                <a:cs typeface="+mn-lt"/>
              </a:rPr>
              <a:t>SvarUT</a:t>
            </a:r>
            <a:r>
              <a:rPr lang="nb-NO" sz="1400" dirty="0">
                <a:ea typeface="+mn-lt"/>
                <a:cs typeface="+mn-lt"/>
              </a:rPr>
              <a:t>. Relevant informasjon fra den digitale søknaden legger seg på rett sted i EPJ. </a:t>
            </a:r>
          </a:p>
          <a:p>
            <a:pPr marL="0" indent="0">
              <a:buNone/>
            </a:pPr>
            <a:endParaRPr lang="nb-NO" sz="1400" dirty="0">
              <a:ea typeface="+mn-lt"/>
              <a:cs typeface="+mn-lt"/>
            </a:endParaRPr>
          </a:p>
          <a:p>
            <a:pPr marL="0" indent="0">
              <a:buNone/>
            </a:pPr>
            <a:r>
              <a:rPr lang="nb-NO" sz="1400" dirty="0">
                <a:ea typeface="+mn-lt"/>
                <a:cs typeface="+mn-lt"/>
              </a:rPr>
              <a:t>Ved utfylling av skjemaer og kartlegginger </a:t>
            </a:r>
            <a:r>
              <a:rPr lang="nb-NO" sz="1400" dirty="0" err="1">
                <a:ea typeface="+mn-lt"/>
                <a:cs typeface="+mn-lt"/>
              </a:rPr>
              <a:t>ifbm</a:t>
            </a:r>
            <a:r>
              <a:rPr lang="nb-NO" sz="1400" dirty="0">
                <a:ea typeface="+mn-lt"/>
                <a:cs typeface="+mn-lt"/>
              </a:rPr>
              <a:t> behandling av søknaden, hjelpes Bente ved at løsningen har innebygget beslutningsstøtte på alle steg i prosessen. Bente blir ikke ferdig, men mellomlagrer arbeidet sitt. </a:t>
            </a:r>
          </a:p>
          <a:p>
            <a:pPr marL="0" indent="0">
              <a:buNone/>
            </a:pPr>
            <a:endParaRPr lang="nb-NO" sz="1400" dirty="0">
              <a:cs typeface="Arial"/>
            </a:endParaRPr>
          </a:p>
          <a:p>
            <a:pPr marL="0" indent="0">
              <a:buNone/>
            </a:pPr>
            <a:r>
              <a:rPr lang="nb-NO" sz="1400" dirty="0">
                <a:cs typeface="Arial"/>
              </a:rPr>
              <a:t>Bente blir sykemeldt dagen etter, og lederen hennes blir varslet om at vedtaket hun jobber med har en frist for ferdigstilling som er før sykemeldingsperioden er over. Leder flytter dermed oppgaven til en annen saksbehandler med rett kompetanse, som ferdigstiller forslaget til vedtak. </a:t>
            </a:r>
          </a:p>
          <a:p>
            <a:pPr marL="0" indent="0">
              <a:buNone/>
            </a:pPr>
            <a:r>
              <a:rPr lang="nb-NO" sz="1400" dirty="0">
                <a:cs typeface="Arial"/>
              </a:rPr>
              <a:t>Ved ferdigstilling varsles fagansvarlig for tjenesten som foreslås i vedtaket, og hun gjennomgår vedtaket. Fagansvarlig gjør noen endringer i forslaget, og markerer det som godkjent. Varsel om endringen og godkjenningen sendes til saksbehandler som ferdigstilte vedtaket, som så signerer. </a:t>
            </a:r>
          </a:p>
          <a:p>
            <a:pPr marL="0" indent="0">
              <a:buNone/>
            </a:pPr>
            <a:r>
              <a:rPr lang="nb-NO" sz="1400" dirty="0">
                <a:cs typeface="Arial"/>
              </a:rPr>
              <a:t>Når vedtaket er signert, opprettes det en tiltaksliste basert på vedtaket, og varsel om dette går til fagansvarlig/leder for virksomheten som skal levere tjenesten. Hun kan nå hente inn det nye tiltaket i sin turnusplanlegging og tildele ressurser med riktig kompetanse til den nye tjenestemottakeren.</a:t>
            </a:r>
          </a:p>
        </p:txBody>
      </p:sp>
    </p:spTree>
    <p:extLst>
      <p:ext uri="{BB962C8B-B14F-4D97-AF65-F5344CB8AC3E}">
        <p14:creationId xmlns:p14="http://schemas.microsoft.com/office/powerpoint/2010/main" val="408901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C75BC27-8F09-728B-6375-512762C25D16}"/>
              </a:ext>
            </a:extLst>
          </p:cNvPr>
          <p:cNvPicPr>
            <a:picLocks noChangeAspect="1"/>
          </p:cNvPicPr>
          <p:nvPr/>
        </p:nvPicPr>
        <p:blipFill>
          <a:blip r:embed="rId2"/>
          <a:stretch>
            <a:fillRect/>
          </a:stretch>
        </p:blipFill>
        <p:spPr>
          <a:xfrm>
            <a:off x="309791" y="3216683"/>
            <a:ext cx="914479" cy="914479"/>
          </a:xfrm>
          <a:prstGeom prst="rect">
            <a:avLst/>
          </a:prstGeom>
        </p:spPr>
      </p:pic>
      <p:sp>
        <p:nvSpPr>
          <p:cNvPr id="15" name="Pil: høyre 14">
            <a:extLst>
              <a:ext uri="{FF2B5EF4-FFF2-40B4-BE49-F238E27FC236}">
                <a16:creationId xmlns:a16="http://schemas.microsoft.com/office/drawing/2014/main" id="{A7C44CE3-2AAC-36DA-26CA-52863A95E023}"/>
              </a:ext>
            </a:extLst>
          </p:cNvPr>
          <p:cNvSpPr/>
          <p:nvPr/>
        </p:nvSpPr>
        <p:spPr>
          <a:xfrm rot="5400000">
            <a:off x="1379911" y="3059956"/>
            <a:ext cx="553588" cy="278213"/>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6" name="Pil: høyre 15">
            <a:extLst>
              <a:ext uri="{FF2B5EF4-FFF2-40B4-BE49-F238E27FC236}">
                <a16:creationId xmlns:a16="http://schemas.microsoft.com/office/drawing/2014/main" id="{21A9B583-9713-5360-C526-0D0A28BC0995}"/>
              </a:ext>
            </a:extLst>
          </p:cNvPr>
          <p:cNvSpPr/>
          <p:nvPr/>
        </p:nvSpPr>
        <p:spPr>
          <a:xfrm rot="5400000">
            <a:off x="1398018" y="5180603"/>
            <a:ext cx="654959" cy="251184"/>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7" name="Pil: høyre 16">
            <a:extLst>
              <a:ext uri="{FF2B5EF4-FFF2-40B4-BE49-F238E27FC236}">
                <a16:creationId xmlns:a16="http://schemas.microsoft.com/office/drawing/2014/main" id="{0828D19F-7A32-3E42-696F-4FDD7473EC23}"/>
              </a:ext>
            </a:extLst>
          </p:cNvPr>
          <p:cNvSpPr/>
          <p:nvPr/>
        </p:nvSpPr>
        <p:spPr>
          <a:xfrm>
            <a:off x="2435823" y="1189495"/>
            <a:ext cx="569228" cy="230762"/>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8" name="TekstSylinder 17">
            <a:extLst>
              <a:ext uri="{FF2B5EF4-FFF2-40B4-BE49-F238E27FC236}">
                <a16:creationId xmlns:a16="http://schemas.microsoft.com/office/drawing/2014/main" id="{8D787F9C-3256-8C6E-81AE-1A155BDBD5A9}"/>
              </a:ext>
            </a:extLst>
          </p:cNvPr>
          <p:cNvSpPr txBox="1"/>
          <p:nvPr/>
        </p:nvSpPr>
        <p:spPr>
          <a:xfrm>
            <a:off x="3082739" y="1044909"/>
            <a:ext cx="3559291" cy="938719"/>
          </a:xfrm>
          <a:prstGeom prst="rect">
            <a:avLst/>
          </a:prstGeom>
          <a:noFill/>
        </p:spPr>
        <p:txBody>
          <a:bodyPr wrap="square" lIns="91440" tIns="45720" rIns="91440" bIns="45720" anchor="t">
            <a:spAutoFit/>
          </a:bodyPr>
          <a:lstStyle/>
          <a:p>
            <a:r>
              <a:rPr lang="nb-NO" sz="1100">
                <a:solidFill>
                  <a:srgbClr val="000000"/>
                </a:solidFill>
                <a:latin typeface="Arial"/>
                <a:cs typeface="Calibri"/>
              </a:rPr>
              <a:t>Jordmor dokumenterer data og informasjon i tilpasset mal. Henvisning til psykolog og gynekolog sendes digitalt fra/via EPJ. Mari signerer en digital samtykkeerklæring om at de som følger henne opp kan kommunisere med hverandre. </a:t>
            </a:r>
          </a:p>
        </p:txBody>
      </p:sp>
      <p:sp>
        <p:nvSpPr>
          <p:cNvPr id="19" name="TekstSylinder 18">
            <a:extLst>
              <a:ext uri="{FF2B5EF4-FFF2-40B4-BE49-F238E27FC236}">
                <a16:creationId xmlns:a16="http://schemas.microsoft.com/office/drawing/2014/main" id="{0B32A16E-57A0-81CA-6C17-04E722EFB253}"/>
              </a:ext>
            </a:extLst>
          </p:cNvPr>
          <p:cNvSpPr txBox="1"/>
          <p:nvPr/>
        </p:nvSpPr>
        <p:spPr>
          <a:xfrm>
            <a:off x="6313947" y="4079134"/>
            <a:ext cx="2342957" cy="253916"/>
          </a:xfrm>
          <a:prstGeom prst="rect">
            <a:avLst/>
          </a:prstGeom>
          <a:noFill/>
        </p:spPr>
        <p:txBody>
          <a:bodyPr wrap="square">
            <a:spAutoFit/>
          </a:bodyPr>
          <a:lstStyle/>
          <a:p>
            <a:r>
              <a:rPr lang="nb-NO" sz="1050">
                <a:solidFill>
                  <a:srgbClr val="000000"/>
                </a:solidFill>
                <a:latin typeface="Arial"/>
                <a:cs typeface="Calibri"/>
              </a:rPr>
              <a:t>.</a:t>
            </a:r>
          </a:p>
        </p:txBody>
      </p:sp>
      <p:sp>
        <p:nvSpPr>
          <p:cNvPr id="20" name="TekstSylinder 19">
            <a:extLst>
              <a:ext uri="{FF2B5EF4-FFF2-40B4-BE49-F238E27FC236}">
                <a16:creationId xmlns:a16="http://schemas.microsoft.com/office/drawing/2014/main" id="{084BD8DB-CB80-5BBA-023A-4077F7404307}"/>
              </a:ext>
            </a:extLst>
          </p:cNvPr>
          <p:cNvSpPr txBox="1"/>
          <p:nvPr/>
        </p:nvSpPr>
        <p:spPr>
          <a:xfrm>
            <a:off x="4379535" y="3931107"/>
            <a:ext cx="1502935" cy="1785104"/>
          </a:xfrm>
          <a:prstGeom prst="rect">
            <a:avLst/>
          </a:prstGeom>
          <a:noFill/>
        </p:spPr>
        <p:txBody>
          <a:bodyPr wrap="square">
            <a:spAutoFit/>
          </a:bodyPr>
          <a:lstStyle/>
          <a:p>
            <a:r>
              <a:rPr lang="nb-NO" sz="1100">
                <a:solidFill>
                  <a:srgbClr val="000000"/>
                </a:solidFill>
                <a:latin typeface="Arial"/>
                <a:cs typeface="Calibri"/>
              </a:rPr>
              <a:t>Spesialistene mottar henvisning og følger videre opp. Polikliniske notater og epikriser er tilgjengelig for de andre som følger opp kvinnen og har de nødvendige tilgangene.</a:t>
            </a:r>
          </a:p>
        </p:txBody>
      </p:sp>
      <p:sp>
        <p:nvSpPr>
          <p:cNvPr id="21" name="Pil: høyre 20">
            <a:extLst>
              <a:ext uri="{FF2B5EF4-FFF2-40B4-BE49-F238E27FC236}">
                <a16:creationId xmlns:a16="http://schemas.microsoft.com/office/drawing/2014/main" id="{630595CD-2B0E-BC47-7F30-91FF1C095C9A}"/>
              </a:ext>
            </a:extLst>
          </p:cNvPr>
          <p:cNvSpPr/>
          <p:nvPr/>
        </p:nvSpPr>
        <p:spPr>
          <a:xfrm>
            <a:off x="7284464" y="1171291"/>
            <a:ext cx="812884" cy="251184"/>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3" name="Pil: høyre 22">
            <a:extLst>
              <a:ext uri="{FF2B5EF4-FFF2-40B4-BE49-F238E27FC236}">
                <a16:creationId xmlns:a16="http://schemas.microsoft.com/office/drawing/2014/main" id="{4C6A630D-E215-470A-7218-D8BBDB4DD2C8}"/>
              </a:ext>
            </a:extLst>
          </p:cNvPr>
          <p:cNvSpPr/>
          <p:nvPr/>
        </p:nvSpPr>
        <p:spPr>
          <a:xfrm rot="5400000">
            <a:off x="4293726" y="2336355"/>
            <a:ext cx="931416" cy="278214"/>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5" name="Pil: høyre 24">
            <a:extLst>
              <a:ext uri="{FF2B5EF4-FFF2-40B4-BE49-F238E27FC236}">
                <a16:creationId xmlns:a16="http://schemas.microsoft.com/office/drawing/2014/main" id="{9AE1D3EE-3ED0-E5DB-8440-123CE3FAC397}"/>
              </a:ext>
            </a:extLst>
          </p:cNvPr>
          <p:cNvSpPr/>
          <p:nvPr/>
        </p:nvSpPr>
        <p:spPr>
          <a:xfrm rot="1775962">
            <a:off x="5982842" y="2336109"/>
            <a:ext cx="1875153" cy="244673"/>
          </a:xfrm>
          <a:prstGeom prst="rightArrow">
            <a:avLst>
              <a:gd name="adj1" fmla="val 48821"/>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pic>
        <p:nvPicPr>
          <p:cNvPr id="26" name="Grafikk 25" descr="Gravid kvinne kontur">
            <a:extLst>
              <a:ext uri="{FF2B5EF4-FFF2-40B4-BE49-F238E27FC236}">
                <a16:creationId xmlns:a16="http://schemas.microsoft.com/office/drawing/2014/main" id="{DB33DB6B-FF04-DAB9-12E9-3280F3FEC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58" y="914354"/>
            <a:ext cx="914400" cy="914400"/>
          </a:xfrm>
          <a:prstGeom prst="rect">
            <a:avLst/>
          </a:prstGeom>
        </p:spPr>
      </p:pic>
      <p:sp>
        <p:nvSpPr>
          <p:cNvPr id="27" name="TekstSylinder 26">
            <a:extLst>
              <a:ext uri="{FF2B5EF4-FFF2-40B4-BE49-F238E27FC236}">
                <a16:creationId xmlns:a16="http://schemas.microsoft.com/office/drawing/2014/main" id="{C4D090D3-7890-9CAF-AAE1-E37110E43B86}"/>
              </a:ext>
            </a:extLst>
          </p:cNvPr>
          <p:cNvSpPr txBox="1"/>
          <p:nvPr/>
        </p:nvSpPr>
        <p:spPr>
          <a:xfrm>
            <a:off x="874811" y="1112670"/>
            <a:ext cx="1684217" cy="1277273"/>
          </a:xfrm>
          <a:prstGeom prst="rect">
            <a:avLst/>
          </a:prstGeom>
          <a:noFill/>
        </p:spPr>
        <p:txBody>
          <a:bodyPr wrap="square">
            <a:spAutoFit/>
          </a:bodyPr>
          <a:lstStyle/>
          <a:p>
            <a:r>
              <a:rPr lang="nb-NO" sz="1100" dirty="0">
                <a:solidFill>
                  <a:srgbClr val="000000"/>
                </a:solidFill>
                <a:latin typeface="Arial" panose="020B0604020202020204" pitchFamily="34" charset="0"/>
                <a:cs typeface="Arial" panose="020B0604020202020204" pitchFamily="34" charset="0"/>
              </a:rPr>
              <a:t>Mari er gravid og har fått time hos jordmor. Hun har fått påminnelse på timen med lenke til der hun kan avlyse eller melde ønske om endring av time</a:t>
            </a:r>
          </a:p>
        </p:txBody>
      </p:sp>
      <p:pic>
        <p:nvPicPr>
          <p:cNvPr id="28" name="Bilde 27">
            <a:extLst>
              <a:ext uri="{FF2B5EF4-FFF2-40B4-BE49-F238E27FC236}">
                <a16:creationId xmlns:a16="http://schemas.microsoft.com/office/drawing/2014/main" id="{F8438290-38C1-B509-E021-2E0D20CD817C}"/>
              </a:ext>
            </a:extLst>
          </p:cNvPr>
          <p:cNvPicPr>
            <a:picLocks noChangeAspect="1"/>
          </p:cNvPicPr>
          <p:nvPr/>
        </p:nvPicPr>
        <p:blipFill>
          <a:blip r:embed="rId5"/>
          <a:stretch>
            <a:fillRect/>
          </a:stretch>
        </p:blipFill>
        <p:spPr>
          <a:xfrm>
            <a:off x="6409111" y="923787"/>
            <a:ext cx="914479" cy="925088"/>
          </a:xfrm>
          <a:prstGeom prst="rect">
            <a:avLst/>
          </a:prstGeom>
        </p:spPr>
      </p:pic>
      <p:sp>
        <p:nvSpPr>
          <p:cNvPr id="29" name="TekstSylinder 28">
            <a:extLst>
              <a:ext uri="{FF2B5EF4-FFF2-40B4-BE49-F238E27FC236}">
                <a16:creationId xmlns:a16="http://schemas.microsoft.com/office/drawing/2014/main" id="{75969ACC-B599-6ED7-51BF-06DFC2B2158B}"/>
              </a:ext>
            </a:extLst>
          </p:cNvPr>
          <p:cNvSpPr txBox="1"/>
          <p:nvPr/>
        </p:nvSpPr>
        <p:spPr>
          <a:xfrm>
            <a:off x="1018463" y="5750269"/>
            <a:ext cx="1537556" cy="938719"/>
          </a:xfrm>
          <a:prstGeom prst="rect">
            <a:avLst/>
          </a:prstGeom>
          <a:noFill/>
        </p:spPr>
        <p:txBody>
          <a:bodyPr wrap="square">
            <a:spAutoFit/>
          </a:bodyPr>
          <a:lstStyle/>
          <a:p>
            <a:pPr algn="ctr"/>
            <a:r>
              <a:rPr lang="nb-NO" sz="1100" dirty="0">
                <a:solidFill>
                  <a:srgbClr val="000000"/>
                </a:solidFill>
                <a:latin typeface="Arial"/>
                <a:cs typeface="Calibri"/>
              </a:rPr>
              <a:t>Jordmor ser at det ikke er tatt alle blodprøver som skal tas og kan ta det når Mari er hos henne.</a:t>
            </a:r>
          </a:p>
        </p:txBody>
      </p:sp>
      <p:sp>
        <p:nvSpPr>
          <p:cNvPr id="33" name="TekstSylinder 32">
            <a:extLst>
              <a:ext uri="{FF2B5EF4-FFF2-40B4-BE49-F238E27FC236}">
                <a16:creationId xmlns:a16="http://schemas.microsoft.com/office/drawing/2014/main" id="{C18D02F0-F7B9-56FF-CAFC-B081D08A8FD1}"/>
              </a:ext>
            </a:extLst>
          </p:cNvPr>
          <p:cNvSpPr txBox="1"/>
          <p:nvPr/>
        </p:nvSpPr>
        <p:spPr>
          <a:xfrm>
            <a:off x="228561" y="3948166"/>
            <a:ext cx="2612072" cy="938719"/>
          </a:xfrm>
          <a:prstGeom prst="rect">
            <a:avLst/>
          </a:prstGeom>
          <a:noFill/>
        </p:spPr>
        <p:txBody>
          <a:bodyPr wrap="square">
            <a:spAutoFit/>
          </a:bodyPr>
          <a:lstStyle/>
          <a:p>
            <a:r>
              <a:rPr lang="nb-NO" sz="1100" dirty="0">
                <a:solidFill>
                  <a:srgbClr val="000000"/>
                </a:solidFill>
                <a:latin typeface="Arial"/>
                <a:cs typeface="Calibri"/>
              </a:rPr>
              <a:t>Jordmor har tilgang til henvisninger, polikliniske notater, epikriser og blodprøvesvar via kjernejournal/EPJ så det er lett å se hva som har blitt gjort og ikke.</a:t>
            </a:r>
          </a:p>
        </p:txBody>
      </p:sp>
      <p:pic>
        <p:nvPicPr>
          <p:cNvPr id="3" name="Bilde 2">
            <a:extLst>
              <a:ext uri="{FF2B5EF4-FFF2-40B4-BE49-F238E27FC236}">
                <a16:creationId xmlns:a16="http://schemas.microsoft.com/office/drawing/2014/main" id="{859D39A6-D0B2-A07C-4CB7-B9671CA434CB}"/>
              </a:ext>
            </a:extLst>
          </p:cNvPr>
          <p:cNvPicPr>
            <a:picLocks noChangeAspect="1"/>
          </p:cNvPicPr>
          <p:nvPr/>
        </p:nvPicPr>
        <p:blipFill>
          <a:blip r:embed="rId6"/>
          <a:stretch>
            <a:fillRect/>
          </a:stretch>
        </p:blipFill>
        <p:spPr>
          <a:xfrm>
            <a:off x="140058" y="5842270"/>
            <a:ext cx="914479" cy="914479"/>
          </a:xfrm>
          <a:prstGeom prst="rect">
            <a:avLst/>
          </a:prstGeom>
        </p:spPr>
      </p:pic>
      <p:sp>
        <p:nvSpPr>
          <p:cNvPr id="4" name="Rektangel 3">
            <a:extLst>
              <a:ext uri="{FF2B5EF4-FFF2-40B4-BE49-F238E27FC236}">
                <a16:creationId xmlns:a16="http://schemas.microsoft.com/office/drawing/2014/main" id="{E2C63AEC-4418-E525-B5FC-13320537F1E9}"/>
              </a:ext>
            </a:extLst>
          </p:cNvPr>
          <p:cNvSpPr/>
          <p:nvPr/>
        </p:nvSpPr>
        <p:spPr>
          <a:xfrm>
            <a:off x="8209405" y="994544"/>
            <a:ext cx="3009939" cy="1426949"/>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nb-NO" sz="1100">
                <a:latin typeface="Arial"/>
                <a:cs typeface="Arial"/>
              </a:rPr>
              <a:t>Mari skal ta glukosebelastningstest ved en lab. Jordmor sender elektronisk rekvisisjon og svaret blir tilgjengelig for de som følger opp og har tilgang til Maris journal. Prøvesvar kommer digitalt via EPJ/Kjernejournal, og jordmor mottar varsler ved endringer eller ny informasjon i Maris journal.</a:t>
            </a:r>
          </a:p>
        </p:txBody>
      </p:sp>
      <p:pic>
        <p:nvPicPr>
          <p:cNvPr id="5" name="Bilde 4">
            <a:extLst>
              <a:ext uri="{FF2B5EF4-FFF2-40B4-BE49-F238E27FC236}">
                <a16:creationId xmlns:a16="http://schemas.microsoft.com/office/drawing/2014/main" id="{C07890E5-973C-60CA-42DD-13F8795F97F0}"/>
              </a:ext>
            </a:extLst>
          </p:cNvPr>
          <p:cNvPicPr>
            <a:picLocks noChangeAspect="1"/>
          </p:cNvPicPr>
          <p:nvPr/>
        </p:nvPicPr>
        <p:blipFill>
          <a:blip r:embed="rId7"/>
          <a:stretch>
            <a:fillRect/>
          </a:stretch>
        </p:blipFill>
        <p:spPr>
          <a:xfrm>
            <a:off x="4296622" y="3016628"/>
            <a:ext cx="914479" cy="914479"/>
          </a:xfrm>
          <a:prstGeom prst="rect">
            <a:avLst/>
          </a:prstGeom>
        </p:spPr>
      </p:pic>
      <p:pic>
        <p:nvPicPr>
          <p:cNvPr id="6" name="Bilde 5">
            <a:extLst>
              <a:ext uri="{FF2B5EF4-FFF2-40B4-BE49-F238E27FC236}">
                <a16:creationId xmlns:a16="http://schemas.microsoft.com/office/drawing/2014/main" id="{07443F49-90DF-47B3-EA7B-84EC5DF5EED3}"/>
              </a:ext>
            </a:extLst>
          </p:cNvPr>
          <p:cNvPicPr>
            <a:picLocks noChangeAspect="1"/>
          </p:cNvPicPr>
          <p:nvPr/>
        </p:nvPicPr>
        <p:blipFill>
          <a:blip r:embed="rId8"/>
          <a:stretch>
            <a:fillRect/>
          </a:stretch>
        </p:blipFill>
        <p:spPr>
          <a:xfrm>
            <a:off x="11173125" y="1119156"/>
            <a:ext cx="914479" cy="914479"/>
          </a:xfrm>
          <a:prstGeom prst="rect">
            <a:avLst/>
          </a:prstGeom>
        </p:spPr>
      </p:pic>
      <p:sp>
        <p:nvSpPr>
          <p:cNvPr id="13" name="Rektangel 12">
            <a:extLst>
              <a:ext uri="{FF2B5EF4-FFF2-40B4-BE49-F238E27FC236}">
                <a16:creationId xmlns:a16="http://schemas.microsoft.com/office/drawing/2014/main" id="{B62E5CC5-372B-72D4-795B-48EC7C96E966}"/>
              </a:ext>
            </a:extLst>
          </p:cNvPr>
          <p:cNvSpPr/>
          <p:nvPr/>
        </p:nvSpPr>
        <p:spPr>
          <a:xfrm>
            <a:off x="8089398" y="2621613"/>
            <a:ext cx="3634474"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sz="1100">
                <a:latin typeface="Arial" panose="020B0604020202020204" pitchFamily="34" charset="0"/>
                <a:cs typeface="Arial" panose="020B0604020202020204" pitchFamily="34" charset="0"/>
              </a:rPr>
              <a:t>Når Mari har født, varsles helsestasjonen, og jordmor og helsesykepleier har tilgang til journaldokumenter fra sykehuset, så de kan følge opp videre.</a:t>
            </a:r>
          </a:p>
        </p:txBody>
      </p:sp>
      <p:pic>
        <p:nvPicPr>
          <p:cNvPr id="14" name="Bilde 13">
            <a:extLst>
              <a:ext uri="{FF2B5EF4-FFF2-40B4-BE49-F238E27FC236}">
                <a16:creationId xmlns:a16="http://schemas.microsoft.com/office/drawing/2014/main" id="{A0F2A63E-33D6-66B4-AD23-35B04D4C2307}"/>
              </a:ext>
            </a:extLst>
          </p:cNvPr>
          <p:cNvPicPr>
            <a:picLocks noChangeAspect="1"/>
          </p:cNvPicPr>
          <p:nvPr/>
        </p:nvPicPr>
        <p:blipFill>
          <a:blip r:embed="rId9"/>
          <a:stretch>
            <a:fillRect/>
          </a:stretch>
        </p:blipFill>
        <p:spPr>
          <a:xfrm>
            <a:off x="7538178" y="2674529"/>
            <a:ext cx="914479" cy="914479"/>
          </a:xfrm>
          <a:prstGeom prst="rect">
            <a:avLst/>
          </a:prstGeom>
        </p:spPr>
      </p:pic>
      <p:sp>
        <p:nvSpPr>
          <p:cNvPr id="31" name="Prosess 30">
            <a:extLst>
              <a:ext uri="{FF2B5EF4-FFF2-40B4-BE49-F238E27FC236}">
                <a16:creationId xmlns:a16="http://schemas.microsoft.com/office/drawing/2014/main" id="{5FD1DDC8-3D1B-AB2C-F567-856C5E29EA87}"/>
              </a:ext>
            </a:extLst>
          </p:cNvPr>
          <p:cNvSpPr/>
          <p:nvPr/>
        </p:nvSpPr>
        <p:spPr>
          <a:xfrm>
            <a:off x="7618336" y="4238669"/>
            <a:ext cx="4105536" cy="740045"/>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sz="1100">
                <a:latin typeface="Arial" panose="020B0604020202020204" pitchFamily="34" charset="0"/>
                <a:cs typeface="Arial" panose="020B0604020202020204" pitchFamily="34" charset="0"/>
              </a:rPr>
              <a:t>På hjemmebesøk har jordmor tilgang til all nødvendig informasjon og funksjonalitet i EPJ via mobil enhet. Mari får time til barnet hos helsesykepleier og 6-ukerskontroll av seg selv hos jordmor.</a:t>
            </a:r>
          </a:p>
        </p:txBody>
      </p:sp>
      <p:pic>
        <p:nvPicPr>
          <p:cNvPr id="32" name="Bilde 31">
            <a:extLst>
              <a:ext uri="{FF2B5EF4-FFF2-40B4-BE49-F238E27FC236}">
                <a16:creationId xmlns:a16="http://schemas.microsoft.com/office/drawing/2014/main" id="{B24B2DF6-85F0-8EF1-B59F-EFE957BB2A9F}"/>
              </a:ext>
            </a:extLst>
          </p:cNvPr>
          <p:cNvPicPr>
            <a:picLocks noChangeAspect="1"/>
          </p:cNvPicPr>
          <p:nvPr/>
        </p:nvPicPr>
        <p:blipFill>
          <a:blip r:embed="rId10"/>
          <a:stretch>
            <a:fillRect/>
          </a:stretch>
        </p:blipFill>
        <p:spPr>
          <a:xfrm>
            <a:off x="6973191" y="4147251"/>
            <a:ext cx="914479" cy="914479"/>
          </a:xfrm>
          <a:prstGeom prst="rect">
            <a:avLst/>
          </a:prstGeom>
        </p:spPr>
      </p:pic>
      <p:sp>
        <p:nvSpPr>
          <p:cNvPr id="35" name="Prosess 34">
            <a:extLst>
              <a:ext uri="{FF2B5EF4-FFF2-40B4-BE49-F238E27FC236}">
                <a16:creationId xmlns:a16="http://schemas.microsoft.com/office/drawing/2014/main" id="{9455B66A-B71C-7446-74B2-B57226E61BE7}"/>
              </a:ext>
            </a:extLst>
          </p:cNvPr>
          <p:cNvSpPr/>
          <p:nvPr/>
        </p:nvSpPr>
        <p:spPr>
          <a:xfrm>
            <a:off x="7929396" y="6250698"/>
            <a:ext cx="3888678" cy="612648"/>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nb-NO" sz="1100">
                <a:latin typeface="Arial"/>
                <a:cs typeface="Arial"/>
              </a:rPr>
              <a:t>Jordmor kan kommunisere digitalt med andre tjenesteytere (</a:t>
            </a:r>
            <a:r>
              <a:rPr lang="nb-NO" sz="1100" err="1">
                <a:latin typeface="Arial"/>
                <a:cs typeface="Arial"/>
              </a:rPr>
              <a:t>f.eks</a:t>
            </a:r>
            <a:r>
              <a:rPr lang="nb-NO" sz="1100">
                <a:latin typeface="Arial"/>
                <a:cs typeface="Arial"/>
              </a:rPr>
              <a:t> helsesykepleier) hvis det er tilleggsinfo om for eksempel mor som ikke skal skrives i barnets journal.</a:t>
            </a:r>
          </a:p>
        </p:txBody>
      </p:sp>
      <p:pic>
        <p:nvPicPr>
          <p:cNvPr id="36" name="Bilde 35">
            <a:extLst>
              <a:ext uri="{FF2B5EF4-FFF2-40B4-BE49-F238E27FC236}">
                <a16:creationId xmlns:a16="http://schemas.microsoft.com/office/drawing/2014/main" id="{DA11794D-38AF-5365-79DD-C6703E547047}"/>
              </a:ext>
            </a:extLst>
          </p:cNvPr>
          <p:cNvPicPr>
            <a:picLocks noChangeAspect="1"/>
          </p:cNvPicPr>
          <p:nvPr/>
        </p:nvPicPr>
        <p:blipFill>
          <a:blip r:embed="rId11"/>
          <a:stretch>
            <a:fillRect/>
          </a:stretch>
        </p:blipFill>
        <p:spPr>
          <a:xfrm>
            <a:off x="10261084" y="5365414"/>
            <a:ext cx="914479" cy="914479"/>
          </a:xfrm>
          <a:prstGeom prst="rect">
            <a:avLst/>
          </a:prstGeom>
        </p:spPr>
      </p:pic>
      <p:sp>
        <p:nvSpPr>
          <p:cNvPr id="38" name="Prosess 37">
            <a:extLst>
              <a:ext uri="{FF2B5EF4-FFF2-40B4-BE49-F238E27FC236}">
                <a16:creationId xmlns:a16="http://schemas.microsoft.com/office/drawing/2014/main" id="{9308CBE2-2479-0B37-72E4-82533D1F4181}"/>
              </a:ext>
            </a:extLst>
          </p:cNvPr>
          <p:cNvSpPr/>
          <p:nvPr/>
        </p:nvSpPr>
        <p:spPr>
          <a:xfrm>
            <a:off x="4339550" y="6226301"/>
            <a:ext cx="2069561" cy="612648"/>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sz="1100">
                <a:latin typeface="Arial" panose="020B0604020202020204" pitchFamily="34" charset="0"/>
                <a:cs typeface="Arial" panose="020B0604020202020204" pitchFamily="34" charset="0"/>
              </a:rPr>
              <a:t>På kontroll etter fødsel får Mari en e-resept av jordmor på prevensjon.</a:t>
            </a:r>
          </a:p>
        </p:txBody>
      </p:sp>
      <p:pic>
        <p:nvPicPr>
          <p:cNvPr id="39" name="Bilde 38">
            <a:extLst>
              <a:ext uri="{FF2B5EF4-FFF2-40B4-BE49-F238E27FC236}">
                <a16:creationId xmlns:a16="http://schemas.microsoft.com/office/drawing/2014/main" id="{19B1B882-23BA-8E00-50B3-A7F50EDF107C}"/>
              </a:ext>
            </a:extLst>
          </p:cNvPr>
          <p:cNvPicPr>
            <a:picLocks noChangeAspect="1"/>
          </p:cNvPicPr>
          <p:nvPr/>
        </p:nvPicPr>
        <p:blipFill>
          <a:blip r:embed="rId12"/>
          <a:stretch>
            <a:fillRect/>
          </a:stretch>
        </p:blipFill>
        <p:spPr>
          <a:xfrm>
            <a:off x="3697039" y="5846293"/>
            <a:ext cx="914479" cy="914479"/>
          </a:xfrm>
          <a:prstGeom prst="rect">
            <a:avLst/>
          </a:prstGeom>
        </p:spPr>
      </p:pic>
      <p:sp>
        <p:nvSpPr>
          <p:cNvPr id="2" name="Pil: høyre 1">
            <a:extLst>
              <a:ext uri="{FF2B5EF4-FFF2-40B4-BE49-F238E27FC236}">
                <a16:creationId xmlns:a16="http://schemas.microsoft.com/office/drawing/2014/main" id="{D9D2A6F4-E69D-35C7-6FC0-0A89BAB3D63F}"/>
              </a:ext>
            </a:extLst>
          </p:cNvPr>
          <p:cNvSpPr/>
          <p:nvPr/>
        </p:nvSpPr>
        <p:spPr>
          <a:xfrm>
            <a:off x="3138810" y="4160477"/>
            <a:ext cx="895689" cy="208548"/>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7" name="Pil: høyre 6">
            <a:extLst>
              <a:ext uri="{FF2B5EF4-FFF2-40B4-BE49-F238E27FC236}">
                <a16:creationId xmlns:a16="http://schemas.microsoft.com/office/drawing/2014/main" id="{90980F44-E2E6-2366-8B93-31341A094A59}"/>
              </a:ext>
            </a:extLst>
          </p:cNvPr>
          <p:cNvSpPr/>
          <p:nvPr/>
        </p:nvSpPr>
        <p:spPr>
          <a:xfrm rot="10800000">
            <a:off x="3136988" y="4467726"/>
            <a:ext cx="895689" cy="208548"/>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0" name="Pil: høyre 9">
            <a:extLst>
              <a:ext uri="{FF2B5EF4-FFF2-40B4-BE49-F238E27FC236}">
                <a16:creationId xmlns:a16="http://schemas.microsoft.com/office/drawing/2014/main" id="{870EA92C-A81F-6589-AFE1-A1742335A904}"/>
              </a:ext>
            </a:extLst>
          </p:cNvPr>
          <p:cNvSpPr/>
          <p:nvPr/>
        </p:nvSpPr>
        <p:spPr>
          <a:xfrm rot="8503386">
            <a:off x="5606852" y="5495438"/>
            <a:ext cx="1645835" cy="244673"/>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12" name="Pil: høyre 11">
            <a:extLst>
              <a:ext uri="{FF2B5EF4-FFF2-40B4-BE49-F238E27FC236}">
                <a16:creationId xmlns:a16="http://schemas.microsoft.com/office/drawing/2014/main" id="{F9A112DF-9F2C-928D-8C72-B02AB051A5AE}"/>
              </a:ext>
            </a:extLst>
          </p:cNvPr>
          <p:cNvSpPr/>
          <p:nvPr/>
        </p:nvSpPr>
        <p:spPr>
          <a:xfrm rot="5400000">
            <a:off x="9763357" y="5525951"/>
            <a:ext cx="654959" cy="251184"/>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2" name="Pil: høyre 21">
            <a:extLst>
              <a:ext uri="{FF2B5EF4-FFF2-40B4-BE49-F238E27FC236}">
                <a16:creationId xmlns:a16="http://schemas.microsoft.com/office/drawing/2014/main" id="{D260614D-1087-209B-03AD-6C08552917B0}"/>
              </a:ext>
            </a:extLst>
          </p:cNvPr>
          <p:cNvSpPr/>
          <p:nvPr/>
        </p:nvSpPr>
        <p:spPr>
          <a:xfrm rot="5400000">
            <a:off x="9819024" y="3749849"/>
            <a:ext cx="543625" cy="251184"/>
          </a:xfrm>
          <a:prstGeom prst="rightArrow">
            <a:avLst>
              <a:gd name="adj1" fmla="val 50000"/>
              <a:gd name="adj2" fmla="val 641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8" name="Tittel 1">
            <a:extLst>
              <a:ext uri="{FF2B5EF4-FFF2-40B4-BE49-F238E27FC236}">
                <a16:creationId xmlns:a16="http://schemas.microsoft.com/office/drawing/2014/main" id="{6A648467-0141-753D-06B3-E785D6C77FC0}"/>
              </a:ext>
            </a:extLst>
          </p:cNvPr>
          <p:cNvSpPr>
            <a:spLocks noGrp="1"/>
          </p:cNvSpPr>
          <p:nvPr>
            <p:ph type="title"/>
          </p:nvPr>
        </p:nvSpPr>
        <p:spPr>
          <a:xfrm>
            <a:off x="838200" y="-67293"/>
            <a:ext cx="10515600" cy="1063369"/>
          </a:xfrm>
        </p:spPr>
        <p:txBody>
          <a:bodyPr/>
          <a:lstStyle/>
          <a:p>
            <a:r>
              <a:rPr lang="nb-NO" dirty="0">
                <a:cs typeface="Arial"/>
              </a:rPr>
              <a:t>Brukerhistorie </a:t>
            </a:r>
            <a:r>
              <a:rPr lang="nb-NO" dirty="0" err="1">
                <a:cs typeface="Arial"/>
              </a:rPr>
              <a:t>nr</a:t>
            </a:r>
            <a:r>
              <a:rPr lang="nb-NO" dirty="0">
                <a:cs typeface="Arial"/>
              </a:rPr>
              <a:t> 8: Jordmor/helsestasjon </a:t>
            </a:r>
            <a:endParaRPr lang="nb-NO" dirty="0"/>
          </a:p>
        </p:txBody>
      </p:sp>
    </p:spTree>
    <p:extLst>
      <p:ext uri="{BB962C8B-B14F-4D97-AF65-F5344CB8AC3E}">
        <p14:creationId xmlns:p14="http://schemas.microsoft.com/office/powerpoint/2010/main" val="1358248027"/>
      </p:ext>
    </p:extLst>
  </p:cSld>
  <p:clrMapOvr>
    <a:masterClrMapping/>
  </p:clrMapOvr>
</p:sld>
</file>

<file path=ppt/theme/theme1.xml><?xml version="1.0" encoding="utf-8"?>
<a:theme xmlns:a="http://schemas.openxmlformats.org/drawingml/2006/main" name="Office-tema">
  <a:themeElements>
    <a:clrScheme name="Lørenskog">
      <a:dk1>
        <a:sysClr val="windowText" lastClr="000000"/>
      </a:dk1>
      <a:lt1>
        <a:sysClr val="window" lastClr="FFFFFF"/>
      </a:lt1>
      <a:dk2>
        <a:srgbClr val="004D42"/>
      </a:dk2>
      <a:lt2>
        <a:srgbClr val="80B24F"/>
      </a:lt2>
      <a:accent1>
        <a:srgbClr val="3F8C7B"/>
      </a:accent1>
      <a:accent2>
        <a:srgbClr val="009640"/>
      </a:accent2>
      <a:accent3>
        <a:srgbClr val="1C7390"/>
      </a:accent3>
      <a:accent4>
        <a:srgbClr val="B70B63"/>
      </a:accent4>
      <a:accent5>
        <a:srgbClr val="C0371D"/>
      </a:accent5>
      <a:accent6>
        <a:srgbClr val="E09B2A"/>
      </a:accent6>
      <a:hlink>
        <a:srgbClr val="0563C1"/>
      </a:hlink>
      <a:folHlink>
        <a:srgbClr val="954F72"/>
      </a:folHlink>
    </a:clrScheme>
    <a:fontScheme name="Custom 4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ørenskog_PPT_Fixed" id="{CF58190A-C24A-4423-888B-AB3FC6CA0DCF}" vid="{EF8AED4A-7684-4F2E-BB7F-2EF2B33E8F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9ab8b6-ff35-4a4f-9f18-9cef83ce6420"/>
    <Pros xmlns="9092cff8-8f17-469c-b203-1eb3caf34edd" xsi:nil="true"/>
    <Virksomhet xmlns="9574e016-2d0b-41e2-91bf-b961c8110043" xsi:nil="true"/>
    <Virk xmlns="9092cff8-8f17-469c-b203-1eb3caf34edd" xsi:nil="true"/>
    <Innovasjonsløft xmlns="9574e016-2d0b-41e2-91bf-b961c8110043" xsi:nil="true"/>
    <lcf76f155ced4ddcb4097134ff3c332f xmlns="9092cff8-8f17-469c-b203-1eb3caf34edd">
      <Terms xmlns="http://schemas.microsoft.com/office/infopath/2007/PartnerControls"/>
    </lcf76f155ced4ddcb4097134ff3c332f>
    <Prosess xmlns="9574e016-2d0b-41e2-91bf-b961c81100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E0056279BE69A468D423FB9ED38D9CC" ma:contentTypeVersion="24" ma:contentTypeDescription="Opprett et nytt dokument." ma:contentTypeScope="" ma:versionID="0798e796b10a625a23cb0af34e31f822">
  <xsd:schema xmlns:xsd="http://www.w3.org/2001/XMLSchema" xmlns:xs="http://www.w3.org/2001/XMLSchema" xmlns:p="http://schemas.microsoft.com/office/2006/metadata/properties" xmlns:ns2="9574e016-2d0b-41e2-91bf-b961c8110043" xmlns:ns3="bd3b2477-909e-4f43-8683-a5760b10f11c" xmlns:ns4="9092cff8-8f17-469c-b203-1eb3caf34edd" xmlns:ns5="749ab8b6-ff35-4a4f-9f18-9cef83ce6420" targetNamespace="http://schemas.microsoft.com/office/2006/metadata/properties" ma:root="true" ma:fieldsID="4560793df885681d9dac48fea2ac26db" ns2:_="" ns3:_="" ns4:_="" ns5:_="">
    <xsd:import namespace="9574e016-2d0b-41e2-91bf-b961c8110043"/>
    <xsd:import namespace="bd3b2477-909e-4f43-8683-a5760b10f11c"/>
    <xsd:import namespace="9092cff8-8f17-469c-b203-1eb3caf34edd"/>
    <xsd:import namespace="749ab8b6-ff35-4a4f-9f18-9cef83ce6420"/>
    <xsd:element name="properties">
      <xsd:complexType>
        <xsd:sequence>
          <xsd:element name="documentManagement">
            <xsd:complexType>
              <xsd:all>
                <xsd:element ref="ns2:Virksomhet" minOccurs="0"/>
                <xsd:element ref="ns2:Prosess" minOccurs="0"/>
                <xsd:element ref="ns3:SharedWithUsers" minOccurs="0"/>
                <xsd:element ref="ns3:SharedWithDetails" minOccurs="0"/>
                <xsd:element ref="ns2:Innovasjonsløft" minOccurs="0"/>
                <xsd:element ref="ns4:Virk" minOccurs="0"/>
                <xsd:element ref="ns4:Pro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element ref="ns4:lcf76f155ced4ddcb4097134ff3c332f" minOccurs="0"/>
                <xsd:element ref="ns5: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4e016-2d0b-41e2-91bf-b961c8110043" elementFormDefault="qualified">
    <xsd:import namespace="http://schemas.microsoft.com/office/2006/documentManagement/types"/>
    <xsd:import namespace="http://schemas.microsoft.com/office/infopath/2007/PartnerControls"/>
    <xsd:element name="Virksomhet" ma:index="8" nillable="true" ma:displayName="Virksomhet" ma:list="{346d39b3-1245-44a5-9aa0-617028be86d7}" ma:internalName="Virksomhet" ma:showField="Title" ma:web="9574e016-2d0b-41e2-91bf-b961c8110043">
      <xsd:simpleType>
        <xsd:restriction base="dms:Lookup"/>
      </xsd:simpleType>
    </xsd:element>
    <xsd:element name="Prosess" ma:index="9" nillable="true" ma:displayName="Prosess" ma:list="{f1e35de8-defe-42cb-8720-1222fb766ca8}" ma:internalName="Prosess" ma:showField="Title" ma:web="9574e016-2d0b-41e2-91bf-b961c8110043">
      <xsd:simpleType>
        <xsd:restriction base="dms:Lookup"/>
      </xsd:simpleType>
    </xsd:element>
    <xsd:element name="Innovasjonsløft" ma:index="12" nillable="true" ma:displayName="Innovasjonsløft" ma:list="{03b8278d-d217-4516-9525-b88b644a0010}" ma:internalName="Innovasjonsl_x00f8_ft" ma:showField="Title" ma:web="9574e016-2d0b-41e2-91bf-b961c811004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d3b2477-909e-4f43-8683-a5760b10f11c"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description="" ma:internalName="SharedWithDetails" ma:readOnly="true">
      <xsd:simpleType>
        <xsd:restriction base="dms:Note">
          <xsd:maxLength value="255"/>
        </xsd:restriction>
      </xsd:simpleType>
    </xsd:element>
    <xsd:element name="LastSharedByUser" ma:index="15" nillable="true" ma:displayName="Sist delt etter bruker" ma:description="" ma:internalName="LastSharedByUser" ma:readOnly="true">
      <xsd:simpleType>
        <xsd:restriction base="dms:Note">
          <xsd:maxLength value="255"/>
        </xsd:restriction>
      </xsd:simpleType>
    </xsd:element>
    <xsd:element name="LastSharedByTime" ma:index="16"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92cff8-8f17-469c-b203-1eb3caf34edd" elementFormDefault="qualified">
    <xsd:import namespace="http://schemas.microsoft.com/office/2006/documentManagement/types"/>
    <xsd:import namespace="http://schemas.microsoft.com/office/infopath/2007/PartnerControls"/>
    <xsd:element name="Virk" ma:index="13" nillable="true" ma:displayName="Virk" ma:internalName="Virk">
      <xsd:simpleType>
        <xsd:restriction base="dms:Text">
          <xsd:maxLength value="255"/>
        </xsd:restriction>
      </xsd:simpleType>
    </xsd:element>
    <xsd:element name="Pros" ma:index="14" nillable="true" ma:displayName="Pros" ma:internalName="Pros">
      <xsd:simpleType>
        <xsd:restriction base="dms:Text">
          <xsd:maxLength value="255"/>
        </xsd:restrict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Location" ma:index="26" nillable="true" ma:displayName="Location" ma:internalName="MediaServiceLocation" ma:readOnly="true">
      <xsd:simpleType>
        <xsd:restriction base="dms:Text"/>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Bildemerkelapper"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db05bca4-4173-426e-b117-658e4f3c89d2}" ma:internalName="TaxCatchAll" ma:showField="CatchAllData" ma:web="bd3b2477-909e-4f43-8683-a5760b10f1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119b49b-2cc3-444e-b755-8692f4554da6" ContentTypeId="0x0101" PreviousValue="false"/>
</file>

<file path=customXml/itemProps1.xml><?xml version="1.0" encoding="utf-8"?>
<ds:datastoreItem xmlns:ds="http://schemas.openxmlformats.org/officeDocument/2006/customXml" ds:itemID="{9D2439CC-9ADC-4724-BAFF-4C21125FA959}">
  <ds:schemaRefs>
    <ds:schemaRef ds:uri="http://schemas.microsoft.com/sharepoint/v3/contenttype/forms"/>
  </ds:schemaRefs>
</ds:datastoreItem>
</file>

<file path=customXml/itemProps2.xml><?xml version="1.0" encoding="utf-8"?>
<ds:datastoreItem xmlns:ds="http://schemas.openxmlformats.org/officeDocument/2006/customXml" ds:itemID="{039CB46E-3CD8-48D2-B93E-F6ECC5163511}">
  <ds:schemaRefs>
    <ds:schemaRef ds:uri="9574e016-2d0b-41e2-91bf-b961c811004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bd3b2477-909e-4f43-8683-a5760b10f11c"/>
    <ds:schemaRef ds:uri="749ab8b6-ff35-4a4f-9f18-9cef83ce6420"/>
    <ds:schemaRef ds:uri="http://schemas.microsoft.com/office/2006/documentManagement/types"/>
    <ds:schemaRef ds:uri="9092cff8-8f17-469c-b203-1eb3caf34edd"/>
    <ds:schemaRef ds:uri="http://www.w3.org/XML/1998/namespace"/>
    <ds:schemaRef ds:uri="http://purl.org/dc/dcmitype/"/>
  </ds:schemaRefs>
</ds:datastoreItem>
</file>

<file path=customXml/itemProps3.xml><?xml version="1.0" encoding="utf-8"?>
<ds:datastoreItem xmlns:ds="http://schemas.openxmlformats.org/officeDocument/2006/customXml" ds:itemID="{28B46748-D0CF-4255-82F6-1F820C23C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4e016-2d0b-41e2-91bf-b961c8110043"/>
    <ds:schemaRef ds:uri="bd3b2477-909e-4f43-8683-a5760b10f11c"/>
    <ds:schemaRef ds:uri="9092cff8-8f17-469c-b203-1eb3caf34edd"/>
    <ds:schemaRef ds:uri="749ab8b6-ff35-4a4f-9f18-9cef83ce6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5B57385-2D2E-4444-989F-5CF2DE4A3C8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Lørenskog_PPT_org</Template>
  <TotalTime>33</TotalTime>
  <Words>2805</Words>
  <Application>Microsoft Office PowerPoint</Application>
  <PresentationFormat>Widescreen</PresentationFormat>
  <Paragraphs>94</Paragraphs>
  <Slides>11</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Segoe UI</vt:lpstr>
      <vt:lpstr>Office-tema</vt:lpstr>
      <vt:lpstr>Brukerhistorier</vt:lpstr>
      <vt:lpstr>Brukerhistorie 1: Bo- og omsorgstjenesten</vt:lpstr>
      <vt:lpstr>Brukerhistorie nr 2: Lavterskeltilbud</vt:lpstr>
      <vt:lpstr>Brukerhistorie nr 3: Fysio/ergo voksne</vt:lpstr>
      <vt:lpstr>PowerPoint-presentasjon</vt:lpstr>
      <vt:lpstr>PowerPoint-presentasjon</vt:lpstr>
      <vt:lpstr>Brukerhistorie nr 6: Administrasjon</vt:lpstr>
      <vt:lpstr>Brukerhistorie nr 7: Saksbehandling </vt:lpstr>
      <vt:lpstr>Brukerhistorie nr 8: Jordmor/helsestasjon </vt:lpstr>
      <vt:lpstr>Brukerhistorie nr 9: Bo- og omsorgstjenesten </vt:lpstr>
      <vt:lpstr>Brukerhistorie nr 10: Statistikk og rapporter</vt:lpstr>
    </vt:vector>
  </TitlesOfParts>
  <Company>Lorenskog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Brukerhistorier</dc:title>
  <dc:creator>Kaia Spilhaug Torkildsen</dc:creator>
  <cp:lastModifiedBy>Riche Vestby</cp:lastModifiedBy>
  <cp:revision>2</cp:revision>
  <dcterms:created xsi:type="dcterms:W3CDTF">2024-03-18T15:15:08Z</dcterms:created>
  <dcterms:modified xsi:type="dcterms:W3CDTF">2024-04-02T11:21:06Z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0x0101008E0056279BE69A468D423FB9ED38D9CC</vt:lpwstr>
  </property>
  <property fmtid="{D5CDD505-2E9C-101B-9397-08002B2CF9AE}" pid="3" name="GtProjectPhase">
    <vt:lpwstr/>
  </property>
</Properties>
</file>