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4" r:id="rId3"/>
    <p:sldId id="285" r:id="rId4"/>
    <p:sldId id="312" r:id="rId5"/>
    <p:sldId id="280" r:id="rId6"/>
    <p:sldId id="311" r:id="rId7"/>
    <p:sldId id="290" r:id="rId8"/>
    <p:sldId id="292" r:id="rId9"/>
    <p:sldId id="270" r:id="rId10"/>
    <p:sldId id="258" r:id="rId11"/>
    <p:sldId id="264" r:id="rId12"/>
    <p:sldId id="313" r:id="rId13"/>
  </p:sldIdLst>
  <p:sldSz cx="9144000" cy="6858000" type="screen4x3"/>
  <p:notesSz cx="6669088" cy="97536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A3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929"/>
  </p:normalViewPr>
  <p:slideViewPr>
    <p:cSldViewPr>
      <p:cViewPr varScale="1">
        <p:scale>
          <a:sx n="128" d="100"/>
          <a:sy n="128" d="100"/>
        </p:scale>
        <p:origin x="99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ar Steffensen" userId="e64dbe6f-e81b-4abb-85d1-c4c3f4b22cce" providerId="ADAL" clId="{372EA217-3111-441B-AE0D-F7114DD12DC7}"/>
    <pc:docChg chg="undo custSel delSld modSld">
      <pc:chgData name="Magnar Steffensen" userId="e64dbe6f-e81b-4abb-85d1-c4c3f4b22cce" providerId="ADAL" clId="{372EA217-3111-441B-AE0D-F7114DD12DC7}" dt="2022-10-18T12:52:17.171" v="981" actId="313"/>
      <pc:docMkLst>
        <pc:docMk/>
      </pc:docMkLst>
      <pc:sldChg chg="modSp mod">
        <pc:chgData name="Magnar Steffensen" userId="e64dbe6f-e81b-4abb-85d1-c4c3f4b22cce" providerId="ADAL" clId="{372EA217-3111-441B-AE0D-F7114DD12DC7}" dt="2022-10-18T11:16:55.925" v="770" actId="20577"/>
        <pc:sldMkLst>
          <pc:docMk/>
          <pc:sldMk cId="4038183566" sldId="258"/>
        </pc:sldMkLst>
        <pc:spChg chg="mod">
          <ac:chgData name="Magnar Steffensen" userId="e64dbe6f-e81b-4abb-85d1-c4c3f4b22cce" providerId="ADAL" clId="{372EA217-3111-441B-AE0D-F7114DD12DC7}" dt="2022-10-18T11:16:55.925" v="770" actId="20577"/>
          <ac:spMkLst>
            <pc:docMk/>
            <pc:sldMk cId="4038183566" sldId="258"/>
            <ac:spMk id="3" creationId="{00000000-0000-0000-0000-000000000000}"/>
          </ac:spMkLst>
        </pc:spChg>
      </pc:sldChg>
      <pc:sldChg chg="modSp mod">
        <pc:chgData name="Magnar Steffensen" userId="e64dbe6f-e81b-4abb-85d1-c4c3f4b22cce" providerId="ADAL" clId="{372EA217-3111-441B-AE0D-F7114DD12DC7}" dt="2022-10-18T11:14:07.646" v="764" actId="20577"/>
        <pc:sldMkLst>
          <pc:docMk/>
          <pc:sldMk cId="3081412069" sldId="264"/>
        </pc:sldMkLst>
        <pc:spChg chg="mod">
          <ac:chgData name="Magnar Steffensen" userId="e64dbe6f-e81b-4abb-85d1-c4c3f4b22cce" providerId="ADAL" clId="{372EA217-3111-441B-AE0D-F7114DD12DC7}" dt="2022-10-18T11:14:07.646" v="764" actId="20577"/>
          <ac:spMkLst>
            <pc:docMk/>
            <pc:sldMk cId="3081412069" sldId="264"/>
            <ac:spMk id="3" creationId="{00000000-0000-0000-0000-000000000000}"/>
          </ac:spMkLst>
        </pc:spChg>
      </pc:sldChg>
      <pc:sldChg chg="modSp mod">
        <pc:chgData name="Magnar Steffensen" userId="e64dbe6f-e81b-4abb-85d1-c4c3f4b22cce" providerId="ADAL" clId="{372EA217-3111-441B-AE0D-F7114DD12DC7}" dt="2022-10-18T12:52:17.171" v="981" actId="313"/>
        <pc:sldMkLst>
          <pc:docMk/>
          <pc:sldMk cId="502793739" sldId="270"/>
        </pc:sldMkLst>
        <pc:spChg chg="mod">
          <ac:chgData name="Magnar Steffensen" userId="e64dbe6f-e81b-4abb-85d1-c4c3f4b22cce" providerId="ADAL" clId="{372EA217-3111-441B-AE0D-F7114DD12DC7}" dt="2022-10-18T12:52:17.171" v="981" actId="313"/>
          <ac:spMkLst>
            <pc:docMk/>
            <pc:sldMk cId="502793739" sldId="270"/>
            <ac:spMk id="2" creationId="{00000000-0000-0000-0000-000000000000}"/>
          </ac:spMkLst>
        </pc:spChg>
        <pc:spChg chg="mod">
          <ac:chgData name="Magnar Steffensen" userId="e64dbe6f-e81b-4abb-85d1-c4c3f4b22cce" providerId="ADAL" clId="{372EA217-3111-441B-AE0D-F7114DD12DC7}" dt="2022-10-18T12:50:46.659" v="980" actId="20577"/>
          <ac:spMkLst>
            <pc:docMk/>
            <pc:sldMk cId="502793739" sldId="270"/>
            <ac:spMk id="3" creationId="{00000000-0000-0000-0000-000000000000}"/>
          </ac:spMkLst>
        </pc:spChg>
      </pc:sldChg>
      <pc:sldChg chg="modSp mod">
        <pc:chgData name="Magnar Steffensen" userId="e64dbe6f-e81b-4abb-85d1-c4c3f4b22cce" providerId="ADAL" clId="{372EA217-3111-441B-AE0D-F7114DD12DC7}" dt="2022-10-18T11:22:02.177" v="808" actId="20577"/>
        <pc:sldMkLst>
          <pc:docMk/>
          <pc:sldMk cId="3781303392" sldId="280"/>
        </pc:sldMkLst>
        <pc:spChg chg="mod">
          <ac:chgData name="Magnar Steffensen" userId="e64dbe6f-e81b-4abb-85d1-c4c3f4b22cce" providerId="ADAL" clId="{372EA217-3111-441B-AE0D-F7114DD12DC7}" dt="2022-10-18T11:22:02.177" v="808" actId="20577"/>
          <ac:spMkLst>
            <pc:docMk/>
            <pc:sldMk cId="3781303392" sldId="280"/>
            <ac:spMk id="2" creationId="{00000000-0000-0000-0000-000000000000}"/>
          </ac:spMkLst>
        </pc:spChg>
      </pc:sldChg>
      <pc:sldChg chg="modSp mod">
        <pc:chgData name="Magnar Steffensen" userId="e64dbe6f-e81b-4abb-85d1-c4c3f4b22cce" providerId="ADAL" clId="{372EA217-3111-441B-AE0D-F7114DD12DC7}" dt="2022-10-18T12:24:57.187" v="914" actId="20577"/>
        <pc:sldMkLst>
          <pc:docMk/>
          <pc:sldMk cId="2156264061" sldId="285"/>
        </pc:sldMkLst>
        <pc:spChg chg="mod">
          <ac:chgData name="Magnar Steffensen" userId="e64dbe6f-e81b-4abb-85d1-c4c3f4b22cce" providerId="ADAL" clId="{372EA217-3111-441B-AE0D-F7114DD12DC7}" dt="2022-10-18T12:24:57.187" v="914" actId="20577"/>
          <ac:spMkLst>
            <pc:docMk/>
            <pc:sldMk cId="2156264061" sldId="285"/>
            <ac:spMk id="3" creationId="{00000000-0000-0000-0000-000000000000}"/>
          </ac:spMkLst>
        </pc:spChg>
      </pc:sldChg>
      <pc:sldChg chg="modSp del mod">
        <pc:chgData name="Magnar Steffensen" userId="e64dbe6f-e81b-4abb-85d1-c4c3f4b22cce" providerId="ADAL" clId="{372EA217-3111-441B-AE0D-F7114DD12DC7}" dt="2022-10-18T10:03:36.280" v="397" actId="47"/>
        <pc:sldMkLst>
          <pc:docMk/>
          <pc:sldMk cId="2399936289" sldId="287"/>
        </pc:sldMkLst>
        <pc:spChg chg="mod">
          <ac:chgData name="Magnar Steffensen" userId="e64dbe6f-e81b-4abb-85d1-c4c3f4b22cce" providerId="ADAL" clId="{372EA217-3111-441B-AE0D-F7114DD12DC7}" dt="2022-10-18T10:01:00.499" v="372" actId="20577"/>
          <ac:spMkLst>
            <pc:docMk/>
            <pc:sldMk cId="2399936289" sldId="287"/>
            <ac:spMk id="2" creationId="{00000000-0000-0000-0000-000000000000}"/>
          </ac:spMkLst>
        </pc:spChg>
        <pc:spChg chg="mod">
          <ac:chgData name="Magnar Steffensen" userId="e64dbe6f-e81b-4abb-85d1-c4c3f4b22cce" providerId="ADAL" clId="{372EA217-3111-441B-AE0D-F7114DD12DC7}" dt="2022-10-18T10:02:37.214" v="393" actId="6549"/>
          <ac:spMkLst>
            <pc:docMk/>
            <pc:sldMk cId="2399936289" sldId="287"/>
            <ac:spMk id="3" creationId="{00000000-0000-0000-0000-000000000000}"/>
          </ac:spMkLst>
        </pc:spChg>
      </pc:sldChg>
      <pc:sldChg chg="modSp mod">
        <pc:chgData name="Magnar Steffensen" userId="e64dbe6f-e81b-4abb-85d1-c4c3f4b22cce" providerId="ADAL" clId="{372EA217-3111-441B-AE0D-F7114DD12DC7}" dt="2022-10-18T12:41:43.052" v="939" actId="20577"/>
        <pc:sldMkLst>
          <pc:docMk/>
          <pc:sldMk cId="4006011080" sldId="290"/>
        </pc:sldMkLst>
        <pc:spChg chg="mod">
          <ac:chgData name="Magnar Steffensen" userId="e64dbe6f-e81b-4abb-85d1-c4c3f4b22cce" providerId="ADAL" clId="{372EA217-3111-441B-AE0D-F7114DD12DC7}" dt="2022-10-18T12:41:43.052" v="939" actId="20577"/>
          <ac:spMkLst>
            <pc:docMk/>
            <pc:sldMk cId="4006011080" sldId="290"/>
            <ac:spMk id="2" creationId="{00000000-0000-0000-0000-000000000000}"/>
          </ac:spMkLst>
        </pc:spChg>
      </pc:sldChg>
      <pc:sldChg chg="modSp mod">
        <pc:chgData name="Magnar Steffensen" userId="e64dbe6f-e81b-4abb-85d1-c4c3f4b22cce" providerId="ADAL" clId="{372EA217-3111-441B-AE0D-F7114DD12DC7}" dt="2022-10-18T12:43:29.803" v="965" actId="6549"/>
        <pc:sldMkLst>
          <pc:docMk/>
          <pc:sldMk cId="3788867923" sldId="292"/>
        </pc:sldMkLst>
        <pc:spChg chg="mod">
          <ac:chgData name="Magnar Steffensen" userId="e64dbe6f-e81b-4abb-85d1-c4c3f4b22cce" providerId="ADAL" clId="{372EA217-3111-441B-AE0D-F7114DD12DC7}" dt="2022-10-18T12:43:29.803" v="965" actId="6549"/>
          <ac:spMkLst>
            <pc:docMk/>
            <pc:sldMk cId="3788867923" sldId="292"/>
            <ac:spMk id="3" creationId="{00000000-0000-0000-0000-000000000000}"/>
          </ac:spMkLst>
        </pc:spChg>
        <pc:picChg chg="mod">
          <ac:chgData name="Magnar Steffensen" userId="e64dbe6f-e81b-4abb-85d1-c4c3f4b22cce" providerId="ADAL" clId="{372EA217-3111-441B-AE0D-F7114DD12DC7}" dt="2022-10-18T09:59:08.363" v="366" actId="14100"/>
          <ac:picMkLst>
            <pc:docMk/>
            <pc:sldMk cId="3788867923" sldId="292"/>
            <ac:picMk id="5" creationId="{D06B28E6-9B98-5216-16AF-05AFCFE2B1BF}"/>
          </ac:picMkLst>
        </pc:picChg>
      </pc:sldChg>
      <pc:sldChg chg="modSp mod">
        <pc:chgData name="Magnar Steffensen" userId="e64dbe6f-e81b-4abb-85d1-c4c3f4b22cce" providerId="ADAL" clId="{372EA217-3111-441B-AE0D-F7114DD12DC7}" dt="2022-10-18T12:41:15.675" v="937" actId="20577"/>
        <pc:sldMkLst>
          <pc:docMk/>
          <pc:sldMk cId="1744539088" sldId="311"/>
        </pc:sldMkLst>
        <pc:spChg chg="mod">
          <ac:chgData name="Magnar Steffensen" userId="e64dbe6f-e81b-4abb-85d1-c4c3f4b22cce" providerId="ADAL" clId="{372EA217-3111-441B-AE0D-F7114DD12DC7}" dt="2022-10-18T12:41:15.675" v="937" actId="20577"/>
          <ac:spMkLst>
            <pc:docMk/>
            <pc:sldMk cId="1744539088" sldId="311"/>
            <ac:spMk id="6" creationId="{F845D422-BC69-4C25-8591-6AE89B9E325F}"/>
          </ac:spMkLst>
        </pc:spChg>
      </pc:sldChg>
      <pc:sldChg chg="modSp mod">
        <pc:chgData name="Magnar Steffensen" userId="e64dbe6f-e81b-4abb-85d1-c4c3f4b22cce" providerId="ADAL" clId="{372EA217-3111-441B-AE0D-F7114DD12DC7}" dt="2022-10-18T10:57:39.204" v="642" actId="20577"/>
        <pc:sldMkLst>
          <pc:docMk/>
          <pc:sldMk cId="718324740" sldId="312"/>
        </pc:sldMkLst>
        <pc:spChg chg="mod">
          <ac:chgData name="Magnar Steffensen" userId="e64dbe6f-e81b-4abb-85d1-c4c3f4b22cce" providerId="ADAL" clId="{372EA217-3111-441B-AE0D-F7114DD12DC7}" dt="2022-10-18T10:56:26.860" v="564" actId="20577"/>
          <ac:spMkLst>
            <pc:docMk/>
            <pc:sldMk cId="718324740" sldId="312"/>
            <ac:spMk id="2" creationId="{F43E863A-7F66-204E-D73A-7EA0B0FCE67D}"/>
          </ac:spMkLst>
        </pc:spChg>
        <pc:spChg chg="mod">
          <ac:chgData name="Magnar Steffensen" userId="e64dbe6f-e81b-4abb-85d1-c4c3f4b22cce" providerId="ADAL" clId="{372EA217-3111-441B-AE0D-F7114DD12DC7}" dt="2022-10-18T10:57:39.204" v="642" actId="20577"/>
          <ac:spMkLst>
            <pc:docMk/>
            <pc:sldMk cId="718324740" sldId="312"/>
            <ac:spMk id="3" creationId="{DBDA5EB7-6B9B-3DDD-1032-4AD56A2EED43}"/>
          </ac:spMkLst>
        </pc:spChg>
      </pc:sldChg>
      <pc:sldChg chg="modSp mod">
        <pc:chgData name="Magnar Steffensen" userId="e64dbe6f-e81b-4abb-85d1-c4c3f4b22cce" providerId="ADAL" clId="{372EA217-3111-441B-AE0D-F7114DD12DC7}" dt="2022-10-18T11:19:35.447" v="802" actId="20577"/>
        <pc:sldMkLst>
          <pc:docMk/>
          <pc:sldMk cId="3297867446" sldId="314"/>
        </pc:sldMkLst>
        <pc:spChg chg="mod">
          <ac:chgData name="Magnar Steffensen" userId="e64dbe6f-e81b-4abb-85d1-c4c3f4b22cce" providerId="ADAL" clId="{372EA217-3111-441B-AE0D-F7114DD12DC7}" dt="2022-10-18T09:42:41.600" v="161" actId="20577"/>
          <ac:spMkLst>
            <pc:docMk/>
            <pc:sldMk cId="3297867446" sldId="314"/>
            <ac:spMk id="2" creationId="{5C2B6CA5-5E10-F0D0-5CB7-9E6CA25EE197}"/>
          </ac:spMkLst>
        </pc:spChg>
        <pc:spChg chg="mod">
          <ac:chgData name="Magnar Steffensen" userId="e64dbe6f-e81b-4abb-85d1-c4c3f4b22cce" providerId="ADAL" clId="{372EA217-3111-441B-AE0D-F7114DD12DC7}" dt="2022-10-18T11:19:35.447" v="802" actId="20577"/>
          <ac:spMkLst>
            <pc:docMk/>
            <pc:sldMk cId="3297867446" sldId="314"/>
            <ac:spMk id="3" creationId="{2AACC7E1-F5E5-6231-606B-3E0149134E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137" cy="488664"/>
          </a:xfrm>
          <a:prstGeom prst="rect">
            <a:avLst/>
          </a:prstGeom>
        </p:spPr>
        <p:txBody>
          <a:bodyPr vert="horz" lIns="86630" tIns="43315" rIns="86630" bIns="43315" rtlCol="0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461" y="0"/>
            <a:ext cx="2890137" cy="488664"/>
          </a:xfrm>
          <a:prstGeom prst="rect">
            <a:avLst/>
          </a:prstGeom>
        </p:spPr>
        <p:txBody>
          <a:bodyPr vert="horz" lIns="86630" tIns="43315" rIns="86630" bIns="43315" rtlCol="0"/>
          <a:lstStyle>
            <a:lvl1pPr algn="r">
              <a:defRPr sz="1100"/>
            </a:lvl1pPr>
          </a:lstStyle>
          <a:p>
            <a:fld id="{B7BA83D2-4EF2-4468-9DAB-E892E74C673F}" type="datetimeFigureOut">
              <a:rPr lang="nb-NO" smtClean="0"/>
              <a:t>18.10.2022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937"/>
            <a:ext cx="2890137" cy="488664"/>
          </a:xfrm>
          <a:prstGeom prst="rect">
            <a:avLst/>
          </a:prstGeom>
        </p:spPr>
        <p:txBody>
          <a:bodyPr vert="horz" lIns="86630" tIns="43315" rIns="86630" bIns="43315" rtlCol="0" anchor="b"/>
          <a:lstStyle>
            <a:lvl1pPr algn="l">
              <a:defRPr sz="11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461" y="9264937"/>
            <a:ext cx="2890137" cy="488664"/>
          </a:xfrm>
          <a:prstGeom prst="rect">
            <a:avLst/>
          </a:prstGeom>
        </p:spPr>
        <p:txBody>
          <a:bodyPr vert="horz" lIns="86630" tIns="43315" rIns="86630" bIns="43315" rtlCol="0" anchor="b"/>
          <a:lstStyle>
            <a:lvl1pPr algn="r">
              <a:defRPr sz="1100"/>
            </a:lvl1pPr>
          </a:lstStyle>
          <a:p>
            <a:fld id="{2698AD58-2313-473C-8491-C2ABC69D6F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3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3" tIns="45501" rIns="91003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1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3" tIns="45501" rIns="91003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1838"/>
            <a:ext cx="4878388" cy="3659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4" y="4632961"/>
            <a:ext cx="4890664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3" tIns="45501" rIns="91003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65920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3" tIns="45501" rIns="91003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265920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3" tIns="45501" rIns="91003" bIns="455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39397" indent="-2843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37534" indent="-2275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2546" indent="-2275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47561" indent="-2275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02573" indent="-227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57588" indent="-227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12600" indent="-227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67615" indent="-227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53FAC-8C22-4CD9-B5ED-F1864AAFBFF5}" type="slidenum">
              <a:rPr lang="nb-NO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7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VISUELL PROFIL\Designelement\CMYK\designelement blå med n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:\VISUELL PROFIL\Designelement\CMYK\Til ppt\bla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>
            <a:fillRect/>
          </a:stretch>
        </p:blipFill>
        <p:spPr bwMode="auto">
          <a:xfrm>
            <a:off x="0" y="3200400"/>
            <a:ext cx="9144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AD1E-E4F2-44BA-8B10-EFC169198B2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029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d to spl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tabLst>
                <a:tab pos="542925" algn="l"/>
              </a:tabLst>
            </a:lvl1pPr>
            <a:lvl2pPr>
              <a:buBlip>
                <a:blip r:embed="rId2"/>
              </a:buBlip>
              <a:tabLst>
                <a:tab pos="628650" algn="l"/>
              </a:tabLst>
            </a:lvl2pPr>
            <a:lvl3pPr>
              <a:buBlip>
                <a:blip r:embed="rId2"/>
              </a:buBlip>
              <a:tabLst>
                <a:tab pos="704850" algn="l"/>
              </a:tabLst>
            </a:lvl3pPr>
            <a:lvl4pPr>
              <a:buBlip>
                <a:blip r:embed="rId2"/>
              </a:buBlip>
              <a:tabLst>
                <a:tab pos="785813" algn="l"/>
              </a:tabLst>
            </a:lvl4pPr>
            <a:lvl5pPr>
              <a:buBlip>
                <a:blip r:embed="rId2"/>
              </a:buBlip>
              <a:tabLst>
                <a:tab pos="871538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3"/>
          </p:nvPr>
        </p:nvSpPr>
        <p:spPr>
          <a:xfrm>
            <a:off x="522923" y="664849"/>
            <a:ext cx="7779262" cy="527676"/>
          </a:xfrm>
          <a:prstGeom prst="rect">
            <a:avLst/>
          </a:prstGeom>
        </p:spPr>
        <p:txBody>
          <a:bodyPr numCol="1" spcCol="38100" anchor="t"/>
          <a:lstStyle>
            <a:lvl1pPr marL="0" indent="0" defTabSz="166307">
              <a:lnSpc>
                <a:spcPts val="2850"/>
              </a:lnSpc>
              <a:spcBef>
                <a:spcPts val="38"/>
              </a:spcBef>
              <a:buClrTx/>
              <a:buSzTx/>
              <a:buNone/>
              <a:tabLst>
                <a:tab pos="442913" algn="l"/>
              </a:tabLst>
              <a:defRPr sz="2401"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0005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3476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62EB-78D1-4573-92C0-D6120AE970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A99F393D-7F22-4BE1-A773-8F53073D4E7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pic>
        <p:nvPicPr>
          <p:cNvPr id="1031" name="Picture 14" descr="I:\VISUELL PROFIL\Designelement\CMYK\Til ppt\blaa_logo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pic>
        <p:nvPicPr>
          <p:cNvPr id="3076" name="Picture 5" descr="C:\Documents and Settings\RBK27\Skrivebord\LOGO\NFK LOGO\Logo_nfk_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725"/>
            <a:ext cx="190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51520" y="980727"/>
            <a:ext cx="8136904" cy="208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000" tIns="118800" rIns="162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b="1" dirty="0">
                <a:latin typeface="Verdana" pitchFamily="34" charset="0"/>
              </a:rPr>
              <a:t>Leverandørkonferanse 19. oktober 2022 </a:t>
            </a:r>
          </a:p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1600" b="1" dirty="0">
                <a:latin typeface="Verdana" pitchFamily="34" charset="0"/>
              </a:rPr>
              <a:t>Magnar Steffensen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1200" b="1" dirty="0">
                <a:latin typeface="Verdana" pitchFamily="34" charset="0"/>
              </a:rPr>
              <a:t>Faggruppeleder bygg prosjekter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b-NO" altLang="nb-NO" sz="1200" b="1" dirty="0">
                <a:latin typeface="Verdana" pitchFamily="34" charset="0"/>
              </a:rPr>
              <a:t>Seksjon Bygg og eiendom</a:t>
            </a:r>
          </a:p>
        </p:txBody>
      </p:sp>
      <p:pic>
        <p:nvPicPr>
          <p:cNvPr id="3" name="Plassholder for innhold 6">
            <a:extLst>
              <a:ext uri="{FF2B5EF4-FFF2-40B4-BE49-F238E27FC236}">
                <a16:creationId xmlns:a16="http://schemas.microsoft.com/office/drawing/2014/main" id="{849675A1-79C7-B94D-A8B3-AE1559A9B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8" y="2780928"/>
            <a:ext cx="7367868" cy="3396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Bodin </a:t>
            </a:r>
            <a:r>
              <a:rPr lang="nb-NO" dirty="0" err="1"/>
              <a:t>vgs</a:t>
            </a:r>
            <a:r>
              <a:rPr lang="nb-NO" dirty="0"/>
              <a:t> – rehabilitering/ombygging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03244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Prosjektramme er satt til 200 mill. kr. i gjeldende økonomiplan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lang="nb-NO" sz="1800" kern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Rehabilitering av eksisterende bygningsmasse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lang="nb-NO" sz="1800" kern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Skolen har et areal på 16.600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m² brutto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Skolen har </a:t>
            </a:r>
            <a:r>
              <a:rPr lang="nb-NO" sz="1800" kern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ca. 950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elever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lang="nb-NO" sz="1800" kern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 forbindelse med rehabiliteringen skal det gjennomføres energitiltak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lang="nb-NO" sz="1800" kern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Energitiltakene skal gi energibesparelse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-"/>
              <a:tabLst>
                <a:tab pos="542925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Gjennom </a:t>
            </a:r>
            <a:r>
              <a:rPr lang="nb-NO" sz="1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erfaringstall og beregninger, forventes det en energibesparelse på ca. 50%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18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72400" cy="648072"/>
          </a:xfrm>
        </p:spPr>
        <p:txBody>
          <a:bodyPr/>
          <a:lstStyle/>
          <a:p>
            <a:r>
              <a:rPr lang="nb-NO" dirty="0"/>
              <a:t>Bodin </a:t>
            </a:r>
            <a:r>
              <a:rPr lang="nb-NO" dirty="0" err="1"/>
              <a:t>vgs</a:t>
            </a:r>
            <a:r>
              <a:rPr lang="nb-NO" dirty="0"/>
              <a:t> – energitiltak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052736"/>
            <a:ext cx="7632848" cy="4752528"/>
          </a:xfrm>
        </p:spPr>
        <p:txBody>
          <a:bodyPr/>
          <a:lstStyle/>
          <a:p>
            <a:r>
              <a:rPr lang="nb-NO" dirty="0"/>
              <a:t>Rehabilitering av glassgater</a:t>
            </a:r>
          </a:p>
          <a:p>
            <a:pPr lvl="1"/>
            <a:r>
              <a:rPr lang="nb-NO" dirty="0"/>
              <a:t>Utskifting av glass i glassgater – energisparing</a:t>
            </a:r>
          </a:p>
          <a:p>
            <a:r>
              <a:rPr lang="nb-NO" dirty="0"/>
              <a:t>Vindu- og dørutskifting</a:t>
            </a:r>
          </a:p>
          <a:p>
            <a:r>
              <a:rPr lang="nb-NO" dirty="0"/>
              <a:t>Fasaderehabilitering</a:t>
            </a:r>
          </a:p>
          <a:p>
            <a:r>
              <a:rPr lang="nb-NO" dirty="0"/>
              <a:t>Energisentral</a:t>
            </a:r>
          </a:p>
          <a:p>
            <a:pPr lvl="1"/>
            <a:r>
              <a:rPr lang="nb-NO" dirty="0"/>
              <a:t>Varmesentralen skiftes ut</a:t>
            </a:r>
          </a:p>
          <a:p>
            <a:pPr lvl="1"/>
            <a:r>
              <a:rPr lang="nb-NO" dirty="0"/>
              <a:t>Varmepumpe basert på energibrønner</a:t>
            </a:r>
          </a:p>
          <a:p>
            <a:pPr lvl="1"/>
            <a:r>
              <a:rPr lang="nb-NO" dirty="0"/>
              <a:t>Frekvensstyrte pumper som reguleres ut fra varmebehovet</a:t>
            </a:r>
          </a:p>
          <a:p>
            <a:r>
              <a:rPr lang="nb-NO" dirty="0"/>
              <a:t>Ventilasjon</a:t>
            </a:r>
          </a:p>
          <a:p>
            <a:pPr lvl="1"/>
            <a:r>
              <a:rPr lang="nb-NO" dirty="0"/>
              <a:t>Skifte ut luftbehandlingssystem med nye aggregater og </a:t>
            </a:r>
            <a:r>
              <a:rPr lang="nb-NO" dirty="0" err="1"/>
              <a:t>gjenvinnere</a:t>
            </a:r>
            <a:endParaRPr lang="nb-NO" dirty="0"/>
          </a:p>
          <a:p>
            <a:pPr lvl="1"/>
            <a:r>
              <a:rPr lang="nb-NO" dirty="0"/>
              <a:t>Skifte ut kanalanlegg og luftfordeling med behovsstyrt ventilasjon</a:t>
            </a:r>
          </a:p>
          <a:p>
            <a:r>
              <a:rPr lang="nb-NO" dirty="0"/>
              <a:t>Sentral driftskontroll</a:t>
            </a:r>
          </a:p>
          <a:p>
            <a:pPr lvl="1"/>
            <a:r>
              <a:rPr lang="nb-NO" dirty="0"/>
              <a:t>Skifte ut gammelt system med nytt. Undersentraler og toppsystem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>
              <a:ea typeface="+mn-ea"/>
            </a:endParaRPr>
          </a:p>
          <a:p>
            <a:pPr marL="457200" lvl="1" indent="0">
              <a:buNone/>
            </a:pPr>
            <a:endParaRPr lang="nb-NO" sz="2000" dirty="0">
              <a:ea typeface="+mn-ea"/>
            </a:endParaRPr>
          </a:p>
          <a:p>
            <a:pPr marL="457200" lvl="1" indent="0">
              <a:buNone/>
            </a:pPr>
            <a:endParaRPr lang="nb-NO" sz="2000" dirty="0">
              <a:ea typeface="+mn-ea"/>
            </a:endParaRPr>
          </a:p>
          <a:p>
            <a:pPr marL="457200" lvl="1" indent="0">
              <a:buNone/>
            </a:pPr>
            <a:endParaRPr lang="nb-NO" sz="2000" dirty="0">
              <a:ea typeface="+mn-ea"/>
            </a:endParaRPr>
          </a:p>
          <a:p>
            <a:pPr marL="457200" lvl="1" indent="0">
              <a:buNone/>
            </a:pPr>
            <a:endParaRPr lang="nb-NO" sz="2000" dirty="0">
              <a:ea typeface="+mn-ea"/>
            </a:endParaRP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141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0FB5AE-B0BB-DCD2-BFC1-7081C58F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Takk for meg</a:t>
            </a:r>
          </a:p>
        </p:txBody>
      </p:sp>
    </p:spTree>
    <p:extLst>
      <p:ext uri="{BB962C8B-B14F-4D97-AF65-F5344CB8AC3E}">
        <p14:creationId xmlns:p14="http://schemas.microsoft.com/office/powerpoint/2010/main" val="363052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2B6CA5-5E10-F0D0-5CB7-9E6CA25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ACC7E1-F5E5-6231-606B-3E014913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Oversikt over bygningsmassen til Nordland fylkeskommune</a:t>
            </a:r>
          </a:p>
          <a:p>
            <a:endParaRPr lang="nb-NO" dirty="0"/>
          </a:p>
          <a:p>
            <a:r>
              <a:rPr lang="nb-NO" dirty="0"/>
              <a:t>Noen investeringsprosjekter som står i økonomiplanen</a:t>
            </a:r>
          </a:p>
          <a:p>
            <a:endParaRPr lang="nb-NO" dirty="0"/>
          </a:p>
          <a:p>
            <a:r>
              <a:rPr lang="nb-NO" dirty="0"/>
              <a:t>Prosjekt Mosjøen videregående skole – samlokalisering</a:t>
            </a:r>
          </a:p>
          <a:p>
            <a:pPr marL="457200" lvl="1" indent="0">
              <a:buNone/>
            </a:pPr>
            <a:r>
              <a:rPr lang="nb-NO" dirty="0"/>
              <a:t>- Areal og energi</a:t>
            </a:r>
          </a:p>
          <a:p>
            <a:endParaRPr lang="nb-NO" dirty="0"/>
          </a:p>
          <a:p>
            <a:r>
              <a:rPr lang="nb-NO" dirty="0"/>
              <a:t>Prosjekt Bodin videregående skole – rehabilitering/ombygging</a:t>
            </a:r>
          </a:p>
          <a:p>
            <a:pPr lvl="1"/>
            <a:r>
              <a:rPr lang="nb-NO" dirty="0"/>
              <a:t>Hva er gjort for å få ned energiforbruket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786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18725"/>
            <a:ext cx="7772400" cy="634012"/>
          </a:xfrm>
        </p:spPr>
        <p:txBody>
          <a:bodyPr/>
          <a:lstStyle/>
          <a:p>
            <a:r>
              <a:rPr lang="nb-NO" dirty="0"/>
              <a:t>Nordland fylkeskommune - eiendom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164597"/>
            <a:ext cx="8712968" cy="4424643"/>
          </a:xfrm>
        </p:spPr>
        <p:txBody>
          <a:bodyPr/>
          <a:lstStyle/>
          <a:p>
            <a:pPr eaLnBrk="1" hangingPunct="1"/>
            <a:endParaRPr lang="nb-NO" altLang="nb-NO" sz="2400" dirty="0"/>
          </a:p>
          <a:p>
            <a:pPr eaLnBrk="1" hangingPunct="1"/>
            <a:r>
              <a:rPr lang="nb-NO" altLang="nb-NO" sz="2400" dirty="0"/>
              <a:t>180 bygg </a:t>
            </a:r>
          </a:p>
          <a:p>
            <a:pPr eaLnBrk="1" hangingPunct="1"/>
            <a:r>
              <a:rPr lang="nb-NO" altLang="nb-NO" sz="2400" dirty="0"/>
              <a:t>ca. 300.000 m² </a:t>
            </a:r>
          </a:p>
          <a:p>
            <a:pPr eaLnBrk="1" hangingPunct="1"/>
            <a:r>
              <a:rPr lang="nb-NO" altLang="nb-NO" sz="2400" dirty="0"/>
              <a:t>16 videregående skoler</a:t>
            </a:r>
          </a:p>
          <a:p>
            <a:pPr eaLnBrk="1" hangingPunct="1"/>
            <a:r>
              <a:rPr lang="nb-NO" altLang="nb-NO" sz="2400" dirty="0"/>
              <a:t>5 tannklinikker i eide bygg</a:t>
            </a:r>
          </a:p>
          <a:p>
            <a:pPr eaLnBrk="1" hangingPunct="1"/>
            <a:r>
              <a:rPr lang="nb-NO" altLang="nb-NO" sz="2400" dirty="0"/>
              <a:t>Diverse kulturbygg og administrasjonsbygg</a:t>
            </a:r>
          </a:p>
          <a:p>
            <a:pPr eaLnBrk="1" hangingPunct="1"/>
            <a:endParaRPr lang="nb-NO" altLang="nb-NO" sz="2400" dirty="0"/>
          </a:p>
          <a:p>
            <a:pPr eaLnBrk="1" hangingPunct="1"/>
            <a:r>
              <a:rPr lang="nb-NO" altLang="nb-NO" sz="2400" dirty="0"/>
              <a:t>I gjeldende økonomiplan:</a:t>
            </a:r>
          </a:p>
          <a:p>
            <a:pPr lvl="1"/>
            <a:r>
              <a:rPr lang="nb-NO" altLang="nb-NO" sz="2000" dirty="0"/>
              <a:t>Totalt investeringsbudsjett bygg 2022:  350 mill. kr </a:t>
            </a:r>
            <a:r>
              <a:rPr lang="nb-NO" altLang="nb-NO" sz="1000" dirty="0"/>
              <a:t>(inkl. </a:t>
            </a:r>
            <a:r>
              <a:rPr lang="nb-NO" altLang="nb-NO" sz="1000" dirty="0" err="1"/>
              <a:t>mva</a:t>
            </a:r>
            <a:r>
              <a:rPr lang="nb-NO" altLang="nb-NO" sz="1000" dirty="0"/>
              <a:t>)</a:t>
            </a:r>
            <a:endParaRPr lang="nb-NO" altLang="nb-NO" sz="2400" dirty="0"/>
          </a:p>
          <a:p>
            <a:pPr lvl="1"/>
            <a:r>
              <a:rPr lang="nb-NO" altLang="nb-NO" sz="2000" dirty="0"/>
              <a:t>Vedlikehold 2022:  52 mill. kr </a:t>
            </a:r>
            <a:r>
              <a:rPr lang="nb-NO" altLang="nb-NO" sz="1000" dirty="0"/>
              <a:t>(</a:t>
            </a:r>
            <a:r>
              <a:rPr lang="nb-NO" altLang="nb-NO" sz="1000" dirty="0" err="1"/>
              <a:t>inkl</a:t>
            </a:r>
            <a:r>
              <a:rPr lang="nb-NO" altLang="nb-NO" sz="1000" dirty="0"/>
              <a:t> </a:t>
            </a:r>
            <a:r>
              <a:rPr lang="nb-NO" altLang="nb-NO" sz="1000" dirty="0" err="1"/>
              <a:t>mva</a:t>
            </a:r>
            <a:r>
              <a:rPr lang="nb-NO" altLang="nb-NO" sz="1000" dirty="0"/>
              <a:t>)</a:t>
            </a:r>
          </a:p>
          <a:p>
            <a:pPr eaLnBrk="1" hangingPunct="1"/>
            <a:endParaRPr lang="nb-NO" altLang="nb-NO" sz="2800" dirty="0"/>
          </a:p>
          <a:p>
            <a:pPr lvl="1">
              <a:buFont typeface="Wingdings" panose="05000000000000000000" pitchFamily="2" charset="2"/>
              <a:buChar char="§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15626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E863A-7F66-204E-D73A-7EA0B0FC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Prosjekter i økonomiplanen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DA5EB7-6B9B-3DDD-1032-4AD56A2E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Bodin videregående skole – rehabilitering/ombygging</a:t>
            </a:r>
          </a:p>
          <a:p>
            <a:pPr lvl="1"/>
            <a:r>
              <a:rPr lang="nb-NO" dirty="0"/>
              <a:t>Pågår og er ferdig i 2025</a:t>
            </a:r>
          </a:p>
          <a:p>
            <a:pPr marL="342900" lvl="1" indent="-342900">
              <a:buChar char="•"/>
            </a:pPr>
            <a:r>
              <a:rPr lang="nb-NO" sz="2000" dirty="0">
                <a:ea typeface="+mn-ea"/>
              </a:rPr>
              <a:t>Mosjøen videregående skole – samlokalisering</a:t>
            </a:r>
          </a:p>
          <a:p>
            <a:pPr lvl="1"/>
            <a:r>
              <a:rPr lang="nb-NO" dirty="0"/>
              <a:t>Planlegging nesten ferdig </a:t>
            </a:r>
          </a:p>
          <a:p>
            <a:pPr lvl="1"/>
            <a:r>
              <a:rPr lang="nb-NO" dirty="0"/>
              <a:t>Byggestart 2023</a:t>
            </a:r>
          </a:p>
          <a:p>
            <a:pPr marL="342900" lvl="1" indent="-342900">
              <a:buChar char="•"/>
            </a:pPr>
            <a:r>
              <a:rPr lang="nb-NO" sz="2000" dirty="0">
                <a:ea typeface="+mn-ea"/>
              </a:rPr>
              <a:t>Meløy videregående skole, Inndyr – tilbygg</a:t>
            </a:r>
          </a:p>
          <a:p>
            <a:pPr lvl="1"/>
            <a:r>
              <a:rPr lang="nb-NO" dirty="0"/>
              <a:t>Areal og funksjonsprogram ikke ferdig</a:t>
            </a:r>
          </a:p>
          <a:p>
            <a:pPr marL="342900" lvl="1" indent="-342900">
              <a:buChar char="•"/>
            </a:pPr>
            <a:r>
              <a:rPr lang="nb-NO" sz="2000" dirty="0">
                <a:ea typeface="+mn-ea"/>
              </a:rPr>
              <a:t>Narvik videregående skole – samlokalisering</a:t>
            </a:r>
            <a:endParaRPr lang="nb-NO" dirty="0"/>
          </a:p>
          <a:p>
            <a:pPr lvl="1"/>
            <a:r>
              <a:rPr lang="nb-NO" dirty="0"/>
              <a:t>Areal og funksjonsprogram og planlegging skal gjennomføres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832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280920" cy="460851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Tre studiesteder skal samlokaliseres </a:t>
            </a:r>
            <a:r>
              <a:rPr lang="nb-NO" sz="14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nb-NO" sz="1400" kern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Kippermoen</a:t>
            </a:r>
            <a:r>
              <a:rPr lang="nb-NO" sz="14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, Sentrum og MRK senteret)</a:t>
            </a:r>
            <a:endParaRPr lang="nb-NO" sz="1800" kern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Samlet areal på de tre studiestedene er i dag 20.700 m²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Maks arealramme på nytt bygg er satt til 14.500 m² 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Arealet reduseres med 6.200 m²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Prosjektramme er satt til 1.160 mill. kr. (2022 kr)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Kapasitet tilbud elevplasser er satt til 720 elever inklusive voksenopplæring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150 ansatte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Byggestart 2023 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Ferdigstillelse 2026/27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nb-NO" sz="1800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Gjennomføres som totalentreprise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2800" b="0" dirty="0">
                <a:solidFill>
                  <a:srgbClr val="0082A5"/>
                </a:solidFill>
                <a:latin typeface="Arial" panose="020B0604020202020204" pitchFamily="34" charset="0"/>
              </a:rPr>
              <a:t>Mosjøen </a:t>
            </a:r>
            <a:r>
              <a:rPr lang="nb-NO" sz="2800" b="0" dirty="0" err="1">
                <a:solidFill>
                  <a:srgbClr val="0082A5"/>
                </a:solidFill>
                <a:latin typeface="Arial" panose="020B0604020202020204" pitchFamily="34" charset="0"/>
              </a:rPr>
              <a:t>vgs</a:t>
            </a:r>
            <a:r>
              <a:rPr lang="nb-NO" sz="2800" b="0" dirty="0">
                <a:solidFill>
                  <a:srgbClr val="0082A5"/>
                </a:solidFill>
                <a:latin typeface="Arial" panose="020B0604020202020204" pitchFamily="34" charset="0"/>
              </a:rPr>
              <a:t> - samlokalisering</a:t>
            </a:r>
          </a:p>
        </p:txBody>
      </p:sp>
    </p:spTree>
    <p:extLst>
      <p:ext uri="{BB962C8B-B14F-4D97-AF65-F5344CB8AC3E}">
        <p14:creationId xmlns:p14="http://schemas.microsoft.com/office/powerpoint/2010/main" val="37813033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95FC6C-6B8B-4178-AD9E-47ACE050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4683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/>
              <a:t>Mosjøen </a:t>
            </a:r>
            <a:r>
              <a:rPr lang="nb-NO" sz="2600" dirty="0" err="1"/>
              <a:t>vgs</a:t>
            </a:r>
            <a:r>
              <a:rPr lang="nb-NO" sz="2600" dirty="0"/>
              <a:t> – samlokalisering - programmering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845D422-BC69-4C25-8591-6AE89B9E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414592" cy="4114800"/>
          </a:xfrm>
        </p:spPr>
        <p:txBody>
          <a:bodyPr wrap="square" anchor="t"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Relativt komplisert programmering da det er mange forskjellige studieretninger med svært forskjellige behov.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Studietilbudene skal samspille i lag slik at det blir et </a:t>
            </a:r>
            <a:r>
              <a:rPr lang="nb-N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godt og effektivt 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opplæringsmiljø.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nb-N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ylkeskommunenes sitt felles programmeringsverktøy er brukt for optimalisering av arealutnyttelsen og for å sikre korrekt areal til de forskjellige studieretningene.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av romprogrammering gjøres ferdig før tegningen starter.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453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>
          <a:xfrm>
            <a:off x="522923" y="1412776"/>
            <a:ext cx="8297549" cy="439248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lv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Bygget skal </a:t>
            </a:r>
            <a:r>
              <a:rPr lang="nb-NO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Breeam</a:t>
            </a: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sertifiseres som den første videregående skolen i Nordland. 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ntensjonen er å motivere til bærekraftig design og løsninger gjennom hele byggeprosjektet, fra tidlig fase til overlevert bygg. 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samordne de ulike aktørene i et byggeprosjekt og innlemme bærekraftig tenkning i alle ledd.</a:t>
            </a: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skal etableres et solcelleanlegg på skolen i kombinasjon med solfangere. 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Solcelleanlegget vil bli montert vertikalt som en integrert del av fasadeløsningene for å utnytte mer energi i vinterhalvåret når energien er dyrest og behovet er størst.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2800" b="0" dirty="0">
                <a:solidFill>
                  <a:srgbClr val="0082A3"/>
                </a:solidFill>
                <a:latin typeface="Arial" panose="020B0604020202020204" pitchFamily="34" charset="0"/>
              </a:rPr>
              <a:t>Mosjøen </a:t>
            </a:r>
            <a:r>
              <a:rPr lang="nb-NO" sz="2800" b="0" dirty="0" err="1">
                <a:solidFill>
                  <a:srgbClr val="0082A3"/>
                </a:solidFill>
                <a:latin typeface="Arial" panose="020B0604020202020204" pitchFamily="34" charset="0"/>
              </a:rPr>
              <a:t>vgs</a:t>
            </a:r>
            <a:r>
              <a:rPr lang="nb-NO" sz="2800" b="0" dirty="0">
                <a:solidFill>
                  <a:srgbClr val="0082A3"/>
                </a:solidFill>
                <a:latin typeface="Arial" panose="020B0604020202020204" pitchFamily="34" charset="0"/>
              </a:rPr>
              <a:t> – overordnede beslutninger</a:t>
            </a:r>
          </a:p>
        </p:txBody>
      </p:sp>
    </p:spTree>
    <p:extLst>
      <p:ext uri="{BB962C8B-B14F-4D97-AF65-F5344CB8AC3E}">
        <p14:creationId xmlns:p14="http://schemas.microsoft.com/office/powerpoint/2010/main" val="40060110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4683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/>
              <a:t>Mosjøen </a:t>
            </a:r>
            <a:r>
              <a:rPr lang="nb-NO" sz="2600" err="1"/>
              <a:t>vgs</a:t>
            </a:r>
            <a:r>
              <a:rPr lang="nb-NO" sz="2600"/>
              <a:t> – samlokalisering - energimiks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70176" cy="4114800"/>
          </a:xfrm>
        </p:spPr>
        <p:txBody>
          <a:bodyPr wrap="square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Solcelleanlegg</a:t>
            </a:r>
          </a:p>
          <a:p>
            <a:pPr lvl="1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produsere ca. 120.000 kWh strøm pr år og ca. 100 000 kWh varme pr år. 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 vurderes å installere varmepumpe i bygget i tillegg til fjernvarme som spisslast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 utredes bruk av energibrønn for å hente og lagre energi ved behov.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Den totale energimiksen gir et meget energivennlig bygg</a:t>
            </a:r>
          </a:p>
          <a:p>
            <a:pPr marL="0" indent="0">
              <a:lnSpc>
                <a:spcPct val="90000"/>
              </a:lnSpc>
              <a:buNone/>
            </a:pPr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6B28E6-9B98-5216-16AF-05AFCFE2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600" y="3005138"/>
            <a:ext cx="3863600" cy="1720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86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4683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/>
              <a:t>Mosjøen </a:t>
            </a:r>
            <a:r>
              <a:rPr lang="nb-NO" sz="2600" dirty="0" err="1"/>
              <a:t>vgs</a:t>
            </a:r>
            <a:r>
              <a:rPr lang="nb-NO" sz="2600" dirty="0"/>
              <a:t> – rivning og miljøsanering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 wrap="square" anchor="t">
            <a:normAutofit/>
          </a:bodyPr>
          <a:lstStyle/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nb-NO" sz="2200" dirty="0">
                <a:effectLst/>
              </a:rPr>
              <a:t>Det lages en gjenbruksplan for alt av løst inventar og utstyr som kan benyttes i det nye bygget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endParaRPr lang="nb-NO" sz="2200" dirty="0">
              <a:effectLst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nb-NO" sz="2200" dirty="0">
                <a:effectLst/>
              </a:rPr>
              <a:t>Gammel bygningsmasse på tomten til det nye bygget blir miljøkartlagt med en rivningsplan og gjenbruksplan.</a:t>
            </a:r>
          </a:p>
          <a:p>
            <a:pPr>
              <a:lnSpc>
                <a:spcPct val="90000"/>
              </a:lnSpc>
            </a:pPr>
            <a:endParaRPr lang="nb-NO" sz="2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4D13692-483E-0744-E808-804F8A4DD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9" r="27785" b="-1"/>
          <a:stretch/>
        </p:blipFill>
        <p:spPr>
          <a:xfrm>
            <a:off x="4572000" y="1628800"/>
            <a:ext cx="3596208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793739"/>
      </p:ext>
    </p:extLst>
  </p:cSld>
  <p:clrMapOvr>
    <a:masterClrMapping/>
  </p:clrMapOvr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PP_blåmal</Template>
  <TotalTime>8071</TotalTime>
  <Words>613</Words>
  <Application>Microsoft Office PowerPoint</Application>
  <PresentationFormat>Skjermfremvisning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~-..--kunde-filer-mal_blaa_-_skulpturlandskap (11)</vt:lpstr>
      <vt:lpstr>PowerPoint-presentasjon</vt:lpstr>
      <vt:lpstr>Tema:</vt:lpstr>
      <vt:lpstr>Nordland fylkeskommune - eiendom</vt:lpstr>
      <vt:lpstr>Prosjekter i økonomiplanen</vt:lpstr>
      <vt:lpstr>PowerPoint-presentasjon</vt:lpstr>
      <vt:lpstr>Mosjøen vgs – samlokalisering - programmering</vt:lpstr>
      <vt:lpstr>PowerPoint-presentasjon</vt:lpstr>
      <vt:lpstr>Mosjøen vgs – samlokalisering - energimiks</vt:lpstr>
      <vt:lpstr>Mosjøen vgs – rivning og miljøsanering</vt:lpstr>
      <vt:lpstr>Bodin vgs – rehabilitering/ombygging</vt:lpstr>
      <vt:lpstr>Bodin vgs – energitiltak </vt:lpstr>
      <vt:lpstr>Takk for meg</vt:lpstr>
    </vt:vector>
  </TitlesOfParts>
  <Company>Nordland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Magnar Steffensen</dc:creator>
  <cp:lastModifiedBy>Magnar Steffensen</cp:lastModifiedBy>
  <cp:revision>48</cp:revision>
  <cp:lastPrinted>2019-01-31T08:57:39Z</cp:lastPrinted>
  <dcterms:created xsi:type="dcterms:W3CDTF">2016-01-20T13:24:47Z</dcterms:created>
  <dcterms:modified xsi:type="dcterms:W3CDTF">2022-10-18T12:52:27Z</dcterms:modified>
</cp:coreProperties>
</file>