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706" r:id="rId3"/>
    <p:sldMasterId id="2147483728" r:id="rId4"/>
    <p:sldMasterId id="2147483740" r:id="rId5"/>
  </p:sldMasterIdLst>
  <p:notesMasterIdLst>
    <p:notesMasterId r:id="rId31"/>
  </p:notesMasterIdLst>
  <p:sldIdLst>
    <p:sldId id="256" r:id="rId6"/>
    <p:sldId id="265" r:id="rId7"/>
    <p:sldId id="261" r:id="rId8"/>
    <p:sldId id="270" r:id="rId9"/>
    <p:sldId id="303" r:id="rId10"/>
    <p:sldId id="283" r:id="rId11"/>
    <p:sldId id="282" r:id="rId12"/>
    <p:sldId id="281" r:id="rId13"/>
    <p:sldId id="279" r:id="rId14"/>
    <p:sldId id="276" r:id="rId15"/>
    <p:sldId id="298" r:id="rId16"/>
    <p:sldId id="285" r:id="rId17"/>
    <p:sldId id="284" r:id="rId18"/>
    <p:sldId id="288" r:id="rId19"/>
    <p:sldId id="289" r:id="rId20"/>
    <p:sldId id="290" r:id="rId21"/>
    <p:sldId id="291" r:id="rId22"/>
    <p:sldId id="292" r:id="rId23"/>
    <p:sldId id="294" r:id="rId24"/>
    <p:sldId id="295" r:id="rId25"/>
    <p:sldId id="296" r:id="rId26"/>
    <p:sldId id="297" r:id="rId27"/>
    <p:sldId id="302" r:id="rId28"/>
    <p:sldId id="306" r:id="rId29"/>
    <p:sldId id="268" r:id="rId30"/>
  </p:sldIdLst>
  <p:sldSz cx="16254413" cy="9144000"/>
  <p:notesSz cx="6797675" cy="9926638"/>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5" autoAdjust="0"/>
    <p:restoredTop sz="88770" autoAdjust="0"/>
  </p:normalViewPr>
  <p:slideViewPr>
    <p:cSldViewPr snapToGrid="0">
      <p:cViewPr>
        <p:scale>
          <a:sx n="40" d="100"/>
          <a:sy n="40" d="100"/>
        </p:scale>
        <p:origin x="126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'Ark1'!$B$1</c:f>
              <c:strCache>
                <c:ptCount val="1"/>
                <c:pt idx="0">
                  <c:v>Hvor vi er i dag</c:v>
                </c:pt>
              </c:strCache>
            </c:strRef>
          </c:tx>
          <c:spPr>
            <a:ln w="28575" cap="rnd">
              <a:solidFill>
                <a:srgbClr val="005380"/>
              </a:solidFill>
              <a:round/>
            </a:ln>
            <a:effectLst/>
          </c:spPr>
          <c:marker>
            <c:symbol val="none"/>
          </c:marker>
          <c:cat>
            <c:strRef>
              <c:f>'Ark1'!$A$2:$A$9</c:f>
              <c:strCache>
                <c:ptCount val="8"/>
                <c:pt idx="0">
                  <c:v>Lederskap</c:v>
                </c:pt>
                <c:pt idx="1">
                  <c:v>Organisering</c:v>
                </c:pt>
                <c:pt idx="2">
                  <c:v>Styring</c:v>
                </c:pt>
                <c:pt idx="3">
                  <c:v>Medarbeidere</c:v>
                </c:pt>
                <c:pt idx="4">
                  <c:v>IKT og støttesystemer</c:v>
                </c:pt>
                <c:pt idx="5">
                  <c:v>Leverandørmarked</c:v>
                </c:pt>
                <c:pt idx="6">
                  <c:v>Samarbeidspartnere</c:v>
                </c:pt>
                <c:pt idx="7">
                  <c:v>Anskaffelsesprosesser</c:v>
                </c:pt>
              </c:strCache>
            </c:strRef>
          </c:cat>
          <c:val>
            <c:numRef>
              <c:f>'Ark1'!$B$2:$B$9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7611-4379-AD6A-C21CAB6E014A}"/>
            </c:ext>
          </c:extLst>
        </c:ser>
        <c:ser>
          <c:idx val="1"/>
          <c:order val="1"/>
          <c:tx>
            <c:strRef>
              <c:f>'Ark1'!$C$1</c:f>
              <c:strCache>
                <c:ptCount val="1"/>
                <c:pt idx="0">
                  <c:v>Hvor vi ønsker å være</c:v>
                </c:pt>
              </c:strCache>
            </c:strRef>
          </c:tx>
          <c:spPr>
            <a:ln w="28575" cap="rnd">
              <a:solidFill>
                <a:schemeClr val="accent2"/>
              </a:solidFill>
              <a:round/>
            </a:ln>
            <a:effectLst/>
          </c:spPr>
          <c:marker>
            <c:symbol val="none"/>
          </c:marker>
          <c:cat>
            <c:strRef>
              <c:f>'Ark1'!$A$2:$A$9</c:f>
              <c:strCache>
                <c:ptCount val="8"/>
                <c:pt idx="0">
                  <c:v>Lederskap</c:v>
                </c:pt>
                <c:pt idx="1">
                  <c:v>Organisering</c:v>
                </c:pt>
                <c:pt idx="2">
                  <c:v>Styring</c:v>
                </c:pt>
                <c:pt idx="3">
                  <c:v>Medarbeidere</c:v>
                </c:pt>
                <c:pt idx="4">
                  <c:v>IKT og støttesystemer</c:v>
                </c:pt>
                <c:pt idx="5">
                  <c:v>Leverandørmarked</c:v>
                </c:pt>
                <c:pt idx="6">
                  <c:v>Samarbeidspartnere</c:v>
                </c:pt>
                <c:pt idx="7">
                  <c:v>Anskaffelsesprosesser</c:v>
                </c:pt>
              </c:strCache>
            </c:strRef>
          </c:cat>
          <c:val>
            <c:numRef>
              <c:f>'Ark1'!$C$2:$C$9</c:f>
              <c:numCache>
                <c:formatCode>General</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1-7611-4379-AD6A-C21CAB6E014A}"/>
            </c:ext>
          </c:extLst>
        </c:ser>
        <c:ser>
          <c:idx val="2"/>
          <c:order val="2"/>
          <c:tx>
            <c:strRef>
              <c:f>'Ark1'!$D$1</c:f>
              <c:strCache>
                <c:ptCount val="1"/>
                <c:pt idx="0">
                  <c:v>Beste praksis</c:v>
                </c:pt>
              </c:strCache>
            </c:strRef>
          </c:tx>
          <c:spPr>
            <a:ln w="28575" cap="rnd">
              <a:solidFill>
                <a:srgbClr val="5F6062"/>
              </a:solidFill>
              <a:round/>
            </a:ln>
            <a:effectLst/>
          </c:spPr>
          <c:marker>
            <c:symbol val="none"/>
          </c:marker>
          <c:cat>
            <c:strRef>
              <c:f>'Ark1'!$A$2:$A$9</c:f>
              <c:strCache>
                <c:ptCount val="8"/>
                <c:pt idx="0">
                  <c:v>Lederskap</c:v>
                </c:pt>
                <c:pt idx="1">
                  <c:v>Organisering</c:v>
                </c:pt>
                <c:pt idx="2">
                  <c:v>Styring</c:v>
                </c:pt>
                <c:pt idx="3">
                  <c:v>Medarbeidere</c:v>
                </c:pt>
                <c:pt idx="4">
                  <c:v>IKT og støttesystemer</c:v>
                </c:pt>
                <c:pt idx="5">
                  <c:v>Leverandørmarked</c:v>
                </c:pt>
                <c:pt idx="6">
                  <c:v>Samarbeidspartnere</c:v>
                </c:pt>
                <c:pt idx="7">
                  <c:v>Anskaffelsesprosesser</c:v>
                </c:pt>
              </c:strCache>
            </c:strRef>
          </c:cat>
          <c:val>
            <c:numRef>
              <c:f>'Ark1'!$D$2:$D$9</c:f>
              <c:numCache>
                <c:formatCode>General</c:formatCode>
                <c:ptCount val="8"/>
                <c:pt idx="0">
                  <c:v>4</c:v>
                </c:pt>
                <c:pt idx="1">
                  <c:v>4</c:v>
                </c:pt>
                <c:pt idx="2">
                  <c:v>4</c:v>
                </c:pt>
                <c:pt idx="3">
                  <c:v>4</c:v>
                </c:pt>
                <c:pt idx="4">
                  <c:v>4</c:v>
                </c:pt>
                <c:pt idx="5">
                  <c:v>4</c:v>
                </c:pt>
                <c:pt idx="6">
                  <c:v>4</c:v>
                </c:pt>
                <c:pt idx="7">
                  <c:v>4</c:v>
                </c:pt>
              </c:numCache>
            </c:numRef>
          </c:val>
          <c:extLst>
            <c:ext xmlns:c16="http://schemas.microsoft.com/office/drawing/2014/chart" uri="{C3380CC4-5D6E-409C-BE32-E72D297353CC}">
              <c16:uniqueId val="{00000002-7611-4379-AD6A-C21CAB6E014A}"/>
            </c:ext>
          </c:extLst>
        </c:ser>
        <c:dLbls>
          <c:showLegendKey val="0"/>
          <c:showVal val="0"/>
          <c:showCatName val="0"/>
          <c:showSerName val="0"/>
          <c:showPercent val="0"/>
          <c:showBubbleSize val="0"/>
        </c:dLbls>
        <c:axId val="390377384"/>
        <c:axId val="392720664"/>
      </c:radarChart>
      <c:catAx>
        <c:axId val="390377384"/>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92720664"/>
        <c:crosses val="autoZero"/>
        <c:auto val="1"/>
        <c:lblAlgn val="ctr"/>
        <c:lblOffset val="100"/>
        <c:noMultiLvlLbl val="0"/>
      </c:catAx>
      <c:valAx>
        <c:axId val="39272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90377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Fordeling av budsjett 2015</c:v>
                </c:pt>
              </c:strCache>
            </c:strRef>
          </c:tx>
          <c:dPt>
            <c:idx val="0"/>
            <c:bubble3D val="0"/>
            <c:spPr>
              <a:solidFill>
                <a:srgbClr val="C198C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F28-4747-9707-A49880F4F4DE}"/>
              </c:ext>
            </c:extLst>
          </c:dPt>
          <c:dPt>
            <c:idx val="1"/>
            <c:bubble3D val="0"/>
            <c:spPr>
              <a:solidFill>
                <a:srgbClr val="00538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F28-4747-9707-A49880F4F4DE}"/>
              </c:ext>
            </c:extLst>
          </c:dPt>
          <c:dPt>
            <c:idx val="2"/>
            <c:bubble3D val="0"/>
            <c:spPr>
              <a:solidFill>
                <a:srgbClr val="A8A9AA"/>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CF28-4747-9707-A49880F4F4DE}"/>
              </c:ext>
            </c:extLst>
          </c:dPt>
          <c:dPt>
            <c:idx val="3"/>
            <c:bubble3D val="0"/>
            <c:spPr>
              <a:solidFill>
                <a:srgbClr val="D2E5E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CF28-4747-9707-A49880F4F4D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4"/>
                <c:pt idx="0">
                  <c:v>Innkjøp</c:v>
                </c:pt>
                <c:pt idx="1">
                  <c:v>Lønn</c:v>
                </c:pt>
                <c:pt idx="2">
                  <c:v>Tilskudd</c:v>
                </c:pt>
                <c:pt idx="3">
                  <c:v>Annet</c:v>
                </c:pt>
              </c:strCache>
            </c:strRef>
          </c:cat>
          <c:val>
            <c:numRef>
              <c:f>'Ark1'!$B$2:$B$5</c:f>
              <c:numCache>
                <c:formatCode>0%</c:formatCode>
                <c:ptCount val="4"/>
                <c:pt idx="0">
                  <c:v>0.44</c:v>
                </c:pt>
                <c:pt idx="1">
                  <c:v>0.35</c:v>
                </c:pt>
                <c:pt idx="2">
                  <c:v>0.12</c:v>
                </c:pt>
                <c:pt idx="3">
                  <c:v>0.09</c:v>
                </c:pt>
              </c:numCache>
            </c:numRef>
          </c:val>
          <c:extLst>
            <c:ext xmlns:c16="http://schemas.microsoft.com/office/drawing/2014/chart" uri="{C3380CC4-5D6E-409C-BE32-E72D297353CC}">
              <c16:uniqueId val="{00000008-CF28-4747-9707-A49880F4F4D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879731-4974-4690-B03E-2483F1955FDF}" type="datetimeFigureOut">
              <a:rPr lang="nb-NO" smtClean="0"/>
              <a:t>25.10.2017</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179888-E87C-486D-A4D6-02F489C11F17}" type="slidenum">
              <a:rPr lang="nb-NO" smtClean="0"/>
              <a:t>‹#›</a:t>
            </a:fld>
            <a:endParaRPr lang="nb-NO"/>
          </a:p>
        </p:txBody>
      </p:sp>
    </p:spTree>
    <p:extLst>
      <p:ext uri="{BB962C8B-B14F-4D97-AF65-F5344CB8AC3E}">
        <p14:creationId xmlns:p14="http://schemas.microsoft.com/office/powerpoint/2010/main" val="23732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1</a:t>
            </a:fld>
            <a:endParaRPr lang="nb-NO"/>
          </a:p>
        </p:txBody>
      </p:sp>
    </p:spTree>
    <p:extLst>
      <p:ext uri="{BB962C8B-B14F-4D97-AF65-F5344CB8AC3E}">
        <p14:creationId xmlns:p14="http://schemas.microsoft.com/office/powerpoint/2010/main" val="394278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0" hangingPunct="0"/>
            <a:endParaRPr lang="nb-NO" b="1"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10</a:t>
            </a:fld>
            <a:endParaRPr lang="nb-NO"/>
          </a:p>
        </p:txBody>
      </p:sp>
    </p:spTree>
    <p:extLst>
      <p:ext uri="{BB962C8B-B14F-4D97-AF65-F5344CB8AC3E}">
        <p14:creationId xmlns:p14="http://schemas.microsoft.com/office/powerpoint/2010/main" val="297821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11</a:t>
            </a:fld>
            <a:endParaRPr lang="nb-NO"/>
          </a:p>
        </p:txBody>
      </p:sp>
    </p:spTree>
    <p:extLst>
      <p:ext uri="{BB962C8B-B14F-4D97-AF65-F5344CB8AC3E}">
        <p14:creationId xmlns:p14="http://schemas.microsoft.com/office/powerpoint/2010/main" val="242065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0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a:t>
            </a:r>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8642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090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3295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9668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3085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0344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19</a:t>
            </a:fld>
            <a:endParaRPr lang="nb-NO"/>
          </a:p>
        </p:txBody>
      </p:sp>
    </p:spTree>
    <p:extLst>
      <p:ext uri="{BB962C8B-B14F-4D97-AF65-F5344CB8AC3E}">
        <p14:creationId xmlns:p14="http://schemas.microsoft.com/office/powerpoint/2010/main" val="174937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9179888-E87C-486D-A4D6-02F489C11F17}" type="slidenum">
              <a:rPr lang="nb-NO" smtClean="0"/>
              <a:t>2</a:t>
            </a:fld>
            <a:endParaRPr lang="nb-NO"/>
          </a:p>
        </p:txBody>
      </p:sp>
    </p:spTree>
    <p:extLst>
      <p:ext uri="{BB962C8B-B14F-4D97-AF65-F5344CB8AC3E}">
        <p14:creationId xmlns:p14="http://schemas.microsoft.com/office/powerpoint/2010/main" val="363099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20</a:t>
            </a:fld>
            <a:endParaRPr lang="nb-NO"/>
          </a:p>
        </p:txBody>
      </p:sp>
    </p:spTree>
    <p:extLst>
      <p:ext uri="{BB962C8B-B14F-4D97-AF65-F5344CB8AC3E}">
        <p14:creationId xmlns:p14="http://schemas.microsoft.com/office/powerpoint/2010/main" val="903117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21</a:t>
            </a:fld>
            <a:endParaRPr lang="nb-NO"/>
          </a:p>
        </p:txBody>
      </p:sp>
    </p:spTree>
    <p:extLst>
      <p:ext uri="{BB962C8B-B14F-4D97-AF65-F5344CB8AC3E}">
        <p14:creationId xmlns:p14="http://schemas.microsoft.com/office/powerpoint/2010/main" val="2333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279FFE-3CE2-4C58-9646-AD6006CDB45A}"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73750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nb-NO" dirty="0"/>
          </a:p>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23</a:t>
            </a:fld>
            <a:endParaRPr lang="nb-NO"/>
          </a:p>
        </p:txBody>
      </p:sp>
    </p:spTree>
    <p:extLst>
      <p:ext uri="{BB962C8B-B14F-4D97-AF65-F5344CB8AC3E}">
        <p14:creationId xmlns:p14="http://schemas.microsoft.com/office/powerpoint/2010/main" val="1669825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24</a:t>
            </a:fld>
            <a:endParaRPr lang="nb-NO"/>
          </a:p>
        </p:txBody>
      </p:sp>
    </p:spTree>
    <p:extLst>
      <p:ext uri="{BB962C8B-B14F-4D97-AF65-F5344CB8AC3E}">
        <p14:creationId xmlns:p14="http://schemas.microsoft.com/office/powerpoint/2010/main" val="35945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25</a:t>
            </a:fld>
            <a:endParaRPr lang="nb-NO"/>
          </a:p>
        </p:txBody>
      </p:sp>
    </p:spTree>
    <p:extLst>
      <p:ext uri="{BB962C8B-B14F-4D97-AF65-F5344CB8AC3E}">
        <p14:creationId xmlns:p14="http://schemas.microsoft.com/office/powerpoint/2010/main" val="423616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3</a:t>
            </a:fld>
            <a:endParaRPr lang="nb-NO"/>
          </a:p>
        </p:txBody>
      </p:sp>
    </p:spTree>
    <p:extLst>
      <p:ext uri="{BB962C8B-B14F-4D97-AF65-F5344CB8AC3E}">
        <p14:creationId xmlns:p14="http://schemas.microsoft.com/office/powerpoint/2010/main" val="60530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4</a:t>
            </a:fld>
            <a:endParaRPr lang="nb-NO"/>
          </a:p>
        </p:txBody>
      </p:sp>
    </p:spTree>
    <p:extLst>
      <p:ext uri="{BB962C8B-B14F-4D97-AF65-F5344CB8AC3E}">
        <p14:creationId xmlns:p14="http://schemas.microsoft.com/office/powerpoint/2010/main" val="298816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5</a:t>
            </a:fld>
            <a:endParaRPr lang="nb-NO"/>
          </a:p>
        </p:txBody>
      </p:sp>
    </p:spTree>
    <p:extLst>
      <p:ext uri="{BB962C8B-B14F-4D97-AF65-F5344CB8AC3E}">
        <p14:creationId xmlns:p14="http://schemas.microsoft.com/office/powerpoint/2010/main" val="339951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9179888-E87C-486D-A4D6-02F489C11F17}" type="slidenum">
              <a:rPr lang="nb-NO" smtClean="0"/>
              <a:t>6</a:t>
            </a:fld>
            <a:endParaRPr lang="nb-NO"/>
          </a:p>
        </p:txBody>
      </p:sp>
    </p:spTree>
    <p:extLst>
      <p:ext uri="{BB962C8B-B14F-4D97-AF65-F5344CB8AC3E}">
        <p14:creationId xmlns:p14="http://schemas.microsoft.com/office/powerpoint/2010/main" val="169054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7</a:t>
            </a:fld>
            <a:endParaRPr lang="nb-NO"/>
          </a:p>
        </p:txBody>
      </p:sp>
    </p:spTree>
    <p:extLst>
      <p:ext uri="{BB962C8B-B14F-4D97-AF65-F5344CB8AC3E}">
        <p14:creationId xmlns:p14="http://schemas.microsoft.com/office/powerpoint/2010/main" val="47272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8</a:t>
            </a:fld>
            <a:endParaRPr lang="nb-NO"/>
          </a:p>
        </p:txBody>
      </p:sp>
    </p:spTree>
    <p:extLst>
      <p:ext uri="{BB962C8B-B14F-4D97-AF65-F5344CB8AC3E}">
        <p14:creationId xmlns:p14="http://schemas.microsoft.com/office/powerpoint/2010/main" val="228636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89179888-E87C-486D-A4D6-02F489C11F17}" type="slidenum">
              <a:rPr lang="nb-NO" smtClean="0"/>
              <a:t>9</a:t>
            </a:fld>
            <a:endParaRPr lang="nb-NO"/>
          </a:p>
        </p:txBody>
      </p:sp>
    </p:spTree>
    <p:extLst>
      <p:ext uri="{BB962C8B-B14F-4D97-AF65-F5344CB8AC3E}">
        <p14:creationId xmlns:p14="http://schemas.microsoft.com/office/powerpoint/2010/main" val="208275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800225" y="5309936"/>
            <a:ext cx="11701463" cy="2971097"/>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6256033" cy="4572572"/>
          </a:xfrm>
          <a:prstGeom prst="rect">
            <a:avLst/>
          </a:prstGeom>
        </p:spPr>
        <p:txBody>
          <a:bodyPr lIns="0" tIns="2880000" rIns="0" bIns="0" anchor="t" anchorCtr="1"/>
          <a:lstStyle>
            <a:lvl1pPr marL="0" indent="0" algn="ctr">
              <a:buNone/>
              <a:defRPr sz="3000"/>
            </a:lvl1pPr>
          </a:lstStyle>
          <a:p>
            <a:r>
              <a:rPr lang="nb-NO"/>
              <a:t>Klikk ikonet for å legge til et bilde</a:t>
            </a:r>
          </a:p>
        </p:txBody>
      </p:sp>
    </p:spTree>
    <p:extLst>
      <p:ext uri="{BB962C8B-B14F-4D97-AF65-F5344CB8AC3E}">
        <p14:creationId xmlns:p14="http://schemas.microsoft.com/office/powerpoint/2010/main" val="389885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8129816" cy="9145143"/>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1440179"/>
            <a:ext cx="6480810" cy="6300788"/>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6446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4571428"/>
            <a:ext cx="8129816" cy="4572572"/>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80135" y="1440180"/>
            <a:ext cx="5760720" cy="2520315"/>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8129816" y="0"/>
            <a:ext cx="8124596" cy="4572572"/>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5169969"/>
            <a:ext cx="5760720" cy="2520315"/>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5060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9746" y="8209026"/>
            <a:ext cx="1213106" cy="475489"/>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25.10.2017</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14771144" y="8595440"/>
            <a:ext cx="411708" cy="246221"/>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900113" y="900111"/>
            <a:ext cx="14761845" cy="7020878"/>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0271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398763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21141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1881867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2420634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46"/>
            <a:ext cx="16256000" cy="9112107"/>
          </a:xfrm>
          <a:prstGeom prst="rect">
            <a:avLst/>
          </a:prstGeom>
        </p:spPr>
      </p:pic>
    </p:spTree>
    <p:extLst>
      <p:ext uri="{BB962C8B-B14F-4D97-AF65-F5344CB8AC3E}">
        <p14:creationId xmlns:p14="http://schemas.microsoft.com/office/powerpoint/2010/main" val="99340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9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800225"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702042"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25.10.2017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800225" y="1440180"/>
            <a:ext cx="6480810" cy="569387"/>
          </a:xfrm>
        </p:spPr>
        <p:txBody>
          <a:bodyPr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a:t>Rediger tekststiler i malen</a:t>
            </a:r>
          </a:p>
        </p:txBody>
      </p:sp>
      <p:sp>
        <p:nvSpPr>
          <p:cNvPr id="4" name="Plassholder for innhold 3"/>
          <p:cNvSpPr>
            <a:spLocks noGrp="1"/>
          </p:cNvSpPr>
          <p:nvPr>
            <p:ph sz="half" idx="2"/>
          </p:nvPr>
        </p:nvSpPr>
        <p:spPr>
          <a:xfrm>
            <a:off x="1800225" y="2009566"/>
            <a:ext cx="6480810" cy="57314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8702042" y="1440180"/>
            <a:ext cx="6480810" cy="569387"/>
          </a:xfrm>
        </p:spPr>
        <p:txBody>
          <a:bodyPr wrap="square"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a:t>Rediger tekststiler i malen</a:t>
            </a:r>
          </a:p>
        </p:txBody>
      </p:sp>
      <p:sp>
        <p:nvSpPr>
          <p:cNvPr id="6" name="Plassholder for innhold 5"/>
          <p:cNvSpPr>
            <a:spLocks noGrp="1"/>
          </p:cNvSpPr>
          <p:nvPr>
            <p:ph sz="quarter" idx="4"/>
          </p:nvPr>
        </p:nvSpPr>
        <p:spPr>
          <a:xfrm>
            <a:off x="8702042" y="2009566"/>
            <a:ext cx="6480810" cy="57314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25.10.2017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8045" y="3125191"/>
            <a:ext cx="2752350" cy="2752350"/>
          </a:xfrm>
          <a:prstGeom prst="rect">
            <a:avLst/>
          </a:prstGeom>
        </p:spPr>
      </p:pic>
    </p:spTree>
    <p:extLst>
      <p:ext uri="{BB962C8B-B14F-4D97-AF65-F5344CB8AC3E}">
        <p14:creationId xmlns:p14="http://schemas.microsoft.com/office/powerpoint/2010/main" val="1012632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25.10.2017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25.10.2017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0618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800225" y="1440179"/>
            <a:ext cx="11701463" cy="684085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3285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16256033" cy="9145143"/>
          </a:xfrm>
          <a:prstGeom prst="rect">
            <a:avLst/>
          </a:prstGeom>
        </p:spPr>
        <p:txBody>
          <a:bodyPr lIns="0" tIns="2880000" rIns="0" bIns="0" anchor="t" anchorCtr="1"/>
          <a:lstStyle>
            <a:lvl1pPr marL="0" indent="0" algn="ctr">
              <a:buNone/>
              <a:defRPr sz="3000"/>
            </a:lvl1pPr>
          </a:lstStyle>
          <a:p>
            <a:endParaRPr lang="nb-NO"/>
          </a:p>
        </p:txBody>
      </p:sp>
    </p:spTree>
    <p:extLst>
      <p:ext uri="{BB962C8B-B14F-4D97-AF65-F5344CB8AC3E}">
        <p14:creationId xmlns:p14="http://schemas.microsoft.com/office/powerpoint/2010/main" val="108010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800225" y="5309936"/>
            <a:ext cx="11701463" cy="2971097"/>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6256033" cy="4572572"/>
          </a:xfrm>
          <a:prstGeom prst="rect">
            <a:avLst/>
          </a:prstGeom>
        </p:spPr>
        <p:txBody>
          <a:bodyPr lIns="0" tIns="2880000" rIns="0" bIns="0" anchor="t" anchorCtr="1"/>
          <a:lstStyle>
            <a:lvl1pPr marL="0" indent="0" algn="ctr">
              <a:buNone/>
              <a:defRPr sz="3000"/>
            </a:lvl1pPr>
          </a:lstStyle>
          <a:p>
            <a:endParaRPr lang="nb-NO"/>
          </a:p>
        </p:txBody>
      </p:sp>
    </p:spTree>
    <p:extLst>
      <p:ext uri="{BB962C8B-B14F-4D97-AF65-F5344CB8AC3E}">
        <p14:creationId xmlns:p14="http://schemas.microsoft.com/office/powerpoint/2010/main" val="2492731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8129816" cy="9145143"/>
          </a:xfrm>
          <a:prstGeom prst="rect">
            <a:avLst/>
          </a:prstGeom>
        </p:spPr>
        <p:txBody>
          <a:bodyPr lIns="0" tIns="720000" rIns="0" bIns="0" anchor="t" anchorCtr="1"/>
          <a:lstStyle>
            <a:lvl1pPr marL="0" indent="0" algn="ctr">
              <a:buNone/>
              <a:defRPr sz="3000"/>
            </a:lvl1pPr>
          </a:lstStyle>
          <a:p>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1440179"/>
            <a:ext cx="6480810" cy="6300788"/>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8338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527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4571428"/>
            <a:ext cx="8129816" cy="4572572"/>
          </a:xfrm>
          <a:prstGeom prst="rect">
            <a:avLst/>
          </a:prstGeom>
        </p:spPr>
        <p:txBody>
          <a:bodyPr lIns="0" tIns="720000" rIns="0" bIns="0" anchor="t" anchorCtr="1"/>
          <a:lstStyle>
            <a:lvl1pPr marL="0" indent="0" algn="ctr">
              <a:buNone/>
              <a:defRPr sz="3000"/>
            </a:lvl1pPr>
          </a:lstStyle>
          <a:p>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80135" y="1440180"/>
            <a:ext cx="5760720" cy="2520315"/>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8129816" y="0"/>
            <a:ext cx="8124596" cy="4572572"/>
          </a:xfrm>
          <a:prstGeom prst="rect">
            <a:avLst/>
          </a:prstGeom>
        </p:spPr>
        <p:txBody>
          <a:bodyPr lIns="0" tIns="720000" rIns="0" bIns="0" anchor="t" anchorCtr="1"/>
          <a:lstStyle>
            <a:lvl1pPr marL="0" indent="0" algn="ctr">
              <a:buNone/>
              <a:defRPr sz="3000"/>
            </a:lvl1pPr>
          </a:lstStyle>
          <a:p>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5169969"/>
            <a:ext cx="5760720" cy="2520315"/>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8199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25.10.2017</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14771144" y="8595440"/>
            <a:ext cx="411708" cy="246221"/>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900113" y="900111"/>
            <a:ext cx="14761845" cy="7020878"/>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ED23F0CF-9CA8-4332-AEE2-58D55DB1A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9746" y="8209026"/>
            <a:ext cx="1213106" cy="473719"/>
          </a:xfrm>
          <a:prstGeom prst="rect">
            <a:avLst/>
          </a:prstGeom>
        </p:spPr>
      </p:pic>
    </p:spTree>
    <p:extLst>
      <p:ext uri="{BB962C8B-B14F-4D97-AF65-F5344CB8AC3E}">
        <p14:creationId xmlns:p14="http://schemas.microsoft.com/office/powerpoint/2010/main" val="2338932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800225"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702042"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25.10.2017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03781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800225" y="1440180"/>
            <a:ext cx="6480810" cy="569387"/>
          </a:xfrm>
        </p:spPr>
        <p:txBody>
          <a:bodyPr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dirty="0"/>
              <a:t>Rediger tekststiler i malen</a:t>
            </a:r>
          </a:p>
        </p:txBody>
      </p:sp>
      <p:sp>
        <p:nvSpPr>
          <p:cNvPr id="4" name="Plassholder for innhold 3"/>
          <p:cNvSpPr>
            <a:spLocks noGrp="1"/>
          </p:cNvSpPr>
          <p:nvPr>
            <p:ph sz="half" idx="2"/>
          </p:nvPr>
        </p:nvSpPr>
        <p:spPr>
          <a:xfrm>
            <a:off x="1800225" y="2009566"/>
            <a:ext cx="6480810" cy="573140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8702042" y="1440180"/>
            <a:ext cx="6480810" cy="569387"/>
          </a:xfrm>
        </p:spPr>
        <p:txBody>
          <a:bodyPr wrap="square"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a:t>Rediger tekststiler i malen</a:t>
            </a:r>
          </a:p>
        </p:txBody>
      </p:sp>
      <p:sp>
        <p:nvSpPr>
          <p:cNvPr id="6" name="Plassholder for innhold 5"/>
          <p:cNvSpPr>
            <a:spLocks noGrp="1"/>
          </p:cNvSpPr>
          <p:nvPr>
            <p:ph sz="quarter" idx="4"/>
          </p:nvPr>
        </p:nvSpPr>
        <p:spPr>
          <a:xfrm>
            <a:off x="8702042" y="2009566"/>
            <a:ext cx="6480810" cy="573140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25.10.2017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283109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25.10.2017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77146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25.10.2017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538416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3115430" y="-22221"/>
            <a:ext cx="13138986" cy="8234679"/>
            <a:chOff x="19140487" y="13674"/>
            <a:chExt cx="7443799"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24" name="Rectangle 7"/>
            <p:cNvSpPr>
              <a:spLocks noChangeArrowheads="1"/>
            </p:cNvSpPr>
            <p:nvPr/>
          </p:nvSpPr>
          <p:spPr bwMode="gray">
            <a:xfrm>
              <a:off x="25663403" y="4042803"/>
              <a:ext cx="920883" cy="2116697"/>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3" name="Rectangle 9"/>
            <p:cNvSpPr>
              <a:spLocks noChangeArrowheads="1"/>
            </p:cNvSpPr>
            <p:nvPr/>
          </p:nvSpPr>
          <p:spPr bwMode="gray">
            <a:xfrm>
              <a:off x="25049482" y="4042803"/>
              <a:ext cx="734693" cy="2116697"/>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6" name="Rectangle 13"/>
            <p:cNvSpPr>
              <a:spLocks noChangeArrowheads="1"/>
            </p:cNvSpPr>
            <p:nvPr/>
          </p:nvSpPr>
          <p:spPr bwMode="gray">
            <a:xfrm>
              <a:off x="24665780" y="4042803"/>
              <a:ext cx="477045" cy="2116697"/>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7" name="Rectangle 14"/>
            <p:cNvSpPr>
              <a:spLocks noChangeArrowheads="1"/>
            </p:cNvSpPr>
            <p:nvPr/>
          </p:nvSpPr>
          <p:spPr bwMode="gray">
            <a:xfrm>
              <a:off x="19140487" y="669925"/>
              <a:ext cx="5685168"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8" name="Rectangle 15"/>
            <p:cNvSpPr>
              <a:spLocks noChangeArrowheads="1"/>
            </p:cNvSpPr>
            <p:nvPr/>
          </p:nvSpPr>
          <p:spPr bwMode="gray">
            <a:xfrm>
              <a:off x="19140488" y="2899478"/>
              <a:ext cx="5685167"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9" name="Freeform 16"/>
            <p:cNvSpPr>
              <a:spLocks/>
            </p:cNvSpPr>
            <p:nvPr/>
          </p:nvSpPr>
          <p:spPr bwMode="gray">
            <a:xfrm>
              <a:off x="19140488" y="4042803"/>
              <a:ext cx="5685167" cy="2116697"/>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a:p>
          </p:txBody>
        </p:sp>
        <p:sp>
          <p:nvSpPr>
            <p:cNvPr id="40" name="Rectangle 10"/>
            <p:cNvSpPr>
              <a:spLocks noChangeArrowheads="1"/>
            </p:cNvSpPr>
            <p:nvPr/>
          </p:nvSpPr>
          <p:spPr bwMode="gray">
            <a:xfrm>
              <a:off x="19140487" y="13674"/>
              <a:ext cx="5685168"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grpSp>
      <p:sp>
        <p:nvSpPr>
          <p:cNvPr id="15" name="Title 1"/>
          <p:cNvSpPr>
            <a:spLocks noGrp="1"/>
          </p:cNvSpPr>
          <p:nvPr>
            <p:ph type="ctrTitle" hasCustomPrompt="1"/>
          </p:nvPr>
        </p:nvSpPr>
        <p:spPr bwMode="white">
          <a:xfrm>
            <a:off x="3369405" y="1117600"/>
            <a:ext cx="9498673" cy="1219200"/>
          </a:xfrm>
        </p:spPr>
        <p:txBody>
          <a:bodyPr anchor="t" anchorCtr="0">
            <a:noAutofit/>
          </a:bodyPr>
          <a:lstStyle>
            <a:lvl1pPr>
              <a:lnSpc>
                <a:spcPct val="90000"/>
              </a:lnSpc>
              <a:defRPr sz="4267" b="1" i="1" baseline="0">
                <a:solidFill>
                  <a:schemeClr val="bg1"/>
                </a:solidFill>
              </a:defRPr>
            </a:lvl1pPr>
          </a:lstStyle>
          <a:p>
            <a:r>
              <a:rPr lang="nb-NO" noProof="0" dirty="0" err="1"/>
              <a:t>Click</a:t>
            </a:r>
            <a:r>
              <a:rPr lang="nb-NO" noProof="0" dirty="0"/>
              <a:t> to </a:t>
            </a:r>
            <a:r>
              <a:rPr lang="nb-NO" noProof="0" dirty="0" err="1"/>
              <a:t>add</a:t>
            </a:r>
            <a:r>
              <a:rPr lang="nb-NO" noProof="0" dirty="0"/>
              <a:t> </a:t>
            </a:r>
            <a:r>
              <a:rPr lang="nb-NO" noProof="0" dirty="0" err="1"/>
              <a:t>the</a:t>
            </a:r>
            <a:r>
              <a:rPr lang="nb-NO" noProof="0" dirty="0"/>
              <a:t> </a:t>
            </a:r>
            <a:r>
              <a:rPr lang="nb-NO" noProof="0" dirty="0" err="1"/>
              <a:t>presentation’s</a:t>
            </a:r>
            <a:r>
              <a:rPr lang="nb-NO" noProof="0" dirty="0"/>
              <a:t> </a:t>
            </a:r>
            <a:r>
              <a:rPr lang="nb-NO" noProof="0" dirty="0" err="1"/>
              <a:t>main</a:t>
            </a:r>
            <a:r>
              <a:rPr lang="nb-NO" noProof="0" dirty="0"/>
              <a:t> </a:t>
            </a:r>
            <a:r>
              <a:rPr lang="nb-NO" noProof="0" dirty="0" err="1"/>
              <a:t>title</a:t>
            </a:r>
            <a:endParaRPr lang="nb-NO" noProof="0" dirty="0"/>
          </a:p>
        </p:txBody>
      </p:sp>
      <p:sp>
        <p:nvSpPr>
          <p:cNvPr id="18" name="Subtitle 2"/>
          <p:cNvSpPr>
            <a:spLocks noGrp="1"/>
          </p:cNvSpPr>
          <p:nvPr>
            <p:ph type="subTitle" idx="1" hasCustomPrompt="1"/>
          </p:nvPr>
        </p:nvSpPr>
        <p:spPr bwMode="white">
          <a:xfrm>
            <a:off x="3369405" y="2438400"/>
            <a:ext cx="9498673" cy="1219201"/>
          </a:xfrm>
        </p:spPr>
        <p:txBody>
          <a:bodyPr>
            <a:noAutofit/>
          </a:bodyPr>
          <a:lstStyle>
            <a:lvl1pPr marL="0" indent="0" algn="l">
              <a:lnSpc>
                <a:spcPct val="90000"/>
              </a:lnSpc>
              <a:spcAft>
                <a:spcPts val="0"/>
              </a:spcAft>
              <a:buNone/>
              <a:defRPr sz="4267" baseline="0">
                <a:solidFill>
                  <a:schemeClr val="bg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Subtitle</a:t>
            </a:r>
            <a:r>
              <a:rPr lang="nb-NO" noProof="0" dirty="0"/>
              <a:t> and date (</a:t>
            </a:r>
            <a:r>
              <a:rPr lang="nb-NO" noProof="0" dirty="0" err="1"/>
              <a:t>move</a:t>
            </a:r>
            <a:r>
              <a:rPr lang="nb-NO" noProof="0" dirty="0"/>
              <a:t> </a:t>
            </a:r>
            <a:r>
              <a:rPr lang="nb-NO" noProof="0" dirty="0" err="1"/>
              <a:t>higher</a:t>
            </a:r>
            <a:r>
              <a:rPr lang="nb-NO" noProof="0" dirty="0"/>
              <a:t> </a:t>
            </a:r>
            <a:r>
              <a:rPr lang="nb-NO" noProof="0" dirty="0" err="1"/>
              <a:t>if</a:t>
            </a:r>
            <a:r>
              <a:rPr lang="nb-NO" noProof="0" dirty="0"/>
              <a:t> </a:t>
            </a:r>
            <a:r>
              <a:rPr lang="nb-NO" noProof="0" dirty="0" err="1"/>
              <a:t>title</a:t>
            </a:r>
            <a:r>
              <a:rPr lang="nb-NO" noProof="0" dirty="0"/>
              <a:t> is </a:t>
            </a:r>
            <a:r>
              <a:rPr lang="nb-NO" noProof="0" dirty="0" err="1"/>
              <a:t>only</a:t>
            </a:r>
            <a:r>
              <a:rPr lang="nb-NO" noProof="0" dirty="0"/>
              <a:t> </a:t>
            </a:r>
            <a:r>
              <a:rPr lang="nb-NO" noProof="0" dirty="0" err="1"/>
              <a:t>one</a:t>
            </a:r>
            <a:r>
              <a:rPr lang="nb-NO" noProof="0" dirty="0"/>
              <a:t> line)</a:t>
            </a:r>
          </a:p>
        </p:txBody>
      </p:sp>
      <p:sp>
        <p:nvSpPr>
          <p:cNvPr id="21" name="Text Placeholder 31"/>
          <p:cNvSpPr>
            <a:spLocks noGrp="1"/>
          </p:cNvSpPr>
          <p:nvPr>
            <p:ph type="body" sz="quarter" idx="10" hasCustomPrompt="1"/>
          </p:nvPr>
        </p:nvSpPr>
        <p:spPr bwMode="white">
          <a:xfrm>
            <a:off x="3369405" y="499872"/>
            <a:ext cx="7298231" cy="195072"/>
          </a:xfrm>
        </p:spPr>
        <p:txBody>
          <a:bodyPr/>
          <a:lstStyle>
            <a:lvl1pPr>
              <a:defRPr sz="1467">
                <a:solidFill>
                  <a:schemeClr val="bg1"/>
                </a:solidFill>
                <a:latin typeface="Arial" pitchFamily="34" charset="0"/>
                <a:cs typeface="Arial" pitchFamily="34" charset="0"/>
              </a:defRPr>
            </a:lvl1pPr>
            <a:lvl2pPr>
              <a:defRPr sz="1333">
                <a:solidFill>
                  <a:schemeClr val="bg1"/>
                </a:solidFill>
                <a:latin typeface="Arial" pitchFamily="34" charset="0"/>
                <a:cs typeface="Arial" pitchFamily="34" charset="0"/>
              </a:defRPr>
            </a:lvl2pPr>
            <a:lvl3pPr>
              <a:defRPr sz="1333">
                <a:solidFill>
                  <a:schemeClr val="bg1"/>
                </a:solidFill>
                <a:latin typeface="Arial" pitchFamily="34" charset="0"/>
                <a:cs typeface="Arial" pitchFamily="34" charset="0"/>
              </a:defRPr>
            </a:lvl3pPr>
            <a:lvl4pPr>
              <a:defRPr sz="1333">
                <a:solidFill>
                  <a:schemeClr val="bg1"/>
                </a:solidFill>
                <a:latin typeface="Arial" pitchFamily="34" charset="0"/>
                <a:cs typeface="Arial" pitchFamily="34" charset="0"/>
              </a:defRPr>
            </a:lvl4pPr>
            <a:lvl5pPr>
              <a:defRPr sz="1333">
                <a:solidFill>
                  <a:schemeClr val="bg1"/>
                </a:solidFill>
                <a:latin typeface="Arial" pitchFamily="34" charset="0"/>
                <a:cs typeface="Arial" pitchFamily="34" charset="0"/>
              </a:defRPr>
            </a:lvl5pPr>
          </a:lstStyle>
          <a:p>
            <a:pPr lvl="0"/>
            <a:r>
              <a:rPr lang="nb-NO" noProof="0" dirty="0"/>
              <a:t>www.pwc.com</a:t>
            </a:r>
          </a:p>
        </p:txBody>
      </p:sp>
      <p:grpSp>
        <p:nvGrpSpPr>
          <p:cNvPr id="16" name="Group 32"/>
          <p:cNvGrpSpPr/>
          <p:nvPr userDrawn="1"/>
        </p:nvGrpSpPr>
        <p:grpSpPr>
          <a:xfrm>
            <a:off x="1721773" y="8215290"/>
            <a:ext cx="1625441" cy="711305"/>
            <a:chOff x="518032" y="978681"/>
            <a:chExt cx="4572000" cy="2667393"/>
          </a:xfrm>
        </p:grpSpPr>
        <p:sp>
          <p:nvSpPr>
            <p:cNvPr id="17" name="Rectangle 37"/>
            <p:cNvSpPr>
              <a:spLocks noChangeArrowheads="1"/>
            </p:cNvSpPr>
            <p:nvPr userDrawn="1"/>
          </p:nvSpPr>
          <p:spPr bwMode="black">
            <a:xfrm>
              <a:off x="3295652" y="978681"/>
              <a:ext cx="1143000" cy="26323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grpSp>
    </p:spTree>
    <p:extLst>
      <p:ext uri="{BB962C8B-B14F-4D97-AF65-F5344CB8AC3E}">
        <p14:creationId xmlns:p14="http://schemas.microsoft.com/office/powerpoint/2010/main" val="1246991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lvl1pPr>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1" name="Content Placeholder 26"/>
          <p:cNvSpPr>
            <a:spLocks noGrp="1"/>
          </p:cNvSpPr>
          <p:nvPr>
            <p:ph sz="quarter" idx="15"/>
          </p:nvPr>
        </p:nvSpPr>
        <p:spPr>
          <a:xfrm>
            <a:off x="948174" y="2336800"/>
            <a:ext cx="14358065" cy="5892800"/>
          </a:xfrm>
        </p:spPr>
        <p:txBody>
          <a:bodyPr/>
          <a:lstStyle>
            <a:lvl1pPr marL="0" indent="0">
              <a:defRPr baseline="0"/>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27"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32" name="PwCFirm"/>
          <p:cNvSpPr txBox="1"/>
          <p:nvPr/>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sp>
        <p:nvSpPr>
          <p:cNvPr id="9"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0"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cxnSp>
        <p:nvCxnSpPr>
          <p:cNvPr id="11" name="Elbow Connector 10"/>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719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28" name="Content Placeholder 26"/>
          <p:cNvSpPr>
            <a:spLocks noGrp="1"/>
          </p:cNvSpPr>
          <p:nvPr>
            <p:ph sz="quarter" idx="14"/>
          </p:nvPr>
        </p:nvSpPr>
        <p:spPr>
          <a:xfrm>
            <a:off x="948174" y="2336802"/>
            <a:ext cx="7043579" cy="5892799"/>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1" name="Content Placeholder 26"/>
          <p:cNvSpPr>
            <a:spLocks noGrp="1"/>
          </p:cNvSpPr>
          <p:nvPr>
            <p:ph sz="quarter" idx="15"/>
          </p:nvPr>
        </p:nvSpPr>
        <p:spPr>
          <a:xfrm>
            <a:off x="8262663" y="2336800"/>
            <a:ext cx="7043577" cy="5892800"/>
          </a:xfrm>
        </p:spPr>
        <p:txBody>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2"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0"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1"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2"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3" name="Elbow Connector 12"/>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1"/>
            <a:ext cx="14358065" cy="1219200"/>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27" name="Content Placeholder 26"/>
          <p:cNvSpPr>
            <a:spLocks noGrp="1"/>
          </p:cNvSpPr>
          <p:nvPr>
            <p:ph sz="quarter" idx="13"/>
          </p:nvPr>
        </p:nvSpPr>
        <p:spPr>
          <a:xfrm>
            <a:off x="948174" y="2336802"/>
            <a:ext cx="4605417" cy="5892799"/>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28" name="Content Placeholder 26"/>
          <p:cNvSpPr>
            <a:spLocks noGrp="1"/>
          </p:cNvSpPr>
          <p:nvPr>
            <p:ph sz="quarter" idx="14"/>
          </p:nvPr>
        </p:nvSpPr>
        <p:spPr>
          <a:xfrm>
            <a:off x="5824501" y="2336802"/>
            <a:ext cx="4605415" cy="5892799"/>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1" name="Content Placeholder 26"/>
          <p:cNvSpPr>
            <a:spLocks noGrp="1"/>
          </p:cNvSpPr>
          <p:nvPr>
            <p:ph sz="quarter" idx="15"/>
          </p:nvPr>
        </p:nvSpPr>
        <p:spPr>
          <a:xfrm>
            <a:off x="10700822" y="2336802"/>
            <a:ext cx="4605417" cy="5892799"/>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6"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1"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2"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3"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4" name="Elbow Connector 13"/>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12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28" name="Content Placeholder 26"/>
          <p:cNvSpPr>
            <a:spLocks noGrp="1"/>
          </p:cNvSpPr>
          <p:nvPr>
            <p:ph sz="quarter" idx="14"/>
          </p:nvPr>
        </p:nvSpPr>
        <p:spPr>
          <a:xfrm>
            <a:off x="948174" y="4470400"/>
            <a:ext cx="7043579" cy="37592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1" name="Content Placeholder 26"/>
          <p:cNvSpPr>
            <a:spLocks noGrp="1"/>
          </p:cNvSpPr>
          <p:nvPr>
            <p:ph sz="quarter" idx="15"/>
          </p:nvPr>
        </p:nvSpPr>
        <p:spPr>
          <a:xfrm>
            <a:off x="8262659" y="4470400"/>
            <a:ext cx="7043581" cy="37592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2"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3" name="Text Placeholder 12"/>
          <p:cNvSpPr>
            <a:spLocks noGrp="1"/>
          </p:cNvSpPr>
          <p:nvPr>
            <p:ph type="body" sz="quarter" idx="16"/>
          </p:nvPr>
        </p:nvSpPr>
        <p:spPr>
          <a:xfrm>
            <a:off x="948174" y="2336800"/>
            <a:ext cx="14358065" cy="1930400"/>
          </a:xfrm>
        </p:spPr>
        <p:txBody>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11"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2"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5"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6" name="Elbow Connector 15"/>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826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28" name="Content Placeholder 26"/>
          <p:cNvSpPr>
            <a:spLocks noGrp="1"/>
          </p:cNvSpPr>
          <p:nvPr>
            <p:ph sz="quarter" idx="14"/>
          </p:nvPr>
        </p:nvSpPr>
        <p:spPr>
          <a:xfrm>
            <a:off x="10700822" y="2336800"/>
            <a:ext cx="4605417" cy="28448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31" name="Content Placeholder 26"/>
          <p:cNvSpPr>
            <a:spLocks noGrp="1"/>
          </p:cNvSpPr>
          <p:nvPr>
            <p:ph sz="quarter" idx="15"/>
          </p:nvPr>
        </p:nvSpPr>
        <p:spPr>
          <a:xfrm>
            <a:off x="10700822" y="5384800"/>
            <a:ext cx="4605417" cy="28448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13" name="Text Placeholder 12"/>
          <p:cNvSpPr>
            <a:spLocks noGrp="1"/>
          </p:cNvSpPr>
          <p:nvPr>
            <p:ph type="body" sz="quarter" idx="16"/>
          </p:nvPr>
        </p:nvSpPr>
        <p:spPr>
          <a:xfrm>
            <a:off x="948174" y="2336800"/>
            <a:ext cx="9481741" cy="58928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19"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1"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2"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5"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6" name="Elbow Connector 15"/>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95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948174" y="2336800"/>
            <a:ext cx="4605417" cy="28448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2" name="Title 1"/>
          <p:cNvSpPr>
            <a:spLocks noGrp="1"/>
          </p:cNvSpPr>
          <p:nvPr>
            <p:ph type="title"/>
          </p:nvPr>
        </p:nvSpPr>
        <p:spPr>
          <a:xfrm>
            <a:off x="948174" y="914400"/>
            <a:ext cx="14358065" cy="1219200"/>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1" name="Content Placeholder 26"/>
          <p:cNvSpPr>
            <a:spLocks noGrp="1"/>
          </p:cNvSpPr>
          <p:nvPr>
            <p:ph sz="quarter" idx="15"/>
          </p:nvPr>
        </p:nvSpPr>
        <p:spPr>
          <a:xfrm>
            <a:off x="948174" y="5384800"/>
            <a:ext cx="4605417" cy="28448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13" name="Text Placeholder 12"/>
          <p:cNvSpPr>
            <a:spLocks noGrp="1"/>
          </p:cNvSpPr>
          <p:nvPr>
            <p:ph type="body" sz="quarter" idx="16"/>
          </p:nvPr>
        </p:nvSpPr>
        <p:spPr>
          <a:xfrm>
            <a:off x="5824498" y="2336800"/>
            <a:ext cx="9481741" cy="5892800"/>
          </a:xfrm>
        </p:spPr>
        <p:txBody>
          <a:bodyPr/>
          <a:lstStyle>
            <a:lvl1pPr marL="0" indent="0">
              <a:defRPr/>
            </a:lvl1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p:txBody>
      </p:sp>
      <p:sp>
        <p:nvSpPr>
          <p:cNvPr id="19"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1"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2"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5"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6" name="Elbow Connector 15"/>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35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5824498" y="914400"/>
            <a:ext cx="9481741" cy="1219200"/>
          </a:xfrm>
        </p:spPr>
        <p:txBody>
          <a:bodyPr/>
          <a:lstStyle>
            <a:lvl1pPr>
              <a:defRPr/>
            </a:lvl1pPr>
          </a:lstStyle>
          <a:p>
            <a:r>
              <a:rPr lang="nb-NO" noProof="1"/>
              <a:t>Click to edit Master title style</a:t>
            </a:r>
          </a:p>
        </p:txBody>
      </p:sp>
      <p:sp>
        <p:nvSpPr>
          <p:cNvPr id="31" name="Content Placeholder 26"/>
          <p:cNvSpPr>
            <a:spLocks noGrp="1"/>
          </p:cNvSpPr>
          <p:nvPr>
            <p:ph sz="quarter" idx="15"/>
          </p:nvPr>
        </p:nvSpPr>
        <p:spPr>
          <a:xfrm>
            <a:off x="5824498" y="2336800"/>
            <a:ext cx="9481741" cy="5892800"/>
          </a:xfrm>
        </p:spPr>
        <p:txBody>
          <a:bodyPr/>
          <a:lstStyle>
            <a:lvl1pPr marL="0" indent="0">
              <a:defRPr baseline="0"/>
            </a:lvl1pPr>
          </a:lstStyle>
          <a:p>
            <a:pPr lvl="0"/>
            <a:r>
              <a:rPr lang="nb-NO" noProof="1"/>
              <a:t>Click to edit Master text styles</a:t>
            </a:r>
          </a:p>
          <a:p>
            <a:pPr lvl="1"/>
            <a:r>
              <a:rPr lang="nb-NO" noProof="1"/>
              <a:t>Second level</a:t>
            </a:r>
          </a:p>
          <a:p>
            <a:pPr lvl="2"/>
            <a:r>
              <a:rPr lang="nb-NO" noProof="1"/>
              <a:t>Third level</a:t>
            </a:r>
          </a:p>
        </p:txBody>
      </p:sp>
      <p:sp>
        <p:nvSpPr>
          <p:cNvPr id="12" name="Text Placeholder 11"/>
          <p:cNvSpPr>
            <a:spLocks noGrp="1"/>
          </p:cNvSpPr>
          <p:nvPr>
            <p:ph type="body" sz="quarter" idx="16"/>
          </p:nvPr>
        </p:nvSpPr>
        <p:spPr>
          <a:xfrm>
            <a:off x="948174" y="2336800"/>
            <a:ext cx="4605417" cy="2840736"/>
          </a:xfrm>
        </p:spPr>
        <p:txBody>
          <a:bodyPr/>
          <a:lstStyle>
            <a:lvl1pPr marL="0" indent="0">
              <a:defRPr sz="3200" b="1" i="1" baseline="0">
                <a:solidFill>
                  <a:schemeClr val="tx2"/>
                </a:solidFill>
              </a:defRPr>
            </a:lvl1pPr>
          </a:lstStyle>
          <a:p>
            <a:pPr lvl="0"/>
            <a:r>
              <a:rPr lang="nb-NO" noProof="1"/>
              <a:t>Click to edit Master text styles</a:t>
            </a:r>
          </a:p>
        </p:txBody>
      </p:sp>
      <p:sp>
        <p:nvSpPr>
          <p:cNvPr id="18"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0"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1"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3"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4" name="Elbow Connector 13"/>
          <p:cNvCxnSpPr/>
          <p:nvPr userDrawn="1"/>
        </p:nvCxnSpPr>
        <p:spPr>
          <a:xfrm rot="10800000" flipV="1">
            <a:off x="5568253" y="827605"/>
            <a:ext cx="9727050"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503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824" y="2118"/>
          <a:ext cx="2821" cy="2116"/>
        </p:xfrm>
        <a:graphic>
          <a:graphicData uri="http://schemas.openxmlformats.org/presentationml/2006/ole">
            <mc:AlternateContent xmlns:mc="http://schemas.openxmlformats.org/markup-compatibility/2006">
              <mc:Choice xmlns:v="urn:schemas-microsoft-com:vml" Requires="v">
                <p:oleObj spid="_x0000_s313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824" y="2118"/>
                        <a:ext cx="2821" cy="2116"/>
                      </a:xfrm>
                      <a:prstGeom prst="rect">
                        <a:avLst/>
                      </a:prstGeom>
                    </p:spPr>
                  </p:pic>
                </p:oleObj>
              </mc:Fallback>
            </mc:AlternateContent>
          </a:graphicData>
        </a:graphic>
      </p:graphicFrame>
      <p:sp>
        <p:nvSpPr>
          <p:cNvPr id="2" name="Title 1"/>
          <p:cNvSpPr>
            <a:spLocks noGrp="1"/>
          </p:cNvSpPr>
          <p:nvPr>
            <p:ph type="title"/>
          </p:nvPr>
        </p:nvSpPr>
        <p:spPr>
          <a:xfrm>
            <a:off x="948174" y="914400"/>
            <a:ext cx="14358065" cy="1219200"/>
          </a:xfrm>
        </p:spPr>
        <p:txBody>
          <a:body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12"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8"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9"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1"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3" name="Elbow Connector 12"/>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497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286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6"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8"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7"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spTree>
    <p:extLst>
      <p:ext uri="{BB962C8B-B14F-4D97-AF65-F5344CB8AC3E}">
        <p14:creationId xmlns:p14="http://schemas.microsoft.com/office/powerpoint/2010/main" val="1253337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lvl1pPr>
              <a:lnSpc>
                <a:spcPct val="100000"/>
              </a:lnSpc>
              <a:defRPr baseline="0">
                <a:solidFill>
                  <a:schemeClr val="tx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10"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
        <p:nvSpPr>
          <p:cNvPr id="15" name="Content Placeholder 26"/>
          <p:cNvSpPr>
            <a:spLocks noGrp="1"/>
          </p:cNvSpPr>
          <p:nvPr>
            <p:ph sz="quarter" idx="15"/>
          </p:nvPr>
        </p:nvSpPr>
        <p:spPr>
          <a:xfrm>
            <a:off x="948174" y="2336800"/>
            <a:ext cx="14358065" cy="5892800"/>
          </a:xfrm>
        </p:spPr>
        <p:txBody>
          <a:bodyPr/>
          <a:lstStyle>
            <a:lvl1pPr marL="0" indent="0">
              <a:defRPr sz="4267" baseline="0">
                <a:solidFill>
                  <a:schemeClr val="tx2"/>
                </a:solidFill>
              </a:defRPr>
            </a:lvl1pPr>
            <a:lvl2pPr marL="482588" indent="-482588">
              <a:buClr>
                <a:schemeClr val="tx2"/>
              </a:buClr>
              <a:defRPr sz="4267">
                <a:solidFill>
                  <a:schemeClr val="tx2"/>
                </a:solidFill>
              </a:defRPr>
            </a:lvl2pPr>
            <a:lvl3pPr marL="956709" indent="-474121">
              <a:buClr>
                <a:schemeClr val="tx2"/>
              </a:buClr>
              <a:defRPr sz="4267">
                <a:solidFill>
                  <a:schemeClr val="tx2"/>
                </a:solidFill>
              </a:defRPr>
            </a:lvl3pPr>
            <a:lvl4pPr>
              <a:buClr>
                <a:schemeClr val="tx2"/>
              </a:buClr>
              <a:defRPr sz="4267">
                <a:solidFill>
                  <a:schemeClr val="tx2"/>
                </a:solidFill>
              </a:defRPr>
            </a:lvl4pPr>
            <a:lvl5pPr>
              <a:buClr>
                <a:schemeClr val="tx2"/>
              </a:buClr>
              <a:defRPr sz="4267">
                <a:solidFill>
                  <a:schemeClr val="tx2"/>
                </a:solidFill>
              </a:defRPr>
            </a:lvl5pPr>
            <a:lvl6pPr>
              <a:buClr>
                <a:schemeClr val="tx2"/>
              </a:buClr>
              <a:defRPr sz="4267" baseline="0">
                <a:solidFill>
                  <a:schemeClr val="tx2"/>
                </a:solidFill>
              </a:defRPr>
            </a:lvl6pPr>
            <a:lvl7pPr>
              <a:buClr>
                <a:schemeClr val="tx2"/>
              </a:buClr>
              <a:buAutoNum type="alphaLcPeriod"/>
              <a:defRPr sz="4267" baseline="0">
                <a:solidFill>
                  <a:schemeClr val="tx2"/>
                </a:solidFill>
              </a:defRPr>
            </a:lvl7pPr>
            <a:lvl8pPr>
              <a:buClr>
                <a:schemeClr val="tx2"/>
              </a:buClr>
              <a:buNone/>
              <a:defRPr sz="4267">
                <a:solidFill>
                  <a:schemeClr val="tx2"/>
                </a:solidFill>
              </a:defRPr>
            </a:lvl8pPr>
            <a:lvl9pPr>
              <a:defRPr sz="4267"/>
            </a:lvl9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4"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6"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9"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cxnSp>
        <p:nvCxnSpPr>
          <p:cNvPr id="12" name="Elbow Connector 11"/>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165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lvl1pPr>
              <a:lnSpc>
                <a:spcPct val="100000"/>
              </a:lnSpc>
              <a:defRPr baseline="0">
                <a:solidFill>
                  <a:schemeClr val="bg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 name="Content Placeholder 2"/>
          <p:cNvSpPr>
            <a:spLocks noGrp="1"/>
          </p:cNvSpPr>
          <p:nvPr>
            <p:ph idx="1"/>
          </p:nvPr>
        </p:nvSpPr>
        <p:spPr>
          <a:xfrm>
            <a:off x="948174" y="2336800"/>
            <a:ext cx="14358065" cy="5892800"/>
          </a:xfrm>
        </p:spPr>
        <p:txBody>
          <a:bodyPr>
            <a:noAutofit/>
          </a:bodyPr>
          <a:lstStyle>
            <a:lvl1pPr marL="0" indent="0">
              <a:lnSpc>
                <a:spcPts val="4800"/>
              </a:lnSpc>
              <a:spcBef>
                <a:spcPts val="0"/>
              </a:spcBef>
              <a:spcAft>
                <a:spcPts val="800"/>
              </a:spcAft>
              <a:defRPr sz="4267" baseline="0">
                <a:solidFill>
                  <a:schemeClr val="bg1"/>
                </a:solidFill>
              </a:defRPr>
            </a:lvl1pPr>
            <a:lvl2pPr marL="482588" indent="-482588">
              <a:lnSpc>
                <a:spcPts val="4800"/>
              </a:lnSpc>
              <a:spcBef>
                <a:spcPts val="0"/>
              </a:spcBef>
              <a:spcAft>
                <a:spcPts val="800"/>
              </a:spcAft>
              <a:buClr>
                <a:schemeClr val="bg1"/>
              </a:buClr>
              <a:defRPr sz="4267">
                <a:solidFill>
                  <a:schemeClr val="bg1"/>
                </a:solidFill>
              </a:defRPr>
            </a:lvl2pPr>
            <a:lvl3pPr marL="952476" indent="-469888">
              <a:lnSpc>
                <a:spcPts val="4800"/>
              </a:lnSpc>
              <a:spcBef>
                <a:spcPts val="0"/>
              </a:spcBef>
              <a:spcAft>
                <a:spcPts val="800"/>
              </a:spcAft>
              <a:buClr>
                <a:schemeClr val="bg1"/>
              </a:buClr>
              <a:defRPr sz="4267">
                <a:solidFill>
                  <a:schemeClr val="bg1"/>
                </a:solidFill>
              </a:defRPr>
            </a:lvl3pPr>
            <a:lvl4pPr marL="1312301" indent="-355591">
              <a:lnSpc>
                <a:spcPts val="4800"/>
              </a:lnSpc>
              <a:spcBef>
                <a:spcPts val="0"/>
              </a:spcBef>
              <a:spcAft>
                <a:spcPts val="800"/>
              </a:spcAft>
              <a:buClr>
                <a:schemeClr val="bg1"/>
              </a:buClr>
              <a:defRPr sz="4267">
                <a:solidFill>
                  <a:schemeClr val="bg1"/>
                </a:solidFill>
              </a:defRPr>
            </a:lvl4pPr>
            <a:lvl5pPr marL="1788539" indent="-355591">
              <a:lnSpc>
                <a:spcPts val="4800"/>
              </a:lnSpc>
              <a:spcBef>
                <a:spcPts val="0"/>
              </a:spcBef>
              <a:spcAft>
                <a:spcPts val="800"/>
              </a:spcAft>
              <a:buClr>
                <a:schemeClr val="bg1"/>
              </a:buClr>
              <a:defRPr sz="4267">
                <a:solidFill>
                  <a:schemeClr val="bg1"/>
                </a:solidFill>
              </a:defRPr>
            </a:lvl5pPr>
            <a:lvl6pPr marL="2148364" indent="-361942">
              <a:lnSpc>
                <a:spcPts val="4800"/>
              </a:lnSpc>
              <a:spcBef>
                <a:spcPts val="0"/>
              </a:spcBef>
              <a:spcAft>
                <a:spcPts val="80"/>
              </a:spcAft>
              <a:buClr>
                <a:schemeClr val="bg1"/>
              </a:buClr>
              <a:buFont typeface="Arial" pitchFamily="34" charset="0"/>
              <a:buNone/>
              <a:defRPr sz="3733">
                <a:solidFill>
                  <a:schemeClr val="bg1"/>
                </a:solidFill>
              </a:defRPr>
            </a:lvl6pPr>
            <a:lvl7pPr>
              <a:defRPr sz="3733">
                <a:solidFill>
                  <a:schemeClr val="bg1"/>
                </a:solidFill>
              </a:defRPr>
            </a:lvl7pPr>
            <a:lvl8pPr>
              <a:lnSpc>
                <a:spcPts val="4800"/>
              </a:lnSpc>
              <a:defRPr sz="3733">
                <a:solidFill>
                  <a:schemeClr val="bg1"/>
                </a:solidFill>
              </a:defRPr>
            </a:lvl8pPr>
            <a:lvl9pPr>
              <a:defRPr sz="3733">
                <a:solidFill>
                  <a:schemeClr val="bg1"/>
                </a:solidFill>
              </a:defRPr>
            </a:lvl9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28"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bg1"/>
                </a:solidFill>
                <a:latin typeface="Arial" pitchFamily="34" charset="0"/>
                <a:cs typeface="Arial" pitchFamily="34" charset="0"/>
              </a:defRPr>
            </a:lvl1pPr>
          </a:lstStyle>
          <a:p>
            <a:r>
              <a:rPr lang="nb-NO"/>
              <a:t>Sourcing Survey 2017</a:t>
            </a:r>
            <a:endParaRPr lang="nb-NO" dirty="0"/>
          </a:p>
        </p:txBody>
      </p:sp>
      <p:cxnSp>
        <p:nvCxnSpPr>
          <p:cNvPr id="11" name="Shape 10"/>
          <p:cNvCxnSpPr/>
          <p:nvPr/>
        </p:nvCxnSpPr>
        <p:spPr>
          <a:xfrm rot="5400000" flipH="1" flipV="1">
            <a:off x="7895753" y="-6405685"/>
            <a:ext cx="192000" cy="14628972"/>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bg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0"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bg1"/>
                </a:solidFill>
                <a:latin typeface="Arial" pitchFamily="34" charset="0"/>
                <a:cs typeface="Arial" pitchFamily="34" charset="0"/>
              </a:defRPr>
            </a:lvl1pPr>
          </a:lstStyle>
          <a:p>
            <a:r>
              <a:rPr lang="en-US"/>
              <a:t>aug 2017</a:t>
            </a:r>
            <a:endParaRPr lang="nb-NO" dirty="0"/>
          </a:p>
        </p:txBody>
      </p:sp>
      <p:sp>
        <p:nvSpPr>
          <p:cNvPr id="12"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solidFill>
                  <a:schemeClr val="bg1"/>
                </a:solidFill>
                <a:latin typeface="Arial" pitchFamily="34" charset="0"/>
                <a:cs typeface="Arial" pitchFamily="34" charset="0"/>
              </a:rPr>
              <a:t>PwC</a:t>
            </a:r>
            <a:endParaRPr lang="nb-NO" sz="1333"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30930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948174" y="914402"/>
            <a:ext cx="14358065" cy="1422399"/>
          </a:xfrm>
        </p:spPr>
        <p:txBody>
          <a:bodyPr anchor="t" anchorCtr="0">
            <a:noAutofit/>
          </a:bodyPr>
          <a:lstStyle>
            <a:lvl1pPr>
              <a:lnSpc>
                <a:spcPct val="90000"/>
              </a:lnSpc>
              <a:defRPr sz="4267">
                <a:solidFill>
                  <a:schemeClr val="tx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58" name="Subtitle 2"/>
          <p:cNvSpPr>
            <a:spLocks noGrp="1"/>
          </p:cNvSpPr>
          <p:nvPr>
            <p:ph type="subTitle" idx="1"/>
          </p:nvPr>
        </p:nvSpPr>
        <p:spPr bwMode="black">
          <a:xfrm>
            <a:off x="948174" y="2540002"/>
            <a:ext cx="14358065" cy="1828799"/>
          </a:xfrm>
        </p:spPr>
        <p:txBody>
          <a:bodyPr>
            <a:noAutofit/>
          </a:bodyPr>
          <a:lstStyle>
            <a:lvl1pPr marL="0" indent="0" algn="l">
              <a:lnSpc>
                <a:spcPct val="90000"/>
              </a:lnSpc>
              <a:buNone/>
              <a:defRPr sz="42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noProof="0" dirty="0" err="1"/>
              <a:t>Click</a:t>
            </a:r>
            <a:r>
              <a:rPr lang="nb-NO" noProof="0" dirty="0"/>
              <a:t> to </a:t>
            </a:r>
            <a:r>
              <a:rPr lang="nb-NO" noProof="0" dirty="0" err="1"/>
              <a:t>edit</a:t>
            </a:r>
            <a:r>
              <a:rPr lang="nb-NO" noProof="0" dirty="0"/>
              <a:t> Master </a:t>
            </a:r>
            <a:r>
              <a:rPr lang="nb-NO" noProof="0" dirty="0" err="1"/>
              <a:t>subtitle</a:t>
            </a:r>
            <a:r>
              <a:rPr lang="nb-NO" noProof="0" dirty="0"/>
              <a:t> style</a:t>
            </a:r>
          </a:p>
        </p:txBody>
      </p:sp>
      <p:sp>
        <p:nvSpPr>
          <p:cNvPr id="33"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cxnSp>
        <p:nvCxnSpPr>
          <p:cNvPr id="12" name="Shape 11"/>
          <p:cNvCxnSpPr/>
          <p:nvPr/>
        </p:nvCxnSpPr>
        <p:spPr>
          <a:xfrm rot="5400000" flipH="1" flipV="1">
            <a:off x="7895753" y="-6405685"/>
            <a:ext cx="192000" cy="1462897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0"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11"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latin typeface="Arial" pitchFamily="34" charset="0"/>
                <a:cs typeface="Arial" pitchFamily="34" charset="0"/>
              </a:rPr>
              <a:t>PwC</a:t>
            </a:r>
            <a:endParaRPr lang="nb-NO" sz="1333" noProof="0" dirty="0">
              <a:latin typeface="Arial" pitchFamily="34" charset="0"/>
              <a:cs typeface="Arial" pitchFamily="34" charset="0"/>
            </a:endParaRPr>
          </a:p>
        </p:txBody>
      </p:sp>
    </p:spTree>
    <p:extLst>
      <p:ext uri="{BB962C8B-B14F-4D97-AF65-F5344CB8AC3E}">
        <p14:creationId xmlns:p14="http://schemas.microsoft.com/office/powerpoint/2010/main" val="423704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093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948174" y="914400"/>
            <a:ext cx="14358065" cy="1422400"/>
          </a:xfrm>
        </p:spPr>
        <p:txBody>
          <a:bodyPr anchor="t" anchorCtr="0">
            <a:noAutofit/>
          </a:bodyPr>
          <a:lstStyle>
            <a:lvl1pPr>
              <a:lnSpc>
                <a:spcPct val="90000"/>
              </a:lnSpc>
              <a:defRPr sz="4267" baseline="0">
                <a:solidFill>
                  <a:schemeClr val="bg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22" name="Subtitle 2"/>
          <p:cNvSpPr>
            <a:spLocks noGrp="1"/>
          </p:cNvSpPr>
          <p:nvPr>
            <p:ph type="subTitle" idx="1"/>
          </p:nvPr>
        </p:nvSpPr>
        <p:spPr bwMode="black">
          <a:xfrm>
            <a:off x="948174" y="2540000"/>
            <a:ext cx="14358065" cy="1828800"/>
          </a:xfrm>
        </p:spPr>
        <p:txBody>
          <a:bodyPr>
            <a:noAutofit/>
          </a:bodyPr>
          <a:lstStyle>
            <a:lvl1pPr marL="0" indent="0" algn="l">
              <a:lnSpc>
                <a:spcPct val="90000"/>
              </a:lnSpc>
              <a:buNone/>
              <a:defRPr sz="4267" baseline="0">
                <a:solidFill>
                  <a:schemeClr val="bg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Click</a:t>
            </a:r>
            <a:r>
              <a:rPr lang="nb-NO" noProof="0" dirty="0"/>
              <a:t> to </a:t>
            </a:r>
            <a:r>
              <a:rPr lang="nb-NO" noProof="0" dirty="0" err="1"/>
              <a:t>edit</a:t>
            </a:r>
            <a:r>
              <a:rPr lang="nb-NO" noProof="0" dirty="0"/>
              <a:t> Master </a:t>
            </a:r>
            <a:r>
              <a:rPr lang="nb-NO" noProof="0" dirty="0" err="1"/>
              <a:t>subtitle</a:t>
            </a:r>
            <a:r>
              <a:rPr lang="nb-NO" noProof="0" dirty="0"/>
              <a:t> style</a:t>
            </a:r>
          </a:p>
        </p:txBody>
      </p:sp>
      <p:sp>
        <p:nvSpPr>
          <p:cNvPr id="37"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bg1"/>
                </a:solidFill>
                <a:latin typeface="Arial" pitchFamily="34" charset="0"/>
                <a:cs typeface="Arial" pitchFamily="34" charset="0"/>
              </a:defRPr>
            </a:lvl1pPr>
          </a:lstStyle>
          <a:p>
            <a:r>
              <a:rPr lang="nb-NO"/>
              <a:t>Sourcing Survey 2017</a:t>
            </a:r>
            <a:endParaRPr lang="nb-NO" dirty="0"/>
          </a:p>
        </p:txBody>
      </p:sp>
      <p:sp>
        <p:nvSpPr>
          <p:cNvPr id="9"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bg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0"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bg1"/>
                </a:solidFill>
                <a:latin typeface="Arial" pitchFamily="34" charset="0"/>
                <a:cs typeface="Arial" pitchFamily="34" charset="0"/>
              </a:defRPr>
            </a:lvl1pPr>
          </a:lstStyle>
          <a:p>
            <a:r>
              <a:rPr lang="en-US"/>
              <a:t>aug 2017</a:t>
            </a:r>
            <a:endParaRPr lang="nb-NO" dirty="0"/>
          </a:p>
        </p:txBody>
      </p:sp>
      <p:sp>
        <p:nvSpPr>
          <p:cNvPr id="12"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solidFill>
                  <a:schemeClr val="bg1"/>
                </a:solidFill>
                <a:latin typeface="Arial" pitchFamily="34" charset="0"/>
                <a:cs typeface="Arial" pitchFamily="34" charset="0"/>
              </a:rPr>
              <a:t>PwC</a:t>
            </a:r>
            <a:endParaRPr lang="nb-NO" sz="1333" noProof="0" dirty="0">
              <a:solidFill>
                <a:schemeClr val="bg1"/>
              </a:solidFill>
              <a:latin typeface="Arial" pitchFamily="34" charset="0"/>
              <a:cs typeface="Arial" pitchFamily="34" charset="0"/>
            </a:endParaRPr>
          </a:p>
        </p:txBody>
      </p:sp>
      <p:cxnSp>
        <p:nvCxnSpPr>
          <p:cNvPr id="13" name="Elbow Connector 12"/>
          <p:cNvCxnSpPr/>
          <p:nvPr userDrawn="1"/>
        </p:nvCxnSpPr>
        <p:spPr>
          <a:xfrm rot="10800000" flipV="1">
            <a:off x="672731" y="827605"/>
            <a:ext cx="14622572" cy="192000"/>
          </a:xfrm>
          <a:prstGeom prst="bentConnector3">
            <a:avLst>
              <a:gd name="adj1" fmla="val 99946"/>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74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948174" y="914400"/>
            <a:ext cx="14358065" cy="1422400"/>
          </a:xfrm>
        </p:spPr>
        <p:txBody>
          <a:bodyPr anchor="t" anchorCtr="0">
            <a:noAutofit/>
          </a:bodyPr>
          <a:lstStyle>
            <a:lvl1pPr>
              <a:lnSpc>
                <a:spcPct val="90000"/>
              </a:lnSpc>
              <a:defRPr sz="4267">
                <a:solidFill>
                  <a:schemeClr val="bg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20" name="Content Placeholder 19"/>
          <p:cNvSpPr>
            <a:spLocks noGrp="1"/>
          </p:cNvSpPr>
          <p:nvPr>
            <p:ph sz="quarter" idx="13"/>
          </p:nvPr>
        </p:nvSpPr>
        <p:spPr>
          <a:xfrm>
            <a:off x="948177" y="3759200"/>
            <a:ext cx="7043577" cy="4470400"/>
          </a:xfrm>
        </p:spPr>
        <p:txBody>
          <a:bodyPr/>
          <a:lstStyle>
            <a:lvl1pPr marL="0" indent="0">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33" name="Subtitle 2"/>
          <p:cNvSpPr>
            <a:spLocks noGrp="1"/>
          </p:cNvSpPr>
          <p:nvPr>
            <p:ph type="subTitle" idx="1"/>
          </p:nvPr>
        </p:nvSpPr>
        <p:spPr bwMode="black">
          <a:xfrm>
            <a:off x="948174" y="2540001"/>
            <a:ext cx="14358065" cy="1016000"/>
          </a:xfrm>
        </p:spPr>
        <p:txBody>
          <a:bodyPr>
            <a:noAutofit/>
          </a:bodyPr>
          <a:lstStyle>
            <a:lvl1pPr marL="0" indent="0" algn="l">
              <a:lnSpc>
                <a:spcPct val="90000"/>
              </a:lnSpc>
              <a:buNone/>
              <a:defRPr sz="4267">
                <a:solidFill>
                  <a:schemeClr val="bg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Click</a:t>
            </a:r>
            <a:r>
              <a:rPr lang="nb-NO" noProof="0" dirty="0"/>
              <a:t> to </a:t>
            </a:r>
            <a:r>
              <a:rPr lang="nb-NO" noProof="0" dirty="0" err="1"/>
              <a:t>edit</a:t>
            </a:r>
            <a:r>
              <a:rPr lang="nb-NO" noProof="0" dirty="0"/>
              <a:t> Master </a:t>
            </a:r>
            <a:r>
              <a:rPr lang="nb-NO" noProof="0" dirty="0" err="1"/>
              <a:t>subtitle</a:t>
            </a:r>
            <a:r>
              <a:rPr lang="nb-NO" noProof="0" dirty="0"/>
              <a:t> style</a:t>
            </a:r>
          </a:p>
        </p:txBody>
      </p:sp>
      <p:sp>
        <p:nvSpPr>
          <p:cNvPr id="31" name="Footer Placeholder 4"/>
          <p:cNvSpPr>
            <a:spLocks noGrp="1"/>
          </p:cNvSpPr>
          <p:nvPr>
            <p:ph type="ftr" sz="quarter" idx="3"/>
          </p:nvPr>
        </p:nvSpPr>
        <p:spPr>
          <a:xfrm>
            <a:off x="948174" y="8432800"/>
            <a:ext cx="9346287" cy="203200"/>
          </a:xfrm>
          <a:prstGeom prst="rect">
            <a:avLst/>
          </a:prstGeom>
        </p:spPr>
        <p:txBody>
          <a:bodyPr vert="horz" lIns="0" tIns="0" rIns="0" bIns="0" anchor="b" anchorCtr="0">
            <a:noAutofit/>
          </a:bodyPr>
          <a:lstStyle>
            <a:lvl1pPr algn="l">
              <a:defRPr sz="1333">
                <a:solidFill>
                  <a:schemeClr val="bg1"/>
                </a:solidFill>
                <a:latin typeface="Arial" pitchFamily="34" charset="0"/>
                <a:cs typeface="Arial" pitchFamily="34" charset="0"/>
              </a:defRPr>
            </a:lvl1pPr>
          </a:lstStyle>
          <a:p>
            <a:r>
              <a:rPr lang="nb-NO"/>
              <a:t>Sourcing Survey 2017</a:t>
            </a:r>
            <a:endParaRPr lang="nb-NO" dirty="0"/>
          </a:p>
        </p:txBody>
      </p:sp>
      <p:sp>
        <p:nvSpPr>
          <p:cNvPr id="10"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bg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11"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bg1"/>
                </a:solidFill>
                <a:latin typeface="Arial" pitchFamily="34" charset="0"/>
                <a:cs typeface="Arial" pitchFamily="34" charset="0"/>
              </a:defRPr>
            </a:lvl1pPr>
          </a:lstStyle>
          <a:p>
            <a:r>
              <a:rPr lang="en-US"/>
              <a:t>aug 2017</a:t>
            </a:r>
            <a:endParaRPr lang="nb-NO" dirty="0"/>
          </a:p>
        </p:txBody>
      </p:sp>
      <p:sp>
        <p:nvSpPr>
          <p:cNvPr id="13" name="PwCFirm"/>
          <p:cNvSpPr txBox="1"/>
          <p:nvPr userDrawn="1"/>
        </p:nvSpPr>
        <p:spPr>
          <a:xfrm>
            <a:off x="948174" y="8636001"/>
            <a:ext cx="4605417" cy="203201"/>
          </a:xfrm>
          <a:prstGeom prst="rect">
            <a:avLst/>
          </a:prstGeom>
          <a:noFill/>
        </p:spPr>
        <p:txBody>
          <a:bodyPr vert="horz" wrap="square" lIns="0" tIns="0" rIns="0" bIns="0" rtlCol="0" anchor="t" anchorCtr="0">
            <a:noAutofit/>
          </a:bodyPr>
          <a:lstStyle/>
          <a:p>
            <a:r>
              <a:rPr lang="nb-NO" sz="1333" noProof="0" dirty="0" err="1">
                <a:solidFill>
                  <a:schemeClr val="bg1"/>
                </a:solidFill>
                <a:latin typeface="Arial" pitchFamily="34" charset="0"/>
                <a:cs typeface="Arial" pitchFamily="34" charset="0"/>
              </a:rPr>
              <a:t>PwC</a:t>
            </a:r>
            <a:endParaRPr lang="nb-NO" sz="1333" noProof="0" dirty="0">
              <a:solidFill>
                <a:schemeClr val="bg1"/>
              </a:solidFill>
              <a:latin typeface="Arial" pitchFamily="34" charset="0"/>
              <a:cs typeface="Arial" pitchFamily="34" charset="0"/>
            </a:endParaRPr>
          </a:p>
        </p:txBody>
      </p:sp>
      <p:cxnSp>
        <p:nvCxnSpPr>
          <p:cNvPr id="14" name="Elbow Connector 13"/>
          <p:cNvCxnSpPr/>
          <p:nvPr userDrawn="1"/>
        </p:nvCxnSpPr>
        <p:spPr>
          <a:xfrm rot="10800000" flipV="1">
            <a:off x="672731" y="827605"/>
            <a:ext cx="14622572" cy="192000"/>
          </a:xfrm>
          <a:prstGeom prst="bentConnector3">
            <a:avLst>
              <a:gd name="adj1" fmla="val 99946"/>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610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sp>
        <p:nvSpPr>
          <p:cNvPr id="142" name="Title 1"/>
          <p:cNvSpPr>
            <a:spLocks noGrp="1"/>
          </p:cNvSpPr>
          <p:nvPr>
            <p:ph type="ctrTitle" hasCustomPrompt="1"/>
          </p:nvPr>
        </p:nvSpPr>
        <p:spPr bwMode="black">
          <a:xfrm>
            <a:off x="3369405" y="1019605"/>
            <a:ext cx="9498673" cy="1219200"/>
          </a:xfrm>
        </p:spPr>
        <p:txBody>
          <a:bodyPr anchor="t" anchorCtr="0">
            <a:noAutofit/>
          </a:bodyPr>
          <a:lstStyle>
            <a:lvl1pPr>
              <a:lnSpc>
                <a:spcPct val="90000"/>
              </a:lnSpc>
              <a:defRPr sz="4267" b="1" i="1" baseline="0">
                <a:solidFill>
                  <a:schemeClr val="tx1"/>
                </a:solidFill>
              </a:defRPr>
            </a:lvl1pPr>
          </a:lstStyle>
          <a:p>
            <a:r>
              <a:rPr lang="nb-NO" noProof="0" dirty="0" err="1"/>
              <a:t>Click</a:t>
            </a:r>
            <a:r>
              <a:rPr lang="nb-NO" noProof="0" dirty="0"/>
              <a:t> to </a:t>
            </a:r>
            <a:r>
              <a:rPr lang="nb-NO" noProof="0" dirty="0" err="1"/>
              <a:t>add</a:t>
            </a:r>
            <a:r>
              <a:rPr lang="nb-NO" noProof="0" dirty="0"/>
              <a:t> </a:t>
            </a:r>
            <a:r>
              <a:rPr lang="nb-NO" noProof="0" dirty="0" err="1"/>
              <a:t>the</a:t>
            </a:r>
            <a:r>
              <a:rPr lang="nb-NO" noProof="0" dirty="0"/>
              <a:t> </a:t>
            </a:r>
            <a:r>
              <a:rPr lang="nb-NO" noProof="0" dirty="0" err="1"/>
              <a:t>presentation’s</a:t>
            </a:r>
            <a:r>
              <a:rPr lang="nb-NO" noProof="0" dirty="0"/>
              <a:t> </a:t>
            </a:r>
            <a:r>
              <a:rPr lang="nb-NO" noProof="0" dirty="0" err="1"/>
              <a:t>main</a:t>
            </a:r>
            <a:r>
              <a:rPr lang="nb-NO" noProof="0" dirty="0"/>
              <a:t> </a:t>
            </a:r>
            <a:r>
              <a:rPr lang="nb-NO" noProof="0" dirty="0" err="1"/>
              <a:t>title</a:t>
            </a:r>
            <a:endParaRPr lang="nb-NO" noProof="0" dirty="0"/>
          </a:p>
        </p:txBody>
      </p:sp>
      <p:sp>
        <p:nvSpPr>
          <p:cNvPr id="143" name="Subtitle 2"/>
          <p:cNvSpPr>
            <a:spLocks noGrp="1"/>
          </p:cNvSpPr>
          <p:nvPr>
            <p:ph type="subTitle" idx="1" hasCustomPrompt="1"/>
          </p:nvPr>
        </p:nvSpPr>
        <p:spPr bwMode="black">
          <a:xfrm>
            <a:off x="3369405" y="2363756"/>
            <a:ext cx="9498673" cy="1219201"/>
          </a:xfrm>
        </p:spPr>
        <p:txBody>
          <a:bodyPr>
            <a:noAutofit/>
          </a:bodyPr>
          <a:lstStyle>
            <a:lvl1pPr marL="0" indent="0" algn="l">
              <a:lnSpc>
                <a:spcPct val="90000"/>
              </a:lnSpc>
              <a:spcAft>
                <a:spcPts val="0"/>
              </a:spcAft>
              <a:buNone/>
              <a:defRPr sz="4267" baseline="0">
                <a:solidFill>
                  <a:schemeClr val="tx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Subtitle</a:t>
            </a:r>
            <a:r>
              <a:rPr lang="nb-NO" noProof="0" dirty="0"/>
              <a:t> and date (</a:t>
            </a:r>
            <a:r>
              <a:rPr lang="nb-NO" noProof="0" dirty="0" err="1"/>
              <a:t>move</a:t>
            </a:r>
            <a:r>
              <a:rPr lang="nb-NO" noProof="0" dirty="0"/>
              <a:t> </a:t>
            </a:r>
            <a:r>
              <a:rPr lang="nb-NO" noProof="0" dirty="0" err="1"/>
              <a:t>higher</a:t>
            </a:r>
            <a:r>
              <a:rPr lang="nb-NO" noProof="0" dirty="0"/>
              <a:t> if </a:t>
            </a:r>
            <a:r>
              <a:rPr lang="nb-NO" noProof="0" dirty="0" err="1"/>
              <a:t>title</a:t>
            </a:r>
            <a:r>
              <a:rPr lang="nb-NO" noProof="0" dirty="0"/>
              <a:t> is </a:t>
            </a:r>
            <a:r>
              <a:rPr lang="nb-NO" noProof="0" dirty="0" err="1"/>
              <a:t>only</a:t>
            </a:r>
            <a:r>
              <a:rPr lang="nb-NO" noProof="0" dirty="0"/>
              <a:t> one line)</a:t>
            </a:r>
          </a:p>
        </p:txBody>
      </p:sp>
      <p:sp>
        <p:nvSpPr>
          <p:cNvPr id="144" name="Text Placeholder 31"/>
          <p:cNvSpPr>
            <a:spLocks noGrp="1"/>
          </p:cNvSpPr>
          <p:nvPr>
            <p:ph type="body" sz="quarter" idx="10" hasCustomPrompt="1"/>
          </p:nvPr>
        </p:nvSpPr>
        <p:spPr bwMode="black">
          <a:xfrm>
            <a:off x="3369405" y="499872"/>
            <a:ext cx="7298231" cy="195072"/>
          </a:xfrm>
        </p:spPr>
        <p:txBody>
          <a:bodyPr/>
          <a:lstStyle>
            <a:lvl1pPr>
              <a:defRPr sz="1467">
                <a:solidFill>
                  <a:schemeClr val="tx1"/>
                </a:solidFill>
                <a:latin typeface="Arial" pitchFamily="34" charset="0"/>
                <a:cs typeface="Arial" pitchFamily="34" charset="0"/>
              </a:defRPr>
            </a:lvl1pPr>
            <a:lvl2pPr>
              <a:defRPr sz="1333">
                <a:solidFill>
                  <a:schemeClr val="bg1"/>
                </a:solidFill>
                <a:latin typeface="Arial" pitchFamily="34" charset="0"/>
                <a:cs typeface="Arial" pitchFamily="34" charset="0"/>
              </a:defRPr>
            </a:lvl2pPr>
            <a:lvl3pPr>
              <a:defRPr sz="1333">
                <a:solidFill>
                  <a:schemeClr val="bg1"/>
                </a:solidFill>
                <a:latin typeface="Arial" pitchFamily="34" charset="0"/>
                <a:cs typeface="Arial" pitchFamily="34" charset="0"/>
              </a:defRPr>
            </a:lvl3pPr>
            <a:lvl4pPr>
              <a:defRPr sz="1333">
                <a:solidFill>
                  <a:schemeClr val="bg1"/>
                </a:solidFill>
                <a:latin typeface="Arial" pitchFamily="34" charset="0"/>
                <a:cs typeface="Arial" pitchFamily="34" charset="0"/>
              </a:defRPr>
            </a:lvl4pPr>
            <a:lvl5pPr>
              <a:defRPr sz="1333">
                <a:solidFill>
                  <a:schemeClr val="bg1"/>
                </a:solidFill>
                <a:latin typeface="Arial" pitchFamily="34" charset="0"/>
                <a:cs typeface="Arial" pitchFamily="34" charset="0"/>
              </a:defRPr>
            </a:lvl5pPr>
          </a:lstStyle>
          <a:p>
            <a:pPr lvl="0"/>
            <a:r>
              <a:rPr lang="nb-NO" noProof="0" dirty="0"/>
              <a:t>www.pwc.com</a:t>
            </a:r>
          </a:p>
        </p:txBody>
      </p:sp>
      <p:grpSp>
        <p:nvGrpSpPr>
          <p:cNvPr id="102" name="Group 101"/>
          <p:cNvGrpSpPr>
            <a:grpSpLocks noChangeAspect="1"/>
          </p:cNvGrpSpPr>
          <p:nvPr userDrawn="1"/>
        </p:nvGrpSpPr>
        <p:grpSpPr>
          <a:xfrm>
            <a:off x="1721773" y="7675699"/>
            <a:ext cx="2190511" cy="124771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grpSp>
      </p:grpSp>
      <p:cxnSp>
        <p:nvCxnSpPr>
          <p:cNvPr id="37" name="Elbow Connector 36"/>
          <p:cNvCxnSpPr/>
          <p:nvPr userDrawn="1"/>
        </p:nvCxnSpPr>
        <p:spPr>
          <a:xfrm rot="10800000" flipV="1">
            <a:off x="3008503" y="827605"/>
            <a:ext cx="12286800"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611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3115430" y="-22221"/>
            <a:ext cx="13138986" cy="8234679"/>
            <a:chOff x="19140487" y="13674"/>
            <a:chExt cx="7443799"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6" name="Rectangle 7"/>
            <p:cNvSpPr>
              <a:spLocks noChangeArrowheads="1"/>
            </p:cNvSpPr>
            <p:nvPr/>
          </p:nvSpPr>
          <p:spPr bwMode="gray">
            <a:xfrm>
              <a:off x="25663403" y="4042804"/>
              <a:ext cx="920883" cy="2116697"/>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2" name="Rectangle 9"/>
            <p:cNvSpPr>
              <a:spLocks noChangeArrowheads="1"/>
            </p:cNvSpPr>
            <p:nvPr/>
          </p:nvSpPr>
          <p:spPr bwMode="gray">
            <a:xfrm>
              <a:off x="25049482" y="4042804"/>
              <a:ext cx="734693" cy="2116697"/>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8" name="Rectangle 13"/>
            <p:cNvSpPr>
              <a:spLocks noChangeArrowheads="1"/>
            </p:cNvSpPr>
            <p:nvPr/>
          </p:nvSpPr>
          <p:spPr bwMode="gray">
            <a:xfrm>
              <a:off x="24665780" y="4042804"/>
              <a:ext cx="477045" cy="2116697"/>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9" name="Rectangle 14"/>
            <p:cNvSpPr>
              <a:spLocks noChangeArrowheads="1"/>
            </p:cNvSpPr>
            <p:nvPr/>
          </p:nvSpPr>
          <p:spPr bwMode="gray">
            <a:xfrm>
              <a:off x="19140487" y="669925"/>
              <a:ext cx="5685168"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50" name="Rectangle 15"/>
            <p:cNvSpPr>
              <a:spLocks noChangeArrowheads="1"/>
            </p:cNvSpPr>
            <p:nvPr/>
          </p:nvSpPr>
          <p:spPr bwMode="gray">
            <a:xfrm>
              <a:off x="19140487" y="2899478"/>
              <a:ext cx="5685168"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51" name="Freeform 16"/>
            <p:cNvSpPr>
              <a:spLocks/>
            </p:cNvSpPr>
            <p:nvPr/>
          </p:nvSpPr>
          <p:spPr bwMode="gray">
            <a:xfrm>
              <a:off x="19140487" y="4042804"/>
              <a:ext cx="5685168" cy="2116697"/>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a:p>
          </p:txBody>
        </p:sp>
        <p:sp>
          <p:nvSpPr>
            <p:cNvPr id="52" name="Rectangle 10"/>
            <p:cNvSpPr>
              <a:spLocks noChangeArrowheads="1"/>
            </p:cNvSpPr>
            <p:nvPr/>
          </p:nvSpPr>
          <p:spPr bwMode="gray">
            <a:xfrm>
              <a:off x="19140487" y="13674"/>
              <a:ext cx="5685168"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grpSp>
      <p:grpSp>
        <p:nvGrpSpPr>
          <p:cNvPr id="3" name="Group 31"/>
          <p:cNvGrpSpPr/>
          <p:nvPr/>
        </p:nvGrpSpPr>
        <p:grpSpPr>
          <a:xfrm>
            <a:off x="869401" y="3840055"/>
            <a:ext cx="2150460" cy="192000"/>
            <a:chOff x="489087" y="2514543"/>
            <a:chExt cx="1209752" cy="144000"/>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28992" y="2586543"/>
              <a:ext cx="144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3369405" y="1117600"/>
            <a:ext cx="9498673" cy="1219200"/>
          </a:xfrm>
        </p:spPr>
        <p:txBody>
          <a:bodyPr anchor="t" anchorCtr="0">
            <a:noAutofit/>
          </a:bodyPr>
          <a:lstStyle>
            <a:lvl1pPr>
              <a:lnSpc>
                <a:spcPct val="90000"/>
              </a:lnSpc>
              <a:defRPr sz="4267" b="1" i="1" baseline="0">
                <a:solidFill>
                  <a:schemeClr val="bg1"/>
                </a:solidFill>
              </a:defRPr>
            </a:lvl1pPr>
          </a:lstStyle>
          <a:p>
            <a:r>
              <a:rPr lang="nb-NO" noProof="0" dirty="0" err="1"/>
              <a:t>Click</a:t>
            </a:r>
            <a:r>
              <a:rPr lang="nb-NO" noProof="0" dirty="0"/>
              <a:t> to </a:t>
            </a:r>
            <a:r>
              <a:rPr lang="nb-NO" noProof="0" dirty="0" err="1"/>
              <a:t>add</a:t>
            </a:r>
            <a:r>
              <a:rPr lang="nb-NO" noProof="0" dirty="0"/>
              <a:t> </a:t>
            </a:r>
            <a:r>
              <a:rPr lang="nb-NO" noProof="0" dirty="0" err="1"/>
              <a:t>the</a:t>
            </a:r>
            <a:r>
              <a:rPr lang="nb-NO" noProof="0" dirty="0"/>
              <a:t> </a:t>
            </a:r>
            <a:r>
              <a:rPr lang="nb-NO" noProof="0" dirty="0" err="1"/>
              <a:t>presentation’s</a:t>
            </a:r>
            <a:r>
              <a:rPr lang="nb-NO" noProof="0" dirty="0"/>
              <a:t> </a:t>
            </a:r>
            <a:r>
              <a:rPr lang="nb-NO" noProof="0" dirty="0" err="1"/>
              <a:t>main</a:t>
            </a:r>
            <a:r>
              <a:rPr lang="nb-NO" noProof="0" dirty="0"/>
              <a:t> </a:t>
            </a:r>
            <a:r>
              <a:rPr lang="nb-NO" noProof="0" dirty="0" err="1"/>
              <a:t>title</a:t>
            </a:r>
            <a:endParaRPr lang="nb-NO" noProof="0" dirty="0"/>
          </a:p>
        </p:txBody>
      </p:sp>
      <p:sp>
        <p:nvSpPr>
          <p:cNvPr id="46" name="Subtitle 2"/>
          <p:cNvSpPr>
            <a:spLocks noGrp="1"/>
          </p:cNvSpPr>
          <p:nvPr>
            <p:ph type="subTitle" idx="1" hasCustomPrompt="1"/>
          </p:nvPr>
        </p:nvSpPr>
        <p:spPr bwMode="white">
          <a:xfrm>
            <a:off x="3369405" y="2438400"/>
            <a:ext cx="9498673" cy="1219201"/>
          </a:xfrm>
        </p:spPr>
        <p:txBody>
          <a:bodyPr>
            <a:noAutofit/>
          </a:bodyPr>
          <a:lstStyle>
            <a:lvl1pPr marL="0" indent="0" algn="l">
              <a:lnSpc>
                <a:spcPct val="90000"/>
              </a:lnSpc>
              <a:spcAft>
                <a:spcPts val="0"/>
              </a:spcAft>
              <a:buNone/>
              <a:defRPr sz="4267" baseline="0">
                <a:solidFill>
                  <a:schemeClr val="bg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Subtitle</a:t>
            </a:r>
            <a:r>
              <a:rPr lang="nb-NO" noProof="0" dirty="0"/>
              <a:t> and date (</a:t>
            </a:r>
            <a:r>
              <a:rPr lang="nb-NO" noProof="0" dirty="0" err="1"/>
              <a:t>move</a:t>
            </a:r>
            <a:r>
              <a:rPr lang="nb-NO" noProof="0" dirty="0"/>
              <a:t> </a:t>
            </a:r>
            <a:r>
              <a:rPr lang="nb-NO" noProof="0" dirty="0" err="1"/>
              <a:t>higher</a:t>
            </a:r>
            <a:r>
              <a:rPr lang="nb-NO" noProof="0" dirty="0"/>
              <a:t> if </a:t>
            </a:r>
            <a:r>
              <a:rPr lang="nb-NO" noProof="0" dirty="0" err="1"/>
              <a:t>title</a:t>
            </a:r>
            <a:r>
              <a:rPr lang="nb-NO" noProof="0" dirty="0"/>
              <a:t> is </a:t>
            </a:r>
            <a:r>
              <a:rPr lang="nb-NO" noProof="0" dirty="0" err="1"/>
              <a:t>only</a:t>
            </a:r>
            <a:r>
              <a:rPr lang="nb-NO" noProof="0" dirty="0"/>
              <a:t> one line)</a:t>
            </a:r>
          </a:p>
        </p:txBody>
      </p:sp>
      <p:sp>
        <p:nvSpPr>
          <p:cNvPr id="47" name="Text Placeholder 31"/>
          <p:cNvSpPr>
            <a:spLocks noGrp="1"/>
          </p:cNvSpPr>
          <p:nvPr>
            <p:ph type="body" sz="quarter" idx="10" hasCustomPrompt="1"/>
          </p:nvPr>
        </p:nvSpPr>
        <p:spPr bwMode="white">
          <a:xfrm>
            <a:off x="3369405" y="499872"/>
            <a:ext cx="7298231" cy="195072"/>
          </a:xfrm>
        </p:spPr>
        <p:txBody>
          <a:bodyPr/>
          <a:lstStyle>
            <a:lvl1pPr>
              <a:defRPr sz="1467">
                <a:solidFill>
                  <a:schemeClr val="bg1"/>
                </a:solidFill>
                <a:latin typeface="Arial" pitchFamily="34" charset="0"/>
                <a:cs typeface="Arial" pitchFamily="34" charset="0"/>
              </a:defRPr>
            </a:lvl1pPr>
            <a:lvl2pPr>
              <a:defRPr sz="1333">
                <a:solidFill>
                  <a:schemeClr val="bg1"/>
                </a:solidFill>
                <a:latin typeface="Arial" pitchFamily="34" charset="0"/>
                <a:cs typeface="Arial" pitchFamily="34" charset="0"/>
              </a:defRPr>
            </a:lvl2pPr>
            <a:lvl3pPr>
              <a:defRPr sz="1333">
                <a:solidFill>
                  <a:schemeClr val="bg1"/>
                </a:solidFill>
                <a:latin typeface="Arial" pitchFamily="34" charset="0"/>
                <a:cs typeface="Arial" pitchFamily="34" charset="0"/>
              </a:defRPr>
            </a:lvl3pPr>
            <a:lvl4pPr>
              <a:defRPr sz="1333">
                <a:solidFill>
                  <a:schemeClr val="bg1"/>
                </a:solidFill>
                <a:latin typeface="Arial" pitchFamily="34" charset="0"/>
                <a:cs typeface="Arial" pitchFamily="34" charset="0"/>
              </a:defRPr>
            </a:lvl4pPr>
            <a:lvl5pPr>
              <a:defRPr sz="1333">
                <a:solidFill>
                  <a:schemeClr val="bg1"/>
                </a:solidFill>
                <a:latin typeface="Arial" pitchFamily="34" charset="0"/>
                <a:cs typeface="Arial" pitchFamily="34" charset="0"/>
              </a:defRPr>
            </a:lvl5pPr>
          </a:lstStyle>
          <a:p>
            <a:pPr lvl="0"/>
            <a:r>
              <a:rPr lang="nb-NO" noProof="0" dirty="0"/>
              <a:t>www.pwc.com</a:t>
            </a:r>
          </a:p>
        </p:txBody>
      </p:sp>
      <p:grpSp>
        <p:nvGrpSpPr>
          <p:cNvPr id="96" name="Group 32"/>
          <p:cNvGrpSpPr/>
          <p:nvPr/>
        </p:nvGrpSpPr>
        <p:grpSpPr>
          <a:xfrm>
            <a:off x="1721773" y="8215290"/>
            <a:ext cx="1625441" cy="711305"/>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grpSp>
      <p:sp>
        <p:nvSpPr>
          <p:cNvPr id="4" name="Content Placeholder 3"/>
          <p:cNvSpPr>
            <a:spLocks noGrp="1"/>
          </p:cNvSpPr>
          <p:nvPr>
            <p:ph sz="quarter" idx="11"/>
          </p:nvPr>
        </p:nvSpPr>
        <p:spPr>
          <a:xfrm>
            <a:off x="901853" y="3863267"/>
            <a:ext cx="2213576" cy="1344083"/>
          </a:xfrm>
        </p:spPr>
        <p:txBody>
          <a:bodyPr lIns="144000" tIns="144000" rIns="108000" bIns="0"/>
          <a:lstStyle>
            <a:lvl1pPr>
              <a:defRPr sz="1200"/>
            </a:lvl1pPr>
            <a:lvl2pPr>
              <a:defRPr sz="1200"/>
            </a:lvl2pPr>
            <a:lvl3pPr>
              <a:defRPr sz="1200"/>
            </a:lvl3pPr>
            <a:lvl4pPr>
              <a:defRPr sz="1200"/>
            </a:lvl4pPr>
            <a:lvl5pPr>
              <a:defRPr sz="1200"/>
            </a:lvl5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spTree>
    <p:extLst>
      <p:ext uri="{BB962C8B-B14F-4D97-AF65-F5344CB8AC3E}">
        <p14:creationId xmlns:p14="http://schemas.microsoft.com/office/powerpoint/2010/main" val="418264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3115430" y="-22858"/>
            <a:ext cx="13138986" cy="8234679"/>
            <a:chOff x="19140487" y="13674"/>
            <a:chExt cx="7443799"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29" name="Rectangle 7"/>
            <p:cNvSpPr>
              <a:spLocks noChangeArrowheads="1"/>
            </p:cNvSpPr>
            <p:nvPr/>
          </p:nvSpPr>
          <p:spPr bwMode="gray">
            <a:xfrm>
              <a:off x="25663403" y="4043279"/>
              <a:ext cx="920883" cy="2116221"/>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1" name="Rectangle 9"/>
            <p:cNvSpPr>
              <a:spLocks noChangeArrowheads="1"/>
            </p:cNvSpPr>
            <p:nvPr/>
          </p:nvSpPr>
          <p:spPr bwMode="gray">
            <a:xfrm>
              <a:off x="25049482" y="4043279"/>
              <a:ext cx="734693" cy="2116221"/>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0" name="Rectangle 13"/>
            <p:cNvSpPr>
              <a:spLocks noChangeArrowheads="1"/>
            </p:cNvSpPr>
            <p:nvPr/>
          </p:nvSpPr>
          <p:spPr bwMode="gray">
            <a:xfrm>
              <a:off x="24665780" y="4043279"/>
              <a:ext cx="477045" cy="2116221"/>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1" name="Rectangle 14"/>
            <p:cNvSpPr>
              <a:spLocks noChangeArrowheads="1"/>
            </p:cNvSpPr>
            <p:nvPr/>
          </p:nvSpPr>
          <p:spPr bwMode="gray">
            <a:xfrm>
              <a:off x="19140487" y="669925"/>
              <a:ext cx="5685168"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2" name="Rectangle 15"/>
            <p:cNvSpPr>
              <a:spLocks noChangeArrowheads="1"/>
            </p:cNvSpPr>
            <p:nvPr/>
          </p:nvSpPr>
          <p:spPr bwMode="gray">
            <a:xfrm>
              <a:off x="19140487" y="2899478"/>
              <a:ext cx="5685168"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sp>
          <p:nvSpPr>
            <p:cNvPr id="43" name="Freeform 16"/>
            <p:cNvSpPr>
              <a:spLocks/>
            </p:cNvSpPr>
            <p:nvPr/>
          </p:nvSpPr>
          <p:spPr bwMode="gray">
            <a:xfrm>
              <a:off x="19140487" y="4043279"/>
              <a:ext cx="5685168" cy="211622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a:p>
          </p:txBody>
        </p:sp>
        <p:sp>
          <p:nvSpPr>
            <p:cNvPr id="44" name="Rectangle 10"/>
            <p:cNvSpPr>
              <a:spLocks noChangeArrowheads="1"/>
            </p:cNvSpPr>
            <p:nvPr/>
          </p:nvSpPr>
          <p:spPr bwMode="gray">
            <a:xfrm>
              <a:off x="19140487" y="13674"/>
              <a:ext cx="5685168"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a:p>
          </p:txBody>
        </p:sp>
      </p:grpSp>
      <p:sp>
        <p:nvSpPr>
          <p:cNvPr id="54" name="Title 1"/>
          <p:cNvSpPr>
            <a:spLocks noGrp="1"/>
          </p:cNvSpPr>
          <p:nvPr>
            <p:ph type="ctrTitle" hasCustomPrompt="1"/>
          </p:nvPr>
        </p:nvSpPr>
        <p:spPr bwMode="white">
          <a:xfrm>
            <a:off x="3369405" y="1096796"/>
            <a:ext cx="9498673" cy="1219200"/>
          </a:xfrm>
        </p:spPr>
        <p:txBody>
          <a:bodyPr anchor="t" anchorCtr="0">
            <a:noAutofit/>
          </a:bodyPr>
          <a:lstStyle>
            <a:lvl1pPr>
              <a:lnSpc>
                <a:spcPct val="90000"/>
              </a:lnSpc>
              <a:defRPr sz="4267" b="1" i="1" baseline="0">
                <a:solidFill>
                  <a:schemeClr val="bg1"/>
                </a:solidFill>
              </a:defRPr>
            </a:lvl1pPr>
          </a:lstStyle>
          <a:p>
            <a:r>
              <a:rPr lang="nb-NO" noProof="0" dirty="0" err="1"/>
              <a:t>Click</a:t>
            </a:r>
            <a:r>
              <a:rPr lang="nb-NO" noProof="0" dirty="0"/>
              <a:t> to </a:t>
            </a:r>
            <a:r>
              <a:rPr lang="nb-NO" noProof="0" dirty="0" err="1"/>
              <a:t>add</a:t>
            </a:r>
            <a:r>
              <a:rPr lang="nb-NO" noProof="0" dirty="0"/>
              <a:t> </a:t>
            </a:r>
            <a:r>
              <a:rPr lang="nb-NO" noProof="0" dirty="0" err="1"/>
              <a:t>the</a:t>
            </a:r>
            <a:r>
              <a:rPr lang="nb-NO" noProof="0" dirty="0"/>
              <a:t> </a:t>
            </a:r>
            <a:r>
              <a:rPr lang="nb-NO" noProof="0" dirty="0" err="1"/>
              <a:t>presentation’s</a:t>
            </a:r>
            <a:r>
              <a:rPr lang="nb-NO" noProof="0" dirty="0"/>
              <a:t> </a:t>
            </a:r>
            <a:r>
              <a:rPr lang="nb-NO" noProof="0" dirty="0" err="1"/>
              <a:t>main</a:t>
            </a:r>
            <a:r>
              <a:rPr lang="nb-NO" noProof="0" dirty="0"/>
              <a:t> </a:t>
            </a:r>
            <a:r>
              <a:rPr lang="nb-NO" noProof="0" dirty="0" err="1"/>
              <a:t>title</a:t>
            </a:r>
            <a:endParaRPr lang="nb-NO" noProof="0" dirty="0"/>
          </a:p>
        </p:txBody>
      </p:sp>
      <p:sp>
        <p:nvSpPr>
          <p:cNvPr id="55" name="Subtitle 2"/>
          <p:cNvSpPr>
            <a:spLocks noGrp="1"/>
          </p:cNvSpPr>
          <p:nvPr>
            <p:ph type="subTitle" idx="1" hasCustomPrompt="1"/>
          </p:nvPr>
        </p:nvSpPr>
        <p:spPr bwMode="white">
          <a:xfrm>
            <a:off x="3369405" y="2417596"/>
            <a:ext cx="9498673" cy="1219201"/>
          </a:xfrm>
        </p:spPr>
        <p:txBody>
          <a:bodyPr>
            <a:noAutofit/>
          </a:bodyPr>
          <a:lstStyle>
            <a:lvl1pPr marL="0" indent="0" algn="l">
              <a:lnSpc>
                <a:spcPct val="90000"/>
              </a:lnSpc>
              <a:spcAft>
                <a:spcPts val="0"/>
              </a:spcAft>
              <a:buNone/>
              <a:defRPr sz="4267" baseline="0">
                <a:solidFill>
                  <a:schemeClr val="bg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Subtitle</a:t>
            </a:r>
            <a:r>
              <a:rPr lang="nb-NO" noProof="0" dirty="0"/>
              <a:t> and date (</a:t>
            </a:r>
            <a:r>
              <a:rPr lang="nb-NO" noProof="0" dirty="0" err="1"/>
              <a:t>move</a:t>
            </a:r>
            <a:r>
              <a:rPr lang="nb-NO" noProof="0" dirty="0"/>
              <a:t> </a:t>
            </a:r>
            <a:r>
              <a:rPr lang="nb-NO" noProof="0" dirty="0" err="1"/>
              <a:t>higher</a:t>
            </a:r>
            <a:r>
              <a:rPr lang="nb-NO" noProof="0" dirty="0"/>
              <a:t> if </a:t>
            </a:r>
            <a:r>
              <a:rPr lang="nb-NO" noProof="0" dirty="0" err="1"/>
              <a:t>title</a:t>
            </a:r>
            <a:r>
              <a:rPr lang="nb-NO" noProof="0" dirty="0"/>
              <a:t> is </a:t>
            </a:r>
            <a:r>
              <a:rPr lang="nb-NO" noProof="0" dirty="0" err="1"/>
              <a:t>only</a:t>
            </a:r>
            <a:r>
              <a:rPr lang="nb-NO" noProof="0" dirty="0"/>
              <a:t> one line)</a:t>
            </a:r>
          </a:p>
        </p:txBody>
      </p:sp>
      <p:sp>
        <p:nvSpPr>
          <p:cNvPr id="56" name="Text Placeholder 31"/>
          <p:cNvSpPr>
            <a:spLocks noGrp="1"/>
          </p:cNvSpPr>
          <p:nvPr>
            <p:ph type="body" sz="quarter" idx="10" hasCustomPrompt="1"/>
          </p:nvPr>
        </p:nvSpPr>
        <p:spPr bwMode="white">
          <a:xfrm>
            <a:off x="3369405" y="479068"/>
            <a:ext cx="7298231" cy="195072"/>
          </a:xfrm>
        </p:spPr>
        <p:txBody>
          <a:bodyPr/>
          <a:lstStyle>
            <a:lvl1pPr>
              <a:defRPr sz="1467">
                <a:solidFill>
                  <a:schemeClr val="bg1"/>
                </a:solidFill>
                <a:latin typeface="Arial" pitchFamily="34" charset="0"/>
                <a:cs typeface="Arial" pitchFamily="34" charset="0"/>
              </a:defRPr>
            </a:lvl1pPr>
            <a:lvl2pPr>
              <a:defRPr sz="1333">
                <a:solidFill>
                  <a:schemeClr val="bg1"/>
                </a:solidFill>
                <a:latin typeface="Arial" pitchFamily="34" charset="0"/>
                <a:cs typeface="Arial" pitchFamily="34" charset="0"/>
              </a:defRPr>
            </a:lvl2pPr>
            <a:lvl3pPr>
              <a:defRPr sz="1333">
                <a:solidFill>
                  <a:schemeClr val="bg1"/>
                </a:solidFill>
                <a:latin typeface="Arial" pitchFamily="34" charset="0"/>
                <a:cs typeface="Arial" pitchFamily="34" charset="0"/>
              </a:defRPr>
            </a:lvl3pPr>
            <a:lvl4pPr>
              <a:defRPr sz="1333">
                <a:solidFill>
                  <a:schemeClr val="bg1"/>
                </a:solidFill>
                <a:latin typeface="Arial" pitchFamily="34" charset="0"/>
                <a:cs typeface="Arial" pitchFamily="34" charset="0"/>
              </a:defRPr>
            </a:lvl4pPr>
            <a:lvl5pPr>
              <a:defRPr sz="1333">
                <a:solidFill>
                  <a:schemeClr val="bg1"/>
                </a:solidFill>
                <a:latin typeface="Arial" pitchFamily="34" charset="0"/>
                <a:cs typeface="Arial" pitchFamily="34" charset="0"/>
              </a:defRPr>
            </a:lvl5pPr>
          </a:lstStyle>
          <a:p>
            <a:pPr lvl="0"/>
            <a:r>
              <a:rPr lang="nb-NO" noProof="0" dirty="0"/>
              <a:t>www.pwc.com</a:t>
            </a:r>
          </a:p>
        </p:txBody>
      </p:sp>
      <p:sp>
        <p:nvSpPr>
          <p:cNvPr id="17" name="Picture Placeholder 76"/>
          <p:cNvSpPr>
            <a:spLocks noGrp="1"/>
          </p:cNvSpPr>
          <p:nvPr>
            <p:ph type="pic" sz="quarter" idx="13"/>
          </p:nvPr>
        </p:nvSpPr>
        <p:spPr>
          <a:xfrm>
            <a:off x="3115427" y="3849007"/>
            <a:ext cx="10594678" cy="4362964"/>
          </a:xfrm>
        </p:spPr>
        <p:txBody>
          <a:bodyPr/>
          <a:lstStyle>
            <a:lvl1pPr marL="0" indent="0">
              <a:defRPr sz="1867"/>
            </a:lvl1pPr>
          </a:lstStyle>
          <a:p>
            <a:r>
              <a:rPr lang="nb-NO" noProof="0" dirty="0" err="1"/>
              <a:t>Click</a:t>
            </a:r>
            <a:r>
              <a:rPr lang="nb-NO" noProof="0" dirty="0"/>
              <a:t> </a:t>
            </a:r>
            <a:r>
              <a:rPr lang="nb-NO" noProof="0" dirty="0" err="1"/>
              <a:t>icon</a:t>
            </a:r>
            <a:r>
              <a:rPr lang="nb-NO" noProof="0" dirty="0"/>
              <a:t> to </a:t>
            </a:r>
            <a:r>
              <a:rPr lang="nb-NO" noProof="0" dirty="0" err="1"/>
              <a:t>add</a:t>
            </a:r>
            <a:r>
              <a:rPr lang="nb-NO" noProof="0" dirty="0"/>
              <a:t> </a:t>
            </a:r>
            <a:r>
              <a:rPr lang="nb-NO" noProof="0" dirty="0" err="1"/>
              <a:t>picture</a:t>
            </a:r>
            <a:endParaRPr lang="nb-NO" noProof="0" dirty="0"/>
          </a:p>
        </p:txBody>
      </p:sp>
      <p:grpSp>
        <p:nvGrpSpPr>
          <p:cNvPr id="18" name="Group 32"/>
          <p:cNvGrpSpPr/>
          <p:nvPr userDrawn="1"/>
        </p:nvGrpSpPr>
        <p:grpSpPr>
          <a:xfrm>
            <a:off x="1721773" y="8212116"/>
            <a:ext cx="1625441" cy="711305"/>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grpSp>
    </p:spTree>
    <p:extLst>
      <p:ext uri="{BB962C8B-B14F-4D97-AF65-F5344CB8AC3E}">
        <p14:creationId xmlns:p14="http://schemas.microsoft.com/office/powerpoint/2010/main" val="3584187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grpSp>
        <p:nvGrpSpPr>
          <p:cNvPr id="2" name="Group 1"/>
          <p:cNvGrpSpPr/>
          <p:nvPr userDrawn="1"/>
        </p:nvGrpSpPr>
        <p:grpSpPr>
          <a:xfrm>
            <a:off x="3115429" y="-19051"/>
            <a:ext cx="13138984" cy="8229603"/>
            <a:chOff x="1752600" y="-1"/>
            <a:chExt cx="7391400" cy="6172202"/>
          </a:xfrm>
        </p:grpSpPr>
        <p:sp>
          <p:nvSpPr>
            <p:cNvPr id="82" name="Rectangle 649"/>
            <p:cNvSpPr>
              <a:spLocks noChangeArrowheads="1"/>
            </p:cNvSpPr>
            <p:nvPr/>
          </p:nvSpPr>
          <p:spPr bwMode="gray">
            <a:xfrm>
              <a:off x="7391400" y="700087"/>
              <a:ext cx="1752600" cy="5472114"/>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sz="3019" noProof="0"/>
            </a:p>
          </p:txBody>
        </p:sp>
        <p:sp>
          <p:nvSpPr>
            <p:cNvPr id="81" name="Rectangle 648"/>
            <p:cNvSpPr>
              <a:spLocks noChangeArrowheads="1"/>
            </p:cNvSpPr>
            <p:nvPr/>
          </p:nvSpPr>
          <p:spPr bwMode="gray">
            <a:xfrm>
              <a:off x="1752600" y="-1"/>
              <a:ext cx="5638800" cy="700087"/>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sz="3019" noProof="0"/>
            </a:p>
          </p:txBody>
        </p:sp>
        <p:sp>
          <p:nvSpPr>
            <p:cNvPr id="83" name="Rectangle 650"/>
            <p:cNvSpPr>
              <a:spLocks noChangeArrowheads="1"/>
            </p:cNvSpPr>
            <p:nvPr/>
          </p:nvSpPr>
          <p:spPr bwMode="gray">
            <a:xfrm>
              <a:off x="1752600" y="700086"/>
              <a:ext cx="5638800" cy="5472114"/>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b-NO" sz="3019" noProof="0"/>
            </a:p>
          </p:txBody>
        </p:sp>
      </p:grpSp>
      <p:sp>
        <p:nvSpPr>
          <p:cNvPr id="50" name="Title 1"/>
          <p:cNvSpPr>
            <a:spLocks noGrp="1"/>
          </p:cNvSpPr>
          <p:nvPr>
            <p:ph type="ctrTitle" hasCustomPrompt="1"/>
          </p:nvPr>
        </p:nvSpPr>
        <p:spPr bwMode="white">
          <a:xfrm>
            <a:off x="3369405" y="1117600"/>
            <a:ext cx="9498673" cy="1219200"/>
          </a:xfrm>
        </p:spPr>
        <p:txBody>
          <a:bodyPr anchor="t" anchorCtr="0">
            <a:noAutofit/>
          </a:bodyPr>
          <a:lstStyle>
            <a:lvl1pPr>
              <a:lnSpc>
                <a:spcPct val="90000"/>
              </a:lnSpc>
              <a:defRPr sz="4267" b="1" i="1" baseline="0">
                <a:solidFill>
                  <a:schemeClr val="bg1"/>
                </a:solidFill>
              </a:defRPr>
            </a:lvl1pPr>
          </a:lstStyle>
          <a:p>
            <a:r>
              <a:rPr lang="nb-NO" noProof="0" dirty="0" err="1"/>
              <a:t>Click</a:t>
            </a:r>
            <a:r>
              <a:rPr lang="nb-NO" noProof="0" dirty="0"/>
              <a:t> to </a:t>
            </a:r>
            <a:r>
              <a:rPr lang="nb-NO" noProof="0" dirty="0" err="1"/>
              <a:t>add</a:t>
            </a:r>
            <a:r>
              <a:rPr lang="nb-NO" noProof="0" dirty="0"/>
              <a:t> </a:t>
            </a:r>
            <a:r>
              <a:rPr lang="nb-NO" noProof="0" dirty="0" err="1"/>
              <a:t>the</a:t>
            </a:r>
            <a:r>
              <a:rPr lang="nb-NO" noProof="0" dirty="0"/>
              <a:t> </a:t>
            </a:r>
            <a:r>
              <a:rPr lang="nb-NO" noProof="0" dirty="0" err="1"/>
              <a:t>presentation’s</a:t>
            </a:r>
            <a:r>
              <a:rPr lang="nb-NO" noProof="0" dirty="0"/>
              <a:t> </a:t>
            </a:r>
            <a:r>
              <a:rPr lang="nb-NO" noProof="0" dirty="0" err="1"/>
              <a:t>main</a:t>
            </a:r>
            <a:r>
              <a:rPr lang="nb-NO" noProof="0" dirty="0"/>
              <a:t> </a:t>
            </a:r>
            <a:r>
              <a:rPr lang="nb-NO" noProof="0" dirty="0" err="1"/>
              <a:t>title</a:t>
            </a:r>
            <a:endParaRPr lang="nb-NO" noProof="0" dirty="0"/>
          </a:p>
        </p:txBody>
      </p:sp>
      <p:sp>
        <p:nvSpPr>
          <p:cNvPr id="51" name="Subtitle 2"/>
          <p:cNvSpPr>
            <a:spLocks noGrp="1"/>
          </p:cNvSpPr>
          <p:nvPr>
            <p:ph type="subTitle" idx="1" hasCustomPrompt="1"/>
          </p:nvPr>
        </p:nvSpPr>
        <p:spPr bwMode="white">
          <a:xfrm>
            <a:off x="3369405" y="2438400"/>
            <a:ext cx="9498673" cy="1219201"/>
          </a:xfrm>
        </p:spPr>
        <p:txBody>
          <a:bodyPr>
            <a:noAutofit/>
          </a:bodyPr>
          <a:lstStyle>
            <a:lvl1pPr marL="0" indent="0" algn="l">
              <a:lnSpc>
                <a:spcPct val="90000"/>
              </a:lnSpc>
              <a:spcAft>
                <a:spcPts val="0"/>
              </a:spcAft>
              <a:buNone/>
              <a:defRPr sz="4267" baseline="0">
                <a:solidFill>
                  <a:schemeClr val="bg1"/>
                </a:solidFill>
                <a:latin typeface="+mj-lt"/>
              </a:defRPr>
            </a:lvl1pPr>
            <a:lvl2pPr marL="0" indent="0" algn="l">
              <a:buNone/>
              <a:defRPr sz="2400">
                <a:solidFill>
                  <a:schemeClr val="bg1"/>
                </a:solidFill>
                <a:latin typeface="+mj-lt"/>
              </a:defRPr>
            </a:lvl2pPr>
            <a:lvl3pPr marL="609585" indent="0" algn="l">
              <a:buNone/>
              <a:defRPr sz="2400">
                <a:solidFill>
                  <a:schemeClr val="bg1"/>
                </a:solidFill>
                <a:latin typeface="+mj-lt"/>
              </a:defRPr>
            </a:lvl3pPr>
            <a:lvl4pPr marL="1219170" indent="0" algn="l">
              <a:buNone/>
              <a:defRPr sz="2400">
                <a:solidFill>
                  <a:schemeClr val="bg1"/>
                </a:solidFill>
                <a:latin typeface="+mj-lt"/>
              </a:defRPr>
            </a:lvl4pPr>
            <a:lvl5pPr marL="1828754" indent="0" algn="l">
              <a:buNone/>
              <a:defRPr sz="2400">
                <a:solidFill>
                  <a:schemeClr val="bg1"/>
                </a:solidFill>
                <a:latin typeface="+mj-lt"/>
              </a:defRPr>
            </a:lvl5pPr>
            <a:lvl6pPr marL="2438339" indent="0" algn="l">
              <a:buNone/>
              <a:defRPr sz="2400">
                <a:solidFill>
                  <a:schemeClr val="bg1"/>
                </a:solidFill>
                <a:latin typeface="+mj-lt"/>
              </a:defRPr>
            </a:lvl6pPr>
            <a:lvl7pPr marL="3047924" indent="0" algn="l">
              <a:buNone/>
              <a:defRPr sz="2400">
                <a:solidFill>
                  <a:schemeClr val="bg1"/>
                </a:solidFill>
                <a:latin typeface="+mj-lt"/>
              </a:defRPr>
            </a:lvl7pPr>
            <a:lvl8pPr marL="3657509" indent="0" algn="l">
              <a:buNone/>
              <a:defRPr sz="2400">
                <a:solidFill>
                  <a:schemeClr val="bg1"/>
                </a:solidFill>
                <a:latin typeface="+mj-lt"/>
              </a:defRPr>
            </a:lvl8pPr>
            <a:lvl9pPr marL="4267093" indent="0" algn="l">
              <a:buNone/>
              <a:defRPr sz="2400">
                <a:solidFill>
                  <a:schemeClr val="bg1"/>
                </a:solidFill>
                <a:latin typeface="+mj-lt"/>
              </a:defRPr>
            </a:lvl9pPr>
          </a:lstStyle>
          <a:p>
            <a:r>
              <a:rPr lang="nb-NO" noProof="0" dirty="0" err="1"/>
              <a:t>Subtitle</a:t>
            </a:r>
            <a:r>
              <a:rPr lang="nb-NO" noProof="0" dirty="0"/>
              <a:t> and date (</a:t>
            </a:r>
            <a:r>
              <a:rPr lang="nb-NO" noProof="0" dirty="0" err="1"/>
              <a:t>move</a:t>
            </a:r>
            <a:r>
              <a:rPr lang="nb-NO" noProof="0" dirty="0"/>
              <a:t> </a:t>
            </a:r>
            <a:r>
              <a:rPr lang="nb-NO" noProof="0" dirty="0" err="1"/>
              <a:t>higher</a:t>
            </a:r>
            <a:r>
              <a:rPr lang="nb-NO" noProof="0" dirty="0"/>
              <a:t> if </a:t>
            </a:r>
            <a:r>
              <a:rPr lang="nb-NO" noProof="0" dirty="0" err="1"/>
              <a:t>title</a:t>
            </a:r>
            <a:r>
              <a:rPr lang="nb-NO" noProof="0" dirty="0"/>
              <a:t> is </a:t>
            </a:r>
            <a:r>
              <a:rPr lang="nb-NO" noProof="0" dirty="0" err="1"/>
              <a:t>only</a:t>
            </a:r>
            <a:r>
              <a:rPr lang="nb-NO" noProof="0" dirty="0"/>
              <a:t> one line)</a:t>
            </a:r>
          </a:p>
        </p:txBody>
      </p:sp>
      <p:sp>
        <p:nvSpPr>
          <p:cNvPr id="52" name="Text Placeholder 31"/>
          <p:cNvSpPr>
            <a:spLocks noGrp="1"/>
          </p:cNvSpPr>
          <p:nvPr>
            <p:ph type="body" sz="quarter" idx="10" hasCustomPrompt="1"/>
          </p:nvPr>
        </p:nvSpPr>
        <p:spPr bwMode="white">
          <a:xfrm>
            <a:off x="3369405" y="499872"/>
            <a:ext cx="7298231" cy="195072"/>
          </a:xfrm>
        </p:spPr>
        <p:txBody>
          <a:bodyPr/>
          <a:lstStyle>
            <a:lvl1pPr>
              <a:defRPr sz="1467">
                <a:solidFill>
                  <a:schemeClr val="bg1"/>
                </a:solidFill>
                <a:latin typeface="Arial" pitchFamily="34" charset="0"/>
                <a:cs typeface="Arial" pitchFamily="34" charset="0"/>
              </a:defRPr>
            </a:lvl1pPr>
            <a:lvl2pPr>
              <a:defRPr sz="1333">
                <a:solidFill>
                  <a:schemeClr val="bg1"/>
                </a:solidFill>
                <a:latin typeface="Arial" pitchFamily="34" charset="0"/>
                <a:cs typeface="Arial" pitchFamily="34" charset="0"/>
              </a:defRPr>
            </a:lvl2pPr>
            <a:lvl3pPr>
              <a:defRPr sz="1333">
                <a:solidFill>
                  <a:schemeClr val="bg1"/>
                </a:solidFill>
                <a:latin typeface="Arial" pitchFamily="34" charset="0"/>
                <a:cs typeface="Arial" pitchFamily="34" charset="0"/>
              </a:defRPr>
            </a:lvl3pPr>
            <a:lvl4pPr>
              <a:defRPr sz="1333">
                <a:solidFill>
                  <a:schemeClr val="bg1"/>
                </a:solidFill>
                <a:latin typeface="Arial" pitchFamily="34" charset="0"/>
                <a:cs typeface="Arial" pitchFamily="34" charset="0"/>
              </a:defRPr>
            </a:lvl4pPr>
            <a:lvl5pPr>
              <a:defRPr sz="1333">
                <a:solidFill>
                  <a:schemeClr val="bg1"/>
                </a:solidFill>
                <a:latin typeface="Arial" pitchFamily="34" charset="0"/>
                <a:cs typeface="Arial" pitchFamily="34" charset="0"/>
              </a:defRPr>
            </a:lvl5pPr>
          </a:lstStyle>
          <a:p>
            <a:pPr lvl="0"/>
            <a:r>
              <a:rPr lang="nb-NO" noProof="0" dirty="0"/>
              <a:t>www.pwc.com</a:t>
            </a:r>
          </a:p>
        </p:txBody>
      </p:sp>
      <p:grpSp>
        <p:nvGrpSpPr>
          <p:cNvPr id="11" name="Group 32"/>
          <p:cNvGrpSpPr/>
          <p:nvPr userDrawn="1"/>
        </p:nvGrpSpPr>
        <p:grpSpPr>
          <a:xfrm>
            <a:off x="1721773" y="8212113"/>
            <a:ext cx="1625441" cy="711305"/>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3019"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3019" noProof="0"/>
            </a:p>
          </p:txBody>
        </p:sp>
      </p:grpSp>
    </p:spTree>
    <p:extLst>
      <p:ext uri="{BB962C8B-B14F-4D97-AF65-F5344CB8AC3E}">
        <p14:creationId xmlns:p14="http://schemas.microsoft.com/office/powerpoint/2010/main" val="4248786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948174" y="914400"/>
            <a:ext cx="14358065" cy="1219200"/>
          </a:xfrm>
        </p:spPr>
        <p:txBody>
          <a:bodyPr/>
          <a:lstStyle>
            <a:lvl1pPr>
              <a:defRPr sz="4267">
                <a:solidFill>
                  <a:schemeClr val="tx1"/>
                </a:solidFill>
              </a:defRPr>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11" name="Text Placeholder 10"/>
          <p:cNvSpPr>
            <a:spLocks noGrp="1"/>
          </p:cNvSpPr>
          <p:nvPr>
            <p:ph type="body" sz="quarter" idx="10" hasCustomPrompt="1"/>
          </p:nvPr>
        </p:nvSpPr>
        <p:spPr>
          <a:xfrm>
            <a:off x="948174" y="7823200"/>
            <a:ext cx="8533567" cy="1016000"/>
          </a:xfrm>
        </p:spPr>
        <p:txBody>
          <a:bodyPr anchor="b"/>
          <a:lstStyle>
            <a:lvl1pPr>
              <a:defRPr sz="1200" baseline="0">
                <a:latin typeface="Arial" pitchFamily="34" charset="0"/>
                <a:cs typeface="Arial" pitchFamily="34" charset="0"/>
              </a:defRPr>
            </a:lvl1pPr>
          </a:lstStyle>
          <a:p>
            <a:pPr lvl="0"/>
            <a:r>
              <a:rPr lang="nb-NO" noProof="0" dirty="0"/>
              <a:t>© 2016 </a:t>
            </a:r>
            <a:r>
              <a:rPr lang="nb-NO" noProof="0" dirty="0" err="1"/>
              <a:t>PwC</a:t>
            </a:r>
            <a:r>
              <a:rPr lang="nb-NO" noProof="0" dirty="0"/>
              <a:t>. All </a:t>
            </a:r>
            <a:r>
              <a:rPr lang="nb-NO" noProof="0" dirty="0" err="1"/>
              <a:t>rights</a:t>
            </a:r>
            <a:r>
              <a:rPr lang="nb-NO" noProof="0" dirty="0"/>
              <a:t> </a:t>
            </a:r>
            <a:r>
              <a:rPr lang="nb-NO" noProof="0" dirty="0" err="1"/>
              <a:t>reserved</a:t>
            </a:r>
            <a:r>
              <a:rPr lang="nb-NO" noProof="0" dirty="0"/>
              <a:t>. In </a:t>
            </a:r>
            <a:r>
              <a:rPr lang="nb-NO" noProof="0" dirty="0" err="1"/>
              <a:t>this</a:t>
            </a:r>
            <a:r>
              <a:rPr lang="nb-NO" noProof="0" dirty="0"/>
              <a:t> </a:t>
            </a:r>
            <a:r>
              <a:rPr lang="nb-NO" noProof="0" dirty="0" err="1"/>
              <a:t>context</a:t>
            </a:r>
            <a:r>
              <a:rPr lang="nb-NO" noProof="0" dirty="0"/>
              <a:t>, “</a:t>
            </a:r>
            <a:r>
              <a:rPr lang="nb-NO" noProof="0" dirty="0" err="1"/>
              <a:t>PwC</a:t>
            </a:r>
            <a:r>
              <a:rPr lang="nb-NO" noProof="0" dirty="0"/>
              <a:t>” </a:t>
            </a:r>
            <a:r>
              <a:rPr lang="nb-NO" noProof="0" dirty="0" err="1"/>
              <a:t>refers</a:t>
            </a:r>
            <a:r>
              <a:rPr lang="nb-NO" noProof="0" dirty="0"/>
              <a:t> to </a:t>
            </a:r>
            <a:r>
              <a:rPr lang="nb-NO" noProof="0" dirty="0" err="1"/>
              <a:t>PricewaterhouseCoopers</a:t>
            </a:r>
            <a:r>
              <a:rPr lang="nb-NO" noProof="0" dirty="0"/>
              <a:t> AS, Advokatfirmaet </a:t>
            </a:r>
            <a:r>
              <a:rPr lang="nb-NO" noProof="0" dirty="0" err="1"/>
              <a:t>PricewaterhouseCoopers</a:t>
            </a:r>
            <a:r>
              <a:rPr lang="nb-NO" noProof="0" dirty="0"/>
              <a:t> AS, </a:t>
            </a:r>
            <a:r>
              <a:rPr lang="nb-NO" noProof="0" dirty="0" err="1"/>
              <a:t>PricewaterhouseCoopers</a:t>
            </a:r>
            <a:r>
              <a:rPr lang="nb-NO" noProof="0" dirty="0"/>
              <a:t> Accounting AS and </a:t>
            </a:r>
            <a:r>
              <a:rPr lang="nb-NO" noProof="0" dirty="0" err="1"/>
              <a:t>PricewaterhouseCoopers</a:t>
            </a:r>
            <a:r>
              <a:rPr lang="nb-NO" noProof="0" dirty="0"/>
              <a:t> Skatterådgivere AS </a:t>
            </a:r>
            <a:r>
              <a:rPr lang="nb-NO" noProof="0" dirty="0" err="1"/>
              <a:t>which</a:t>
            </a:r>
            <a:r>
              <a:rPr lang="nb-NO" noProof="0" dirty="0"/>
              <a:t> </a:t>
            </a:r>
            <a:r>
              <a:rPr lang="nb-NO" noProof="0" dirty="0" err="1"/>
              <a:t>are</a:t>
            </a:r>
            <a:r>
              <a:rPr lang="nb-NO" noProof="0" dirty="0"/>
              <a:t> </a:t>
            </a:r>
            <a:r>
              <a:rPr lang="nb-NO" noProof="0" dirty="0" err="1"/>
              <a:t>member</a:t>
            </a:r>
            <a:r>
              <a:rPr lang="nb-NO" noProof="0" dirty="0"/>
              <a:t> </a:t>
            </a:r>
            <a:r>
              <a:rPr lang="nb-NO" noProof="0" dirty="0" err="1"/>
              <a:t>firms</a:t>
            </a:r>
            <a:r>
              <a:rPr lang="nb-NO" noProof="0" dirty="0"/>
              <a:t> </a:t>
            </a:r>
            <a:r>
              <a:rPr lang="nb-NO" noProof="0" dirty="0" err="1"/>
              <a:t>of</a:t>
            </a:r>
            <a:r>
              <a:rPr lang="nb-NO" noProof="0" dirty="0"/>
              <a:t> </a:t>
            </a:r>
            <a:r>
              <a:rPr lang="nb-NO" noProof="0" dirty="0" err="1"/>
              <a:t>PricewaterhouseCoopers</a:t>
            </a:r>
            <a:r>
              <a:rPr lang="nb-NO" noProof="0" dirty="0"/>
              <a:t> International Limited, </a:t>
            </a:r>
            <a:r>
              <a:rPr lang="nb-NO" noProof="0" dirty="0" err="1"/>
              <a:t>each</a:t>
            </a:r>
            <a:r>
              <a:rPr lang="nb-NO" noProof="0" dirty="0"/>
              <a:t> </a:t>
            </a:r>
            <a:r>
              <a:rPr lang="nb-NO" noProof="0" dirty="0" err="1"/>
              <a:t>member</a:t>
            </a:r>
            <a:r>
              <a:rPr lang="nb-NO" noProof="0" dirty="0"/>
              <a:t> </a:t>
            </a:r>
            <a:r>
              <a:rPr lang="nb-NO" noProof="0" dirty="0" err="1"/>
              <a:t>firm</a:t>
            </a:r>
            <a:r>
              <a:rPr lang="nb-NO" noProof="0" dirty="0"/>
              <a:t> </a:t>
            </a:r>
            <a:r>
              <a:rPr lang="nb-NO" noProof="0" dirty="0" err="1"/>
              <a:t>of</a:t>
            </a:r>
            <a:r>
              <a:rPr lang="nb-NO" noProof="0" dirty="0"/>
              <a:t> </a:t>
            </a:r>
            <a:r>
              <a:rPr lang="nb-NO" noProof="0" dirty="0" err="1"/>
              <a:t>which</a:t>
            </a:r>
            <a:r>
              <a:rPr lang="nb-NO" noProof="0" dirty="0"/>
              <a:t> is a separate legal </a:t>
            </a:r>
            <a:r>
              <a:rPr lang="nb-NO" noProof="0" dirty="0" err="1"/>
              <a:t>entity</a:t>
            </a:r>
            <a:r>
              <a:rPr lang="nb-NO" noProof="0" dirty="0"/>
              <a:t>.</a:t>
            </a:r>
          </a:p>
        </p:txBody>
      </p:sp>
      <p:cxnSp>
        <p:nvCxnSpPr>
          <p:cNvPr id="4" name="Elbow Connector 3"/>
          <p:cNvCxnSpPr/>
          <p:nvPr userDrawn="1"/>
        </p:nvCxnSpPr>
        <p:spPr>
          <a:xfrm rot="10800000" flipV="1">
            <a:off x="672731" y="827605"/>
            <a:ext cx="14622572" cy="192000"/>
          </a:xfrm>
          <a:prstGeom prst="bentConnector3">
            <a:avLst>
              <a:gd name="adj1" fmla="val 99946"/>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849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219081" y="1496484"/>
            <a:ext cx="13816251" cy="3183467"/>
          </a:xfrm>
        </p:spPr>
        <p:txBody>
          <a:bodyPr anchor="b"/>
          <a:lstStyle>
            <a:lvl1pPr algn="ctr">
              <a:defRPr sz="8000"/>
            </a:lvl1pPr>
          </a:lstStyle>
          <a:p>
            <a:r>
              <a:rPr lang="nb-NO"/>
              <a:t>Klikk for å redigere tittelstil</a:t>
            </a:r>
            <a:endParaRPr lang="en-US" dirty="0"/>
          </a:p>
        </p:txBody>
      </p:sp>
      <p:sp>
        <p:nvSpPr>
          <p:cNvPr id="3" name="Subtitle 2"/>
          <p:cNvSpPr>
            <a:spLocks noGrp="1"/>
          </p:cNvSpPr>
          <p:nvPr>
            <p:ph type="subTitle" idx="1"/>
          </p:nvPr>
        </p:nvSpPr>
        <p:spPr>
          <a:xfrm>
            <a:off x="2031802" y="4802717"/>
            <a:ext cx="1219081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154B148-FCA7-417C-A815-D698AD138E1B}" type="datetime1">
              <a:rPr lang="nb-NO" smtClean="0"/>
              <a:t>25.10.2017</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643901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5D3FF10-577D-433D-A10F-B3896FC8F281}" type="datetime1">
              <a:rPr lang="nb-NO" smtClean="0"/>
              <a:t>25.10.2017</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434582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9026" y="2279653"/>
            <a:ext cx="14019431" cy="3803649"/>
          </a:xfrm>
        </p:spPr>
        <p:txBody>
          <a:bodyPr anchor="b"/>
          <a:lstStyle>
            <a:lvl1pPr>
              <a:defRPr sz="8000"/>
            </a:lvl1pPr>
          </a:lstStyle>
          <a:p>
            <a:r>
              <a:rPr lang="nb-NO"/>
              <a:t>Klikk for å redigere tittelstil</a:t>
            </a:r>
            <a:endParaRPr lang="en-US" dirty="0"/>
          </a:p>
        </p:txBody>
      </p:sp>
      <p:sp>
        <p:nvSpPr>
          <p:cNvPr id="3" name="Text Placeholder 2"/>
          <p:cNvSpPr>
            <a:spLocks noGrp="1"/>
          </p:cNvSpPr>
          <p:nvPr>
            <p:ph type="body" idx="1"/>
          </p:nvPr>
        </p:nvSpPr>
        <p:spPr>
          <a:xfrm>
            <a:off x="1109026" y="6119286"/>
            <a:ext cx="14019431"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58857CF-CCDF-4A8A-A8D9-1636CFBB6C61}" type="datetime1">
              <a:rPr lang="nb-NO" smtClean="0"/>
              <a:t>25.10.2017</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169281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41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17491" y="2434167"/>
            <a:ext cx="6908126" cy="58017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8228796" y="2434167"/>
            <a:ext cx="6908126" cy="58017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2A71D8A2-5CA2-4A45-82C8-1B43F0B4915B}" type="datetime1">
              <a:rPr lang="nb-NO" smtClean="0"/>
              <a:t>25.10.2017</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1112657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19608" y="486836"/>
            <a:ext cx="14019431" cy="1767417"/>
          </a:xfrm>
        </p:spPr>
        <p:txBody>
          <a:bodyPr/>
          <a:lstStyle/>
          <a:p>
            <a:r>
              <a:rPr lang="nb-NO"/>
              <a:t>Klikk for å redigere tittelstil</a:t>
            </a:r>
            <a:endParaRPr lang="en-US" dirty="0"/>
          </a:p>
        </p:txBody>
      </p:sp>
      <p:sp>
        <p:nvSpPr>
          <p:cNvPr id="3" name="Text Placeholder 2"/>
          <p:cNvSpPr>
            <a:spLocks noGrp="1"/>
          </p:cNvSpPr>
          <p:nvPr>
            <p:ph type="body" idx="1"/>
          </p:nvPr>
        </p:nvSpPr>
        <p:spPr>
          <a:xfrm>
            <a:off x="1119610" y="2241551"/>
            <a:ext cx="687637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4" name="Content Placeholder 3"/>
          <p:cNvSpPr>
            <a:spLocks noGrp="1"/>
          </p:cNvSpPr>
          <p:nvPr>
            <p:ph sz="half" idx="2"/>
          </p:nvPr>
        </p:nvSpPr>
        <p:spPr>
          <a:xfrm>
            <a:off x="1119610" y="3340100"/>
            <a:ext cx="6876378" cy="49127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8228797" y="2241551"/>
            <a:ext cx="691024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 tekststiler i malen</a:t>
            </a:r>
          </a:p>
        </p:txBody>
      </p:sp>
      <p:sp>
        <p:nvSpPr>
          <p:cNvPr id="6" name="Content Placeholder 5"/>
          <p:cNvSpPr>
            <a:spLocks noGrp="1"/>
          </p:cNvSpPr>
          <p:nvPr>
            <p:ph sz="quarter" idx="4"/>
          </p:nvPr>
        </p:nvSpPr>
        <p:spPr>
          <a:xfrm>
            <a:off x="8228797" y="3340100"/>
            <a:ext cx="6910243" cy="49127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1B6A439-620B-40D0-A986-C79416B1C3BC}" type="datetime1">
              <a:rPr lang="nb-NO" smtClean="0"/>
              <a:t>25.10.2017</a:t>
            </a:fld>
            <a:endParaRPr lang="nb-NO"/>
          </a:p>
        </p:txBody>
      </p:sp>
      <p:sp>
        <p:nvSpPr>
          <p:cNvPr id="8" name="Footer Placeholder 7"/>
          <p:cNvSpPr>
            <a:spLocks noGrp="1"/>
          </p:cNvSpPr>
          <p:nvPr>
            <p:ph type="ftr" sz="quarter" idx="11"/>
          </p:nvPr>
        </p:nvSpPr>
        <p:spPr/>
        <p:txBody>
          <a:bodyPr/>
          <a:lstStyle/>
          <a:p>
            <a:r>
              <a:rPr lang="nb-NO"/>
              <a:t>Virksomhet X anskaffelsesstrategi 2017–2020</a:t>
            </a:r>
          </a:p>
        </p:txBody>
      </p:sp>
      <p:sp>
        <p:nvSpPr>
          <p:cNvPr id="9" name="Slide Number Placeholder 8"/>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13949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A954DFA-16C7-4587-A4B4-C309716B132B}" type="datetime1">
              <a:rPr lang="nb-NO" smtClean="0"/>
              <a:t>25.10.2017</a:t>
            </a:fld>
            <a:endParaRPr lang="nb-NO"/>
          </a:p>
        </p:txBody>
      </p:sp>
      <p:sp>
        <p:nvSpPr>
          <p:cNvPr id="4" name="Footer Placeholder 3"/>
          <p:cNvSpPr>
            <a:spLocks noGrp="1"/>
          </p:cNvSpPr>
          <p:nvPr>
            <p:ph type="ftr" sz="quarter" idx="11"/>
          </p:nvPr>
        </p:nvSpPr>
        <p:spPr/>
        <p:txBody>
          <a:bodyPr/>
          <a:lstStyle/>
          <a:p>
            <a:r>
              <a:rPr lang="nb-NO"/>
              <a:t>Virksomhet X anskaffelsesstrategi 2017–2020</a:t>
            </a:r>
          </a:p>
        </p:txBody>
      </p:sp>
      <p:sp>
        <p:nvSpPr>
          <p:cNvPr id="5" name="Slide Number Placeholder 4"/>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206411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E0FD0-2CB1-4EE1-84BD-D5FF2ED278FC}" type="datetime1">
              <a:rPr lang="nb-NO" smtClean="0"/>
              <a:t>25.10.2017</a:t>
            </a:fld>
            <a:endParaRPr lang="nb-NO"/>
          </a:p>
        </p:txBody>
      </p:sp>
      <p:sp>
        <p:nvSpPr>
          <p:cNvPr id="3" name="Footer Placeholder 2"/>
          <p:cNvSpPr>
            <a:spLocks noGrp="1"/>
          </p:cNvSpPr>
          <p:nvPr>
            <p:ph type="ftr" sz="quarter" idx="11"/>
          </p:nvPr>
        </p:nvSpPr>
        <p:spPr/>
        <p:txBody>
          <a:bodyPr/>
          <a:lstStyle/>
          <a:p>
            <a:r>
              <a:rPr lang="nb-NO"/>
              <a:t>Virksomhet X anskaffelsesstrategi 2017–2020</a:t>
            </a:r>
          </a:p>
        </p:txBody>
      </p:sp>
      <p:sp>
        <p:nvSpPr>
          <p:cNvPr id="4" name="Slide Number Placeholder 3"/>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152794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19608" y="609600"/>
            <a:ext cx="5242471" cy="2133600"/>
          </a:xfrm>
        </p:spPr>
        <p:txBody>
          <a:bodyPr anchor="b"/>
          <a:lstStyle>
            <a:lvl1pPr>
              <a:defRPr sz="4267"/>
            </a:lvl1pPr>
          </a:lstStyle>
          <a:p>
            <a:r>
              <a:rPr lang="nb-NO"/>
              <a:t>Klikk for å redigere tittelstil</a:t>
            </a:r>
            <a:endParaRPr lang="en-US" dirty="0"/>
          </a:p>
        </p:txBody>
      </p:sp>
      <p:sp>
        <p:nvSpPr>
          <p:cNvPr id="3" name="Content Placeholder 2"/>
          <p:cNvSpPr>
            <a:spLocks noGrp="1"/>
          </p:cNvSpPr>
          <p:nvPr>
            <p:ph idx="1"/>
          </p:nvPr>
        </p:nvSpPr>
        <p:spPr>
          <a:xfrm>
            <a:off x="6910242" y="1316569"/>
            <a:ext cx="8228797"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19608" y="2743200"/>
            <a:ext cx="5242471"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7C34A13-6242-47B6-AAA3-C5CF17076EC8}" type="datetime1">
              <a:rPr lang="nb-NO" smtClean="0"/>
              <a:t>25.10.2017</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4092559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19608" y="609600"/>
            <a:ext cx="5242471" cy="2133600"/>
          </a:xfrm>
        </p:spPr>
        <p:txBody>
          <a:bodyPr anchor="b"/>
          <a:lstStyle>
            <a:lvl1pPr>
              <a:defRPr sz="4267"/>
            </a:lvl1pPr>
          </a:lstStyle>
          <a:p>
            <a:r>
              <a:rPr lang="nb-NO"/>
              <a:t>Klikk for å redigere tittelstil</a:t>
            </a:r>
            <a:endParaRPr lang="en-US" dirty="0"/>
          </a:p>
        </p:txBody>
      </p:sp>
      <p:sp>
        <p:nvSpPr>
          <p:cNvPr id="3" name="Picture Placeholder 2"/>
          <p:cNvSpPr>
            <a:spLocks noGrp="1" noChangeAspect="1"/>
          </p:cNvSpPr>
          <p:nvPr>
            <p:ph type="pic" idx="1"/>
          </p:nvPr>
        </p:nvSpPr>
        <p:spPr>
          <a:xfrm>
            <a:off x="6910242" y="1316569"/>
            <a:ext cx="8228797"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a:t>Klikk ikonet for å legge til et bilde</a:t>
            </a:r>
            <a:endParaRPr lang="en-US" dirty="0"/>
          </a:p>
        </p:txBody>
      </p:sp>
      <p:sp>
        <p:nvSpPr>
          <p:cNvPr id="4" name="Text Placeholder 3"/>
          <p:cNvSpPr>
            <a:spLocks noGrp="1"/>
          </p:cNvSpPr>
          <p:nvPr>
            <p:ph type="body" sz="half" idx="2"/>
          </p:nvPr>
        </p:nvSpPr>
        <p:spPr>
          <a:xfrm>
            <a:off x="1119608" y="2743200"/>
            <a:ext cx="5242471"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5E5F1C1-9901-4096-BDEA-33000902BA2F}" type="datetime1">
              <a:rPr lang="nb-NO" smtClean="0"/>
              <a:t>25.10.2017</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024651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F1F0C82-95E9-4C46-A707-455A30451296}" type="datetime1">
              <a:rPr lang="nb-NO" smtClean="0"/>
              <a:t>25.10.2017</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650249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2065" y="486834"/>
            <a:ext cx="3504858" cy="774911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17492" y="486834"/>
            <a:ext cx="10311393" cy="774911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7EFCD7A-0859-44C8-9C63-FC6CFFCD9364}" type="datetime1">
              <a:rPr lang="nb-NO" smtClean="0"/>
              <a:t>25.10.2017</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783313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031802" y="1496484"/>
            <a:ext cx="12190810" cy="3183467"/>
          </a:xfrm>
        </p:spPr>
        <p:txBody>
          <a:bodyPr anchor="b"/>
          <a:lstStyle>
            <a:lvl1pPr algn="ctr">
              <a:defRPr sz="7999"/>
            </a:lvl1pPr>
          </a:lstStyle>
          <a:p>
            <a:r>
              <a:rPr lang="nb-NO"/>
              <a:t>Klikk for å redigere tittelstil</a:t>
            </a:r>
          </a:p>
        </p:txBody>
      </p:sp>
      <p:sp>
        <p:nvSpPr>
          <p:cNvPr id="3" name="Undertittel 2"/>
          <p:cNvSpPr>
            <a:spLocks noGrp="1"/>
          </p:cNvSpPr>
          <p:nvPr>
            <p:ph type="subTitle" idx="1"/>
          </p:nvPr>
        </p:nvSpPr>
        <p:spPr>
          <a:xfrm>
            <a:off x="2031802" y="4802717"/>
            <a:ext cx="12190810" cy="2207683"/>
          </a:xfrm>
        </p:spPr>
        <p:txBody>
          <a:bodyPr/>
          <a:lstStyle>
            <a:lvl1pPr marL="0" indent="0" algn="ctr">
              <a:buNone/>
              <a:defRPr sz="3200"/>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4" name="Plassholder for dato 3"/>
          <p:cNvSpPr>
            <a:spLocks noGrp="1"/>
          </p:cNvSpPr>
          <p:nvPr>
            <p:ph type="dt" sz="half" idx="10"/>
          </p:nvPr>
        </p:nvSpPr>
        <p:spPr/>
        <p:txBody>
          <a:bodyPr/>
          <a:lstStyle/>
          <a:p>
            <a:fld id="{E038F9DB-6F76-4D71-AB23-BBA2AC884932}"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2931760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038F9DB-6F76-4D71-AB23-BBA2AC884932}"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220710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109025" y="2279652"/>
            <a:ext cx="14019431" cy="3803649"/>
          </a:xfrm>
        </p:spPr>
        <p:txBody>
          <a:bodyPr anchor="b"/>
          <a:lstStyle>
            <a:lvl1pPr>
              <a:defRPr sz="7999"/>
            </a:lvl1pPr>
          </a:lstStyle>
          <a:p>
            <a:r>
              <a:rPr lang="nb-NO"/>
              <a:t>Klikk for å redigere tittelstil</a:t>
            </a:r>
          </a:p>
        </p:txBody>
      </p:sp>
      <p:sp>
        <p:nvSpPr>
          <p:cNvPr id="3" name="Plassholder for tekst 2"/>
          <p:cNvSpPr>
            <a:spLocks noGrp="1"/>
          </p:cNvSpPr>
          <p:nvPr>
            <p:ph type="body" idx="1"/>
          </p:nvPr>
        </p:nvSpPr>
        <p:spPr>
          <a:xfrm>
            <a:off x="1109025" y="6119285"/>
            <a:ext cx="14019431" cy="2000249"/>
          </a:xfrm>
        </p:spPr>
        <p:txBody>
          <a:bodyPr/>
          <a:lstStyle>
            <a:lvl1pPr marL="0" indent="0">
              <a:buNone/>
              <a:defRPr sz="3200">
                <a:solidFill>
                  <a:schemeClr val="tx1">
                    <a:tint val="75000"/>
                  </a:schemeClr>
                </a:solidFill>
              </a:defRPr>
            </a:lvl1pPr>
            <a:lvl2pPr marL="609539" indent="0">
              <a:buNone/>
              <a:defRPr sz="2666">
                <a:solidFill>
                  <a:schemeClr val="tx1">
                    <a:tint val="75000"/>
                  </a:schemeClr>
                </a:solidFill>
              </a:defRPr>
            </a:lvl2pPr>
            <a:lvl3pPr marL="1219078" indent="0">
              <a:buNone/>
              <a:defRPr sz="2400">
                <a:solidFill>
                  <a:schemeClr val="tx1">
                    <a:tint val="75000"/>
                  </a:schemeClr>
                </a:solidFill>
              </a:defRPr>
            </a:lvl3pPr>
            <a:lvl4pPr marL="1828617" indent="0">
              <a:buNone/>
              <a:defRPr sz="2133">
                <a:solidFill>
                  <a:schemeClr val="tx1">
                    <a:tint val="75000"/>
                  </a:schemeClr>
                </a:solidFill>
              </a:defRPr>
            </a:lvl4pPr>
            <a:lvl5pPr marL="2438156" indent="0">
              <a:buNone/>
              <a:defRPr sz="2133">
                <a:solidFill>
                  <a:schemeClr val="tx1">
                    <a:tint val="75000"/>
                  </a:schemeClr>
                </a:solidFill>
              </a:defRPr>
            </a:lvl5pPr>
            <a:lvl6pPr marL="3047695" indent="0">
              <a:buNone/>
              <a:defRPr sz="2133">
                <a:solidFill>
                  <a:schemeClr val="tx1">
                    <a:tint val="75000"/>
                  </a:schemeClr>
                </a:solidFill>
              </a:defRPr>
            </a:lvl6pPr>
            <a:lvl7pPr marL="3657234" indent="0">
              <a:buNone/>
              <a:defRPr sz="2133">
                <a:solidFill>
                  <a:schemeClr val="tx1">
                    <a:tint val="75000"/>
                  </a:schemeClr>
                </a:solidFill>
              </a:defRPr>
            </a:lvl7pPr>
            <a:lvl8pPr marL="4266773" indent="0">
              <a:buNone/>
              <a:defRPr sz="2133">
                <a:solidFill>
                  <a:schemeClr val="tx1">
                    <a:tint val="75000"/>
                  </a:schemeClr>
                </a:solidFill>
              </a:defRPr>
            </a:lvl8pPr>
            <a:lvl9pPr marL="4876312" indent="0">
              <a:buNone/>
              <a:defRPr sz="2133">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E038F9DB-6F76-4D71-AB23-BBA2AC884932}"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10516875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117491" y="2434167"/>
            <a:ext cx="6908126" cy="58017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228796" y="2434167"/>
            <a:ext cx="6908126" cy="58017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038F9DB-6F76-4D71-AB23-BBA2AC884932}" type="datetimeFigureOut">
              <a:rPr lang="nb-NO" smtClean="0"/>
              <a:t>25.10.2017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2885663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119608" y="486834"/>
            <a:ext cx="14019431" cy="1767417"/>
          </a:xfrm>
        </p:spPr>
        <p:txBody>
          <a:bodyPr/>
          <a:lstStyle/>
          <a:p>
            <a:r>
              <a:rPr lang="nb-NO"/>
              <a:t>Klikk for å redigere tittelstil</a:t>
            </a:r>
          </a:p>
        </p:txBody>
      </p:sp>
      <p:sp>
        <p:nvSpPr>
          <p:cNvPr id="3" name="Plassholder for tekst 2"/>
          <p:cNvSpPr>
            <a:spLocks noGrp="1"/>
          </p:cNvSpPr>
          <p:nvPr>
            <p:ph type="body" idx="1"/>
          </p:nvPr>
        </p:nvSpPr>
        <p:spPr>
          <a:xfrm>
            <a:off x="1119609" y="2241551"/>
            <a:ext cx="6876378" cy="1098549"/>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Rediger tekststiler i malen</a:t>
            </a:r>
          </a:p>
        </p:txBody>
      </p:sp>
      <p:sp>
        <p:nvSpPr>
          <p:cNvPr id="4" name="Plassholder for innhold 3"/>
          <p:cNvSpPr>
            <a:spLocks noGrp="1"/>
          </p:cNvSpPr>
          <p:nvPr>
            <p:ph sz="half" idx="2"/>
          </p:nvPr>
        </p:nvSpPr>
        <p:spPr>
          <a:xfrm>
            <a:off x="1119609" y="3340100"/>
            <a:ext cx="6876378" cy="49127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8228796" y="2241551"/>
            <a:ext cx="6910243" cy="1098549"/>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Rediger tekststiler i malen</a:t>
            </a:r>
          </a:p>
        </p:txBody>
      </p:sp>
      <p:sp>
        <p:nvSpPr>
          <p:cNvPr id="6" name="Plassholder for innhold 5"/>
          <p:cNvSpPr>
            <a:spLocks noGrp="1"/>
          </p:cNvSpPr>
          <p:nvPr>
            <p:ph sz="quarter" idx="4"/>
          </p:nvPr>
        </p:nvSpPr>
        <p:spPr>
          <a:xfrm>
            <a:off x="8228796" y="3340100"/>
            <a:ext cx="6910243" cy="49127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038F9DB-6F76-4D71-AB23-BBA2AC884932}" type="datetimeFigureOut">
              <a:rPr lang="nb-NO" smtClean="0"/>
              <a:t>25.10.2017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191443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038F9DB-6F76-4D71-AB23-BBA2AC884932}" type="datetimeFigureOut">
              <a:rPr lang="nb-NO" smtClean="0"/>
              <a:t>25.10.2017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2242712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038F9DB-6F76-4D71-AB23-BBA2AC884932}" type="datetimeFigureOut">
              <a:rPr lang="nb-NO" smtClean="0"/>
              <a:t>25.10.2017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1315849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119609" y="609600"/>
            <a:ext cx="5242471" cy="2133600"/>
          </a:xfrm>
        </p:spPr>
        <p:txBody>
          <a:bodyPr anchor="b"/>
          <a:lstStyle>
            <a:lvl1pPr>
              <a:defRPr sz="4266"/>
            </a:lvl1pPr>
          </a:lstStyle>
          <a:p>
            <a:r>
              <a:rPr lang="nb-NO"/>
              <a:t>Klikk for å redigere tittelstil</a:t>
            </a:r>
          </a:p>
        </p:txBody>
      </p:sp>
      <p:sp>
        <p:nvSpPr>
          <p:cNvPr id="3" name="Plassholder for innhold 2"/>
          <p:cNvSpPr>
            <a:spLocks noGrp="1"/>
          </p:cNvSpPr>
          <p:nvPr>
            <p:ph idx="1"/>
          </p:nvPr>
        </p:nvSpPr>
        <p:spPr>
          <a:xfrm>
            <a:off x="6910242" y="1316567"/>
            <a:ext cx="8228797" cy="6498167"/>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119609" y="2743200"/>
            <a:ext cx="5242471" cy="5082117"/>
          </a:xfrm>
        </p:spPr>
        <p:txBody>
          <a:bodyPr/>
          <a:lstStyle>
            <a:lvl1pPr marL="0" indent="0">
              <a:buNone/>
              <a:defRPr sz="2133"/>
            </a:lvl1pPr>
            <a:lvl2pPr marL="609539" indent="0">
              <a:buNone/>
              <a:defRPr sz="1866"/>
            </a:lvl2pPr>
            <a:lvl3pPr marL="1219078" indent="0">
              <a:buNone/>
              <a:defRPr sz="1600"/>
            </a:lvl3pPr>
            <a:lvl4pPr marL="1828617" indent="0">
              <a:buNone/>
              <a:defRPr sz="1333"/>
            </a:lvl4pPr>
            <a:lvl5pPr marL="2438156" indent="0">
              <a:buNone/>
              <a:defRPr sz="1333"/>
            </a:lvl5pPr>
            <a:lvl6pPr marL="3047695" indent="0">
              <a:buNone/>
              <a:defRPr sz="1333"/>
            </a:lvl6pPr>
            <a:lvl7pPr marL="3657234" indent="0">
              <a:buNone/>
              <a:defRPr sz="1333"/>
            </a:lvl7pPr>
            <a:lvl8pPr marL="4266773" indent="0">
              <a:buNone/>
              <a:defRPr sz="1333"/>
            </a:lvl8pPr>
            <a:lvl9pPr marL="4876312" indent="0">
              <a:buNone/>
              <a:defRPr sz="1333"/>
            </a:lvl9pPr>
          </a:lstStyle>
          <a:p>
            <a:pPr lvl="0"/>
            <a:r>
              <a:rPr lang="nb-NO"/>
              <a:t>Rediger tekststiler i malen</a:t>
            </a:r>
          </a:p>
        </p:txBody>
      </p:sp>
      <p:sp>
        <p:nvSpPr>
          <p:cNvPr id="5" name="Plassholder for dato 4"/>
          <p:cNvSpPr>
            <a:spLocks noGrp="1"/>
          </p:cNvSpPr>
          <p:nvPr>
            <p:ph type="dt" sz="half" idx="10"/>
          </p:nvPr>
        </p:nvSpPr>
        <p:spPr/>
        <p:txBody>
          <a:bodyPr/>
          <a:lstStyle/>
          <a:p>
            <a:fld id="{E038F9DB-6F76-4D71-AB23-BBA2AC884932}" type="datetimeFigureOut">
              <a:rPr lang="nb-NO" smtClean="0"/>
              <a:t>25.10.2017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957737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119609" y="609600"/>
            <a:ext cx="5242471" cy="2133600"/>
          </a:xfrm>
        </p:spPr>
        <p:txBody>
          <a:bodyPr anchor="b"/>
          <a:lstStyle>
            <a:lvl1pPr>
              <a:defRPr sz="4266"/>
            </a:lvl1pPr>
          </a:lstStyle>
          <a:p>
            <a:r>
              <a:rPr lang="nb-NO"/>
              <a:t>Klikk for å redigere tittelstil</a:t>
            </a:r>
          </a:p>
        </p:txBody>
      </p:sp>
      <p:sp>
        <p:nvSpPr>
          <p:cNvPr id="3" name="Plassholder for bilde 2"/>
          <p:cNvSpPr>
            <a:spLocks noGrp="1"/>
          </p:cNvSpPr>
          <p:nvPr>
            <p:ph type="pic" idx="1"/>
          </p:nvPr>
        </p:nvSpPr>
        <p:spPr>
          <a:xfrm>
            <a:off x="6910242" y="1316567"/>
            <a:ext cx="8228797" cy="6498167"/>
          </a:xfrm>
        </p:spPr>
        <p:txBody>
          <a:bodyPr/>
          <a:lstStyle>
            <a:lvl1pPr marL="0" indent="0">
              <a:buNone/>
              <a:defRPr sz="4266"/>
            </a:lvl1pPr>
            <a:lvl2pPr marL="609539" indent="0">
              <a:buNone/>
              <a:defRPr sz="3733"/>
            </a:lvl2pPr>
            <a:lvl3pPr marL="1219078" indent="0">
              <a:buNone/>
              <a:defRPr sz="3200"/>
            </a:lvl3pPr>
            <a:lvl4pPr marL="1828617" indent="0">
              <a:buNone/>
              <a:defRPr sz="2666"/>
            </a:lvl4pPr>
            <a:lvl5pPr marL="2438156" indent="0">
              <a:buNone/>
              <a:defRPr sz="2666"/>
            </a:lvl5pPr>
            <a:lvl6pPr marL="3047695" indent="0">
              <a:buNone/>
              <a:defRPr sz="2666"/>
            </a:lvl6pPr>
            <a:lvl7pPr marL="3657234" indent="0">
              <a:buNone/>
              <a:defRPr sz="2666"/>
            </a:lvl7pPr>
            <a:lvl8pPr marL="4266773" indent="0">
              <a:buNone/>
              <a:defRPr sz="2666"/>
            </a:lvl8pPr>
            <a:lvl9pPr marL="4876312" indent="0">
              <a:buNone/>
              <a:defRPr sz="2666"/>
            </a:lvl9pPr>
          </a:lstStyle>
          <a:p>
            <a:endParaRPr lang="nb-NO"/>
          </a:p>
        </p:txBody>
      </p:sp>
      <p:sp>
        <p:nvSpPr>
          <p:cNvPr id="4" name="Plassholder for tekst 3"/>
          <p:cNvSpPr>
            <a:spLocks noGrp="1"/>
          </p:cNvSpPr>
          <p:nvPr>
            <p:ph type="body" sz="half" idx="2"/>
          </p:nvPr>
        </p:nvSpPr>
        <p:spPr>
          <a:xfrm>
            <a:off x="1119609" y="2743200"/>
            <a:ext cx="5242471" cy="5082117"/>
          </a:xfrm>
        </p:spPr>
        <p:txBody>
          <a:bodyPr/>
          <a:lstStyle>
            <a:lvl1pPr marL="0" indent="0">
              <a:buNone/>
              <a:defRPr sz="2133"/>
            </a:lvl1pPr>
            <a:lvl2pPr marL="609539" indent="0">
              <a:buNone/>
              <a:defRPr sz="1866"/>
            </a:lvl2pPr>
            <a:lvl3pPr marL="1219078" indent="0">
              <a:buNone/>
              <a:defRPr sz="1600"/>
            </a:lvl3pPr>
            <a:lvl4pPr marL="1828617" indent="0">
              <a:buNone/>
              <a:defRPr sz="1333"/>
            </a:lvl4pPr>
            <a:lvl5pPr marL="2438156" indent="0">
              <a:buNone/>
              <a:defRPr sz="1333"/>
            </a:lvl5pPr>
            <a:lvl6pPr marL="3047695" indent="0">
              <a:buNone/>
              <a:defRPr sz="1333"/>
            </a:lvl6pPr>
            <a:lvl7pPr marL="3657234" indent="0">
              <a:buNone/>
              <a:defRPr sz="1333"/>
            </a:lvl7pPr>
            <a:lvl8pPr marL="4266773" indent="0">
              <a:buNone/>
              <a:defRPr sz="1333"/>
            </a:lvl8pPr>
            <a:lvl9pPr marL="4876312" indent="0">
              <a:buNone/>
              <a:defRPr sz="1333"/>
            </a:lvl9pPr>
          </a:lstStyle>
          <a:p>
            <a:pPr lvl="0"/>
            <a:r>
              <a:rPr lang="nb-NO"/>
              <a:t>Rediger tekststiler i malen</a:t>
            </a:r>
          </a:p>
        </p:txBody>
      </p:sp>
      <p:sp>
        <p:nvSpPr>
          <p:cNvPr id="5" name="Plassholder for dato 4"/>
          <p:cNvSpPr>
            <a:spLocks noGrp="1"/>
          </p:cNvSpPr>
          <p:nvPr>
            <p:ph type="dt" sz="half" idx="10"/>
          </p:nvPr>
        </p:nvSpPr>
        <p:spPr/>
        <p:txBody>
          <a:bodyPr/>
          <a:lstStyle/>
          <a:p>
            <a:fld id="{E038F9DB-6F76-4D71-AB23-BBA2AC884932}" type="datetimeFigureOut">
              <a:rPr lang="nb-NO" smtClean="0"/>
              <a:t>25.10.2017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13950856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038F9DB-6F76-4D71-AB23-BBA2AC884932}"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14348013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1632064" y="486834"/>
            <a:ext cx="3504858" cy="7749117"/>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117491" y="486834"/>
            <a:ext cx="10311393" cy="774911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038F9DB-6F76-4D71-AB23-BBA2AC884932}"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C1E744-9729-4B84-B496-825B06FAB96A}" type="slidenum">
              <a:rPr lang="nb-NO" smtClean="0"/>
              <a:t>‹#›</a:t>
            </a:fld>
            <a:endParaRPr lang="nb-NO"/>
          </a:p>
        </p:txBody>
      </p:sp>
    </p:spTree>
    <p:extLst>
      <p:ext uri="{BB962C8B-B14F-4D97-AF65-F5344CB8AC3E}">
        <p14:creationId xmlns:p14="http://schemas.microsoft.com/office/powerpoint/2010/main" val="252776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800225" y="1440179"/>
            <a:ext cx="11701463" cy="684085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071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25.10.2017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16256033" cy="9145143"/>
          </a:xfrm>
          <a:prstGeom prst="rect">
            <a:avLst/>
          </a:prstGeom>
        </p:spPr>
        <p:txBody>
          <a:bodyPr lIns="0" tIns="2880000" rIns="0" bIns="0" anchor="t" anchorCtr="1"/>
          <a:lstStyle>
            <a:lvl1pPr marL="0" indent="0" algn="ctr">
              <a:buNone/>
              <a:defRPr sz="3000"/>
            </a:lvl1pPr>
          </a:lstStyle>
          <a:p>
            <a:r>
              <a:rPr lang="nb-NO"/>
              <a:t>Klikk ikonet for å legge til et bilde</a:t>
            </a:r>
          </a:p>
        </p:txBody>
      </p:sp>
    </p:spTree>
    <p:extLst>
      <p:ext uri="{BB962C8B-B14F-4D97-AF65-F5344CB8AC3E}">
        <p14:creationId xmlns:p14="http://schemas.microsoft.com/office/powerpoint/2010/main" val="327467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image" Target="../media/image18.emf"/><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oleObject" Target="../embeddings/oleObject1.bin"/><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ags" Target="../tags/tag1.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vmlDrawing" Target="../drawings/vmlDrawing1.v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800225" y="467404"/>
            <a:ext cx="11701463" cy="6924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800225" y="1440179"/>
            <a:ext cx="11701463" cy="684085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800225" y="8595440"/>
            <a:ext cx="1128185" cy="246221"/>
          </a:xfrm>
          <a:prstGeom prst="rect">
            <a:avLst/>
          </a:prstGeom>
        </p:spPr>
        <p:txBody>
          <a:bodyPr vert="horz" lIns="0" tIns="0" rIns="0" bIns="0" rtlCol="0" anchor="ctr">
            <a:normAutofit/>
          </a:bodyPr>
          <a:lstStyle>
            <a:lvl1pPr algn="l">
              <a:defRPr sz="1400">
                <a:solidFill>
                  <a:schemeClr val="dk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3"/>
          </p:nvPr>
        </p:nvSpPr>
        <p:spPr>
          <a:xfrm>
            <a:off x="3577941" y="8595440"/>
            <a:ext cx="9923747" cy="246221"/>
          </a:xfrm>
          <a:prstGeom prst="rect">
            <a:avLst/>
          </a:prstGeom>
        </p:spPr>
        <p:txBody>
          <a:bodyPr vert="horz" lIns="0" tIns="0" rIns="0" bIns="0" rtlCol="0" anchor="ctr">
            <a:normAutofit/>
          </a:bodyPr>
          <a:lstStyle>
            <a:lvl1pPr algn="ctr">
              <a:defRPr sz="1400">
                <a:solidFill>
                  <a:schemeClr val="dk1"/>
                </a:solidFill>
              </a:defRPr>
            </a:lvl1pPr>
          </a:lstStyle>
          <a:p>
            <a:endParaRPr lang="nb-NO" dirty="0"/>
          </a:p>
        </p:txBody>
      </p:sp>
      <p:sp>
        <p:nvSpPr>
          <p:cNvPr id="6" name="Plassholder for lysbildenummer 5"/>
          <p:cNvSpPr>
            <a:spLocks noGrp="1"/>
          </p:cNvSpPr>
          <p:nvPr>
            <p:ph type="sldNum" sz="quarter" idx="4"/>
          </p:nvPr>
        </p:nvSpPr>
        <p:spPr>
          <a:xfrm>
            <a:off x="14771144" y="8595440"/>
            <a:ext cx="411708" cy="246221"/>
          </a:xfrm>
          <a:prstGeom prst="rect">
            <a:avLst/>
          </a:prstGeom>
        </p:spPr>
        <p:txBody>
          <a:bodyPr vert="horz" lIns="0" tIns="0" rIns="0" bIns="0" rtlCol="0" anchor="ctr">
            <a:normAutofit/>
          </a:bodyPr>
          <a:lstStyle>
            <a:lvl1pPr algn="r">
              <a:defRPr sz="14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F82F1666-BA64-4235-B583-5459C4BA00B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3969746" y="7993000"/>
            <a:ext cx="1213106" cy="475489"/>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8" r:id="rId6"/>
    <p:sldLayoutId id="2147483650" r:id="rId7"/>
    <p:sldLayoutId id="2147483670" r:id="rId8"/>
    <p:sldLayoutId id="2147483657" r:id="rId9"/>
    <p:sldLayoutId id="2147483656" r:id="rId10"/>
    <p:sldLayoutId id="2147483669" r:id="rId11"/>
    <p:sldLayoutId id="2147483658" r:id="rId12"/>
    <p:sldLayoutId id="2147483659" r:id="rId13"/>
    <p:sldLayoutId id="2147483651" r:id="rId14"/>
    <p:sldLayoutId id="2147483672" r:id="rId15"/>
    <p:sldLayoutId id="2147483673" r:id="rId16"/>
    <p:sldLayoutId id="2147483674" r:id="rId17"/>
    <p:sldLayoutId id="2147483675" r:id="rId18"/>
    <p:sldLayoutId id="2147483676" r:id="rId19"/>
    <p:sldLayoutId id="2147483652" r:id="rId20"/>
    <p:sldLayoutId id="2147483653" r:id="rId21"/>
    <p:sldLayoutId id="2147483671" r:id="rId22"/>
    <p:sldLayoutId id="2147483654" r:id="rId23"/>
    <p:sldLayoutId id="2147483655" r:id="rId24"/>
  </p:sldLayoutIdLst>
  <p:txStyles>
    <p:title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rgbClr val="00ADEE"/>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rgbClr val="00ADEE"/>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rgbClr val="00ADEE"/>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rgbClr val="00ADEE"/>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rgbClr val="00ADEE"/>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800225" y="467404"/>
            <a:ext cx="11701463" cy="6924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800225" y="1440179"/>
            <a:ext cx="11701463" cy="684085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800225" y="8595440"/>
            <a:ext cx="1128185" cy="246221"/>
          </a:xfrm>
          <a:prstGeom prst="rect">
            <a:avLst/>
          </a:prstGeom>
        </p:spPr>
        <p:txBody>
          <a:bodyPr vert="horz" lIns="0" tIns="0" rIns="0" bIns="0" rtlCol="0" anchor="ctr">
            <a:normAutofit/>
          </a:bodyPr>
          <a:lstStyle>
            <a:lvl1pPr algn="l">
              <a:defRPr sz="1400">
                <a:solidFill>
                  <a:schemeClr val="lt1"/>
                </a:solidFill>
              </a:defRPr>
            </a:lvl1pPr>
          </a:lstStyle>
          <a:p>
            <a:fld id="{983651F3-9B16-40C6-B209-3688FC9C95F6}" type="datetimeFigureOut">
              <a:rPr lang="nb-NO" smtClean="0"/>
              <a:pPr/>
              <a:t>25.10.2017</a:t>
            </a:fld>
            <a:endParaRPr lang="nb-NO"/>
          </a:p>
        </p:txBody>
      </p:sp>
      <p:sp>
        <p:nvSpPr>
          <p:cNvPr id="5" name="Plassholder for bunntekst 4"/>
          <p:cNvSpPr>
            <a:spLocks noGrp="1"/>
          </p:cNvSpPr>
          <p:nvPr>
            <p:ph type="ftr" sz="quarter" idx="3"/>
          </p:nvPr>
        </p:nvSpPr>
        <p:spPr>
          <a:xfrm>
            <a:off x="3577941" y="8595440"/>
            <a:ext cx="9923747" cy="246221"/>
          </a:xfrm>
          <a:prstGeom prst="rect">
            <a:avLst/>
          </a:prstGeom>
        </p:spPr>
        <p:txBody>
          <a:bodyPr vert="horz" lIns="0" tIns="0" rIns="0" bIns="0" rtlCol="0" anchor="ctr">
            <a:normAutofit/>
          </a:bodyPr>
          <a:lstStyle>
            <a:lvl1pPr algn="ctr">
              <a:defRPr sz="1400">
                <a:solidFill>
                  <a:schemeClr val="lt1"/>
                </a:solidFill>
              </a:defRPr>
            </a:lvl1pPr>
          </a:lstStyle>
          <a:p>
            <a:endParaRPr lang="nb-NO" dirty="0"/>
          </a:p>
        </p:txBody>
      </p:sp>
      <p:sp>
        <p:nvSpPr>
          <p:cNvPr id="6" name="Plassholder for lysbildenummer 5"/>
          <p:cNvSpPr>
            <a:spLocks noGrp="1"/>
          </p:cNvSpPr>
          <p:nvPr>
            <p:ph type="sldNum" sz="quarter" idx="4"/>
          </p:nvPr>
        </p:nvSpPr>
        <p:spPr>
          <a:xfrm>
            <a:off x="14771144" y="8595440"/>
            <a:ext cx="411708" cy="246221"/>
          </a:xfrm>
          <a:prstGeom prst="rect">
            <a:avLst/>
          </a:prstGeom>
        </p:spPr>
        <p:txBody>
          <a:bodyPr vert="horz" lIns="0" tIns="0" rIns="0" bIns="0" rtlCol="0" anchor="ctr">
            <a:normAutofit/>
          </a:bodyPr>
          <a:lstStyle>
            <a:lvl1pPr algn="r">
              <a:defRPr sz="1400">
                <a:solidFill>
                  <a:schemeClr val="lt1"/>
                </a:solidFill>
              </a:defRPr>
            </a:lvl1pPr>
          </a:lstStyle>
          <a:p>
            <a:fld id="{5751DFAA-887F-4071-8EAD-E8CA316FCF06}" type="slidenum">
              <a:rPr lang="nb-NO" smtClean="0"/>
              <a:pPr/>
              <a:t>‹#›</a:t>
            </a:fld>
            <a:endParaRPr lang="nb-NO"/>
          </a:p>
        </p:txBody>
      </p:sp>
      <p:pic>
        <p:nvPicPr>
          <p:cNvPr id="9" name="Bilde 8">
            <a:extLst>
              <a:ext uri="{FF2B5EF4-FFF2-40B4-BE49-F238E27FC236}">
                <a16:creationId xmlns:a16="http://schemas.microsoft.com/office/drawing/2014/main" id="{5D2B7E75-14F8-422C-8CAD-4F83058FE1F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969746" y="7993000"/>
            <a:ext cx="1213106" cy="473719"/>
          </a:xfrm>
          <a:prstGeom prst="rect">
            <a:avLst/>
          </a:prstGeom>
        </p:spPr>
      </p:pic>
    </p:spTree>
    <p:extLst>
      <p:ext uri="{BB962C8B-B14F-4D97-AF65-F5344CB8AC3E}">
        <p14:creationId xmlns:p14="http://schemas.microsoft.com/office/powerpoint/2010/main" val="29470291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1" r:id="rId8"/>
    <p:sldLayoutId id="2147483702" r:id="rId9"/>
    <p:sldLayoutId id="2147483704" r:id="rId10"/>
    <p:sldLayoutId id="2147483705" r:id="rId11"/>
  </p:sldLayoutIdLst>
  <p:txStyles>
    <p:titleStyle>
      <a:lvl1pPr algn="l" defTabSz="1219085" rtl="0" eaLnBrk="1" latinLnBrk="0" hangingPunct="1">
        <a:lnSpc>
          <a:spcPct val="90000"/>
        </a:lnSpc>
        <a:spcBef>
          <a:spcPct val="0"/>
        </a:spcBef>
        <a:buNone/>
        <a:defRPr sz="5000" kern="1200">
          <a:solidFill>
            <a:schemeClr val="lt1"/>
          </a:solidFill>
          <a:latin typeface="+mj-lt"/>
          <a:ea typeface="+mj-ea"/>
          <a:cs typeface="+mj-cs"/>
        </a:defRPr>
      </a:lvl1pPr>
    </p:titleStyle>
    <p:bodyStyle>
      <a:lvl1pPr marL="540000" indent="-540000" algn="l" defTabSz="1219085" rtl="0" eaLnBrk="1" latinLnBrk="0" hangingPunct="1">
        <a:lnSpc>
          <a:spcPct val="100000"/>
        </a:lnSpc>
        <a:spcBef>
          <a:spcPts val="2500"/>
        </a:spcBef>
        <a:buClr>
          <a:srgbClr val="00ADEE"/>
        </a:buClr>
        <a:buFont typeface="Arial" panose="020B0604020202020204" pitchFamily="34" charset="0"/>
        <a:buChar char="•"/>
        <a:defRPr sz="3700" kern="1200">
          <a:solidFill>
            <a:schemeClr val="lt1"/>
          </a:solidFill>
          <a:latin typeface="+mn-lt"/>
          <a:ea typeface="+mn-ea"/>
          <a:cs typeface="+mn-cs"/>
        </a:defRPr>
      </a:lvl1pPr>
      <a:lvl2pPr marL="900000" indent="-360000" algn="l" defTabSz="1219085" rtl="0" eaLnBrk="1" latinLnBrk="0" hangingPunct="1">
        <a:lnSpc>
          <a:spcPct val="90000"/>
        </a:lnSpc>
        <a:spcBef>
          <a:spcPts val="1500"/>
        </a:spcBef>
        <a:buClr>
          <a:srgbClr val="00ADEE"/>
        </a:buClr>
        <a:buFont typeface="Arial" panose="020B0604020202020204" pitchFamily="34" charset="0"/>
        <a:buChar char="•"/>
        <a:defRPr sz="3200" kern="1200">
          <a:solidFill>
            <a:schemeClr val="lt1"/>
          </a:solidFill>
          <a:latin typeface="+mn-lt"/>
          <a:ea typeface="+mn-ea"/>
          <a:cs typeface="+mn-cs"/>
        </a:defRPr>
      </a:lvl2pPr>
      <a:lvl3pPr marL="1260000" indent="-360000" algn="l" defTabSz="1219085" rtl="0" eaLnBrk="1" latinLnBrk="0" hangingPunct="1">
        <a:lnSpc>
          <a:spcPct val="90000"/>
        </a:lnSpc>
        <a:spcBef>
          <a:spcPts val="1500"/>
        </a:spcBef>
        <a:buClr>
          <a:srgbClr val="00ADEE"/>
        </a:buClr>
        <a:buFont typeface="Arial" panose="020B0604020202020204" pitchFamily="34" charset="0"/>
        <a:buChar char="•"/>
        <a:defRPr sz="2800" kern="1200">
          <a:solidFill>
            <a:schemeClr val="lt1"/>
          </a:solidFill>
          <a:latin typeface="+mn-lt"/>
          <a:ea typeface="+mn-ea"/>
          <a:cs typeface="+mn-cs"/>
        </a:defRPr>
      </a:lvl3pPr>
      <a:lvl4pPr marL="1620000" indent="-360000" algn="l" defTabSz="1219085" rtl="0" eaLnBrk="1" latinLnBrk="0" hangingPunct="1">
        <a:lnSpc>
          <a:spcPct val="90000"/>
        </a:lnSpc>
        <a:spcBef>
          <a:spcPts val="1500"/>
        </a:spcBef>
        <a:buClr>
          <a:srgbClr val="00ADEE"/>
        </a:buClr>
        <a:buFont typeface="Arial" panose="020B0604020202020204" pitchFamily="34" charset="0"/>
        <a:buChar char="•"/>
        <a:defRPr sz="2400" kern="1200">
          <a:solidFill>
            <a:schemeClr val="lt1"/>
          </a:solidFill>
          <a:latin typeface="+mn-lt"/>
          <a:ea typeface="+mn-ea"/>
          <a:cs typeface="+mn-cs"/>
        </a:defRPr>
      </a:lvl4pPr>
      <a:lvl5pPr marL="1980000" indent="-360000" algn="l" defTabSz="1219085" rtl="0" eaLnBrk="1" latinLnBrk="0" hangingPunct="1">
        <a:lnSpc>
          <a:spcPct val="90000"/>
        </a:lnSpc>
        <a:spcBef>
          <a:spcPts val="1500"/>
        </a:spcBef>
        <a:buClr>
          <a:srgbClr val="00ADEE"/>
        </a:buClr>
        <a:buFont typeface="Arial" panose="020B0604020202020204" pitchFamily="34" charset="0"/>
        <a:buChar char="•"/>
        <a:defRPr sz="2000" kern="1200">
          <a:solidFill>
            <a:schemeClr val="l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4"/>
            </p:custDataLst>
            <p:extLst/>
          </p:nvPr>
        </p:nvGraphicFramePr>
        <p:xfrm>
          <a:off x="2824" y="2118"/>
          <a:ext cx="2821" cy="2116"/>
        </p:xfrm>
        <a:graphic>
          <a:graphicData uri="http://schemas.openxmlformats.org/presentationml/2006/ole">
            <mc:AlternateContent xmlns:mc="http://schemas.openxmlformats.org/markup-compatibility/2006">
              <mc:Choice xmlns:v="urn:schemas-microsoft-com:vml" Requires="v">
                <p:oleObj spid="_x0000_s2108" name="think-cell Slide" r:id="rId25" imgW="270" imgH="270" progId="TCLayout.ActiveDocument.1">
                  <p:embed/>
                </p:oleObj>
              </mc:Choice>
              <mc:Fallback>
                <p:oleObj name="think-cell Slide" r:id="rId25" imgW="270" imgH="270" progId="TCLayout.ActiveDocument.1">
                  <p:embed/>
                  <p:pic>
                    <p:nvPicPr>
                      <p:cNvPr id="5" name="Object 4" hidden="1"/>
                      <p:cNvPicPr/>
                      <p:nvPr/>
                    </p:nvPicPr>
                    <p:blipFill>
                      <a:blip r:embed="rId26"/>
                      <a:stretch>
                        <a:fillRect/>
                      </a:stretch>
                    </p:blipFill>
                    <p:spPr>
                      <a:xfrm>
                        <a:off x="2824" y="2118"/>
                        <a:ext cx="2821" cy="2116"/>
                      </a:xfrm>
                      <a:prstGeom prst="rect">
                        <a:avLst/>
                      </a:prstGeom>
                    </p:spPr>
                  </p:pic>
                </p:oleObj>
              </mc:Fallback>
            </mc:AlternateContent>
          </a:graphicData>
        </a:graphic>
      </p:graphicFrame>
      <p:sp>
        <p:nvSpPr>
          <p:cNvPr id="2" name="Title Placeholder 1"/>
          <p:cNvSpPr>
            <a:spLocks noGrp="1"/>
          </p:cNvSpPr>
          <p:nvPr>
            <p:ph type="title"/>
          </p:nvPr>
        </p:nvSpPr>
        <p:spPr>
          <a:xfrm>
            <a:off x="948175" y="914400"/>
            <a:ext cx="14358067" cy="1219200"/>
          </a:xfrm>
          <a:prstGeom prst="rect">
            <a:avLst/>
          </a:prstGeom>
        </p:spPr>
        <p:txBody>
          <a:bodyPr vert="horz" lIns="0" tIns="0" rIns="0" bIns="0" rtlCol="0" anchor="t" anchorCtr="0">
            <a:noAutofit/>
          </a:bodyPr>
          <a:lstStyle/>
          <a:p>
            <a:r>
              <a:rPr lang="nb-NO" noProof="0" dirty="0" err="1"/>
              <a:t>Click</a:t>
            </a:r>
            <a:r>
              <a:rPr lang="nb-NO" noProof="0" dirty="0"/>
              <a:t> to </a:t>
            </a:r>
            <a:r>
              <a:rPr lang="nb-NO" noProof="0" dirty="0" err="1"/>
              <a:t>edit</a:t>
            </a:r>
            <a:br>
              <a:rPr lang="nb-NO" noProof="0" dirty="0"/>
            </a:br>
            <a:r>
              <a:rPr lang="nb-NO" noProof="0" dirty="0"/>
              <a:t>Master </a:t>
            </a:r>
            <a:r>
              <a:rPr lang="nb-NO" noProof="0" dirty="0" err="1"/>
              <a:t>title</a:t>
            </a:r>
            <a:r>
              <a:rPr lang="nb-NO" noProof="0" dirty="0"/>
              <a:t> style</a:t>
            </a:r>
          </a:p>
        </p:txBody>
      </p:sp>
      <p:sp>
        <p:nvSpPr>
          <p:cNvPr id="3" name="Text Placeholder 2"/>
          <p:cNvSpPr>
            <a:spLocks noGrp="1"/>
          </p:cNvSpPr>
          <p:nvPr>
            <p:ph type="body" idx="1"/>
          </p:nvPr>
        </p:nvSpPr>
        <p:spPr>
          <a:xfrm>
            <a:off x="948177" y="2336800"/>
            <a:ext cx="14358063" cy="5892800"/>
          </a:xfrm>
          <a:prstGeom prst="rect">
            <a:avLst/>
          </a:prstGeom>
        </p:spPr>
        <p:txBody>
          <a:bodyPr vert="horz" lIns="0" tIns="0" rIns="0" bIns="0" rtlCol="0">
            <a:no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4" name="Slide Number Placeholder 5"/>
          <p:cNvSpPr>
            <a:spLocks noGrp="1"/>
          </p:cNvSpPr>
          <p:nvPr>
            <p:ph type="sldNum" sz="quarter" idx="4"/>
          </p:nvPr>
        </p:nvSpPr>
        <p:spPr>
          <a:xfrm>
            <a:off x="12597170" y="8636000"/>
            <a:ext cx="2714487"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fld id="{9EBD5762-3BDC-484D-9503-7EA6D5A9A8CE}" type="slidenum">
              <a:rPr lang="nb-NO" smtClean="0"/>
              <a:pPr/>
              <a:t>‹#›</a:t>
            </a:fld>
            <a:endParaRPr lang="nb-NO" dirty="0"/>
          </a:p>
        </p:txBody>
      </p:sp>
      <p:sp>
        <p:nvSpPr>
          <p:cNvPr id="6" name="Date Placeholder 3"/>
          <p:cNvSpPr>
            <a:spLocks noGrp="1"/>
          </p:cNvSpPr>
          <p:nvPr>
            <p:ph type="dt" sz="half" idx="2"/>
          </p:nvPr>
        </p:nvSpPr>
        <p:spPr>
          <a:xfrm>
            <a:off x="12597170" y="8432800"/>
            <a:ext cx="2709069" cy="203200"/>
          </a:xfrm>
          <a:prstGeom prst="rect">
            <a:avLst/>
          </a:prstGeom>
        </p:spPr>
        <p:txBody>
          <a:bodyPr lIns="0" tIns="0" rIns="0" bIns="0" anchor="t" anchorCtr="0">
            <a:noAutofit/>
          </a:bodyPr>
          <a:lstStyle>
            <a:lvl1pPr algn="r">
              <a:defRPr sz="1333">
                <a:solidFill>
                  <a:schemeClr val="tx1"/>
                </a:solidFill>
                <a:latin typeface="Arial" pitchFamily="34" charset="0"/>
                <a:cs typeface="Arial" pitchFamily="34" charset="0"/>
              </a:defRPr>
            </a:lvl1pPr>
          </a:lstStyle>
          <a:p>
            <a:r>
              <a:rPr lang="en-US"/>
              <a:t>aug 2017</a:t>
            </a:r>
            <a:endParaRPr lang="nb-NO" dirty="0"/>
          </a:p>
        </p:txBody>
      </p:sp>
      <p:sp>
        <p:nvSpPr>
          <p:cNvPr id="7" name="Footer Placeholder 4"/>
          <p:cNvSpPr>
            <a:spLocks noGrp="1"/>
          </p:cNvSpPr>
          <p:nvPr>
            <p:ph type="ftr" sz="quarter" idx="3"/>
          </p:nvPr>
        </p:nvSpPr>
        <p:spPr>
          <a:xfrm>
            <a:off x="942756" y="8432800"/>
            <a:ext cx="9351706" cy="201168"/>
          </a:xfrm>
          <a:prstGeom prst="rect">
            <a:avLst/>
          </a:prstGeom>
        </p:spPr>
        <p:txBody>
          <a:bodyPr vert="horz" lIns="0" tIns="0" rIns="0" bIns="0" anchor="b" anchorCtr="0">
            <a:noAutofit/>
          </a:bodyPr>
          <a:lstStyle>
            <a:lvl1pPr algn="l">
              <a:defRPr sz="1333">
                <a:solidFill>
                  <a:schemeClr val="tx1"/>
                </a:solidFill>
                <a:latin typeface="Arial" pitchFamily="34" charset="0"/>
                <a:cs typeface="Arial" pitchFamily="34" charset="0"/>
              </a:defRPr>
            </a:lvl1pPr>
          </a:lstStyle>
          <a:p>
            <a:r>
              <a:rPr lang="nb-NO"/>
              <a:t>Sourcing Survey 2017</a:t>
            </a:r>
            <a:endParaRPr lang="nb-NO" dirty="0"/>
          </a:p>
        </p:txBody>
      </p:sp>
    </p:spTree>
    <p:extLst>
      <p:ext uri="{BB962C8B-B14F-4D97-AF65-F5344CB8AC3E}">
        <p14:creationId xmlns:p14="http://schemas.microsoft.com/office/powerpoint/2010/main" val="15125361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p:txStyles>
    <p:titleStyle>
      <a:lvl1pPr algn="l" defTabSz="1219170" rtl="0" eaLnBrk="1" latinLnBrk="0" hangingPunct="1">
        <a:lnSpc>
          <a:spcPct val="100000"/>
        </a:lnSpc>
        <a:spcBef>
          <a:spcPct val="0"/>
        </a:spcBef>
        <a:buNone/>
        <a:defRPr sz="3200" b="1" i="1" kern="1200">
          <a:solidFill>
            <a:schemeClr val="tx1"/>
          </a:solidFill>
          <a:latin typeface="+mj-lt"/>
          <a:ea typeface="+mj-ea"/>
          <a:cs typeface="+mj-cs"/>
        </a:defRPr>
      </a:lvl1pPr>
    </p:titleStyle>
    <p:bodyStyle>
      <a:lvl1pPr marL="0" marR="0" indent="-365751" algn="l" defTabSz="1219170" rtl="0" eaLnBrk="1" fontAlgn="auto" latinLnBrk="0" hangingPunct="1">
        <a:lnSpc>
          <a:spcPct val="100000"/>
        </a:lnSpc>
        <a:spcBef>
          <a:spcPts val="0"/>
        </a:spcBef>
        <a:spcAft>
          <a:spcPts val="1200"/>
        </a:spcAft>
        <a:buClr>
          <a:schemeClr val="tx1"/>
        </a:buClr>
        <a:buSzTx/>
        <a:buFontTx/>
        <a:buNone/>
        <a:tabLst/>
        <a:defRPr sz="2667" kern="1200">
          <a:solidFill>
            <a:schemeClr val="tx1"/>
          </a:solidFill>
          <a:latin typeface="Georgia" pitchFamily="18" charset="0"/>
          <a:ea typeface="+mn-ea"/>
          <a:cs typeface="+mn-cs"/>
        </a:defRPr>
      </a:lvl1pPr>
      <a:lvl2pPr marL="365751" indent="-365751" algn="l" defTabSz="1219170" rtl="0" eaLnBrk="1" latinLnBrk="0" hangingPunct="1">
        <a:lnSpc>
          <a:spcPct val="100000"/>
        </a:lnSpc>
        <a:spcBef>
          <a:spcPts val="0"/>
        </a:spcBef>
        <a:spcAft>
          <a:spcPts val="1200"/>
        </a:spcAft>
        <a:buClr>
          <a:schemeClr val="tx1"/>
        </a:buClr>
        <a:buFont typeface="Georgia" pitchFamily="18" charset="0"/>
        <a:buChar char="•"/>
        <a:defRPr sz="2667" kern="1200">
          <a:solidFill>
            <a:schemeClr val="tx1"/>
          </a:solidFill>
          <a:latin typeface="Georgia" pitchFamily="18" charset="0"/>
          <a:ea typeface="+mn-ea"/>
          <a:cs typeface="+mn-cs"/>
        </a:defRPr>
      </a:lvl2pPr>
      <a:lvl3pPr marL="731502" indent="-365751" algn="l" defTabSz="1219170" rtl="0" eaLnBrk="1" latinLnBrk="0" hangingPunct="1">
        <a:lnSpc>
          <a:spcPct val="100000"/>
        </a:lnSpc>
        <a:spcBef>
          <a:spcPts val="0"/>
        </a:spcBef>
        <a:spcAft>
          <a:spcPts val="1200"/>
        </a:spcAft>
        <a:buClr>
          <a:schemeClr val="tx1"/>
        </a:buClr>
        <a:buFont typeface="Georgia" pitchFamily="18" charset="0"/>
        <a:buChar char="-"/>
        <a:defRPr sz="2667" kern="1200">
          <a:solidFill>
            <a:schemeClr val="tx1"/>
          </a:solidFill>
          <a:latin typeface="Georgia" pitchFamily="18" charset="0"/>
          <a:ea typeface="+mn-ea"/>
          <a:cs typeface="+mn-cs"/>
        </a:defRPr>
      </a:lvl3pPr>
      <a:lvl4pPr marL="1097253" indent="-365751" algn="l" defTabSz="1219170" rtl="0" eaLnBrk="1" latinLnBrk="0" hangingPunct="1">
        <a:lnSpc>
          <a:spcPct val="100000"/>
        </a:lnSpc>
        <a:spcBef>
          <a:spcPts val="0"/>
        </a:spcBef>
        <a:spcAft>
          <a:spcPts val="1200"/>
        </a:spcAft>
        <a:buClr>
          <a:schemeClr val="tx1"/>
        </a:buClr>
        <a:buFont typeface="Georgia" pitchFamily="18" charset="0"/>
        <a:buChar char="◦"/>
        <a:defRPr sz="2667" kern="1200">
          <a:solidFill>
            <a:schemeClr val="tx1"/>
          </a:solidFill>
          <a:latin typeface="Georgia" pitchFamily="18" charset="0"/>
          <a:ea typeface="+mn-ea"/>
          <a:cs typeface="+mn-cs"/>
        </a:defRPr>
      </a:lvl4pPr>
      <a:lvl5pPr marL="1463003" indent="-365751" algn="l" defTabSz="1219170" rtl="0" eaLnBrk="1" latinLnBrk="0" hangingPunct="1">
        <a:lnSpc>
          <a:spcPct val="100000"/>
        </a:lnSpc>
        <a:spcBef>
          <a:spcPts val="0"/>
        </a:spcBef>
        <a:spcAft>
          <a:spcPts val="1200"/>
        </a:spcAft>
        <a:buClr>
          <a:schemeClr val="tx1"/>
        </a:buClr>
        <a:buFont typeface="Georgia" pitchFamily="18" charset="0"/>
        <a:buChar char="›"/>
        <a:defRPr sz="2667" kern="1200" baseline="0">
          <a:solidFill>
            <a:schemeClr val="tx1"/>
          </a:solidFill>
          <a:latin typeface="Georgia" pitchFamily="18" charset="0"/>
          <a:ea typeface="+mn-ea"/>
          <a:cs typeface="+mn-cs"/>
        </a:defRPr>
      </a:lvl5pPr>
      <a:lvl6pPr marL="365751" marR="0" indent="-365751" algn="l" defTabSz="1219170" rtl="0" eaLnBrk="1" fontAlgn="auto" latinLnBrk="0" hangingPunct="1">
        <a:lnSpc>
          <a:spcPct val="100000"/>
        </a:lnSpc>
        <a:spcBef>
          <a:spcPts val="0"/>
        </a:spcBef>
        <a:spcAft>
          <a:spcPts val="1200"/>
        </a:spcAft>
        <a:buClr>
          <a:schemeClr val="tx1"/>
        </a:buClr>
        <a:buSzPct val="100000"/>
        <a:buFont typeface="+mj-lt"/>
        <a:buAutoNum type="arabicPeriod"/>
        <a:tabLst/>
        <a:defRPr sz="2667" kern="1200" baseline="0">
          <a:solidFill>
            <a:schemeClr val="tx1"/>
          </a:solidFill>
          <a:latin typeface="Georgia" pitchFamily="18" charset="0"/>
          <a:ea typeface="+mn-ea"/>
          <a:cs typeface="+mn-cs"/>
        </a:defRPr>
      </a:lvl6pPr>
      <a:lvl7pPr marL="731502" indent="-365751" algn="l" defTabSz="1219170" rtl="0" eaLnBrk="1" latinLnBrk="0" hangingPunct="1">
        <a:lnSpc>
          <a:spcPct val="100000"/>
        </a:lnSpc>
        <a:spcBef>
          <a:spcPts val="0"/>
        </a:spcBef>
        <a:spcAft>
          <a:spcPts val="1200"/>
        </a:spcAft>
        <a:buSzPct val="100000"/>
        <a:buFont typeface="+mj-lt"/>
        <a:buAutoNum type="alphaLcPeriod"/>
        <a:defRPr sz="2667" kern="1200" baseline="0">
          <a:solidFill>
            <a:schemeClr val="tx1"/>
          </a:solidFill>
          <a:latin typeface="Georgia" pitchFamily="18" charset="0"/>
          <a:ea typeface="+mn-ea"/>
          <a:cs typeface="+mn-cs"/>
        </a:defRPr>
      </a:lvl7pPr>
      <a:lvl8pPr marL="1097253" indent="-365751" algn="l" defTabSz="1219170" rtl="0" eaLnBrk="1" latinLnBrk="0" hangingPunct="1">
        <a:lnSpc>
          <a:spcPct val="100000"/>
        </a:lnSpc>
        <a:spcBef>
          <a:spcPts val="0"/>
        </a:spcBef>
        <a:spcAft>
          <a:spcPts val="1200"/>
        </a:spcAft>
        <a:buSzPct val="100000"/>
        <a:buFont typeface="+mj-lt"/>
        <a:buAutoNum type="romanLcPeriod"/>
        <a:defRPr sz="2667" kern="1200" baseline="0">
          <a:solidFill>
            <a:schemeClr val="tx1"/>
          </a:solidFill>
          <a:latin typeface="Georgia" pitchFamily="18" charset="0"/>
          <a:ea typeface="+mn-ea"/>
          <a:cs typeface="+mn-cs"/>
        </a:defRPr>
      </a:lvl8pPr>
      <a:lvl9pPr marL="0" indent="-365751" algn="l" defTabSz="1219170" rtl="0" eaLnBrk="1" latinLnBrk="0" hangingPunct="1">
        <a:lnSpc>
          <a:spcPct val="100000"/>
        </a:lnSpc>
        <a:spcBef>
          <a:spcPts val="0"/>
        </a:spcBef>
        <a:spcAft>
          <a:spcPts val="1200"/>
        </a:spcAft>
        <a:buFont typeface="Arial" pitchFamily="34" charset="0"/>
        <a:buNone/>
        <a:defRPr sz="2667" b="1" kern="1200" baseline="0">
          <a:solidFill>
            <a:schemeClr val="tx2"/>
          </a:solidFill>
          <a:latin typeface="Georgia" pitchFamily="18" charset="0"/>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491" y="486836"/>
            <a:ext cx="14019431" cy="1767417"/>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17491" y="2434167"/>
            <a:ext cx="14019431" cy="580178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117491" y="8475136"/>
            <a:ext cx="3657243"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D17F782-A088-4C80-AD7C-70E471CFD9A1}" type="datetime1">
              <a:rPr lang="nb-NO" smtClean="0"/>
              <a:t>25.10.2017</a:t>
            </a:fld>
            <a:endParaRPr lang="nb-NO"/>
          </a:p>
        </p:txBody>
      </p:sp>
      <p:sp>
        <p:nvSpPr>
          <p:cNvPr id="5" name="Footer Placeholder 4"/>
          <p:cNvSpPr>
            <a:spLocks noGrp="1"/>
          </p:cNvSpPr>
          <p:nvPr>
            <p:ph type="ftr" sz="quarter" idx="3"/>
          </p:nvPr>
        </p:nvSpPr>
        <p:spPr>
          <a:xfrm>
            <a:off x="5384275" y="8475136"/>
            <a:ext cx="5485864"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nb-NO"/>
              <a:t>Virksomhet X anskaffelsesstrategi 2017–2020</a:t>
            </a:r>
          </a:p>
        </p:txBody>
      </p:sp>
      <p:sp>
        <p:nvSpPr>
          <p:cNvPr id="6" name="Slide Number Placeholder 5"/>
          <p:cNvSpPr>
            <a:spLocks noGrp="1"/>
          </p:cNvSpPr>
          <p:nvPr>
            <p:ph type="sldNum" sz="quarter" idx="4"/>
          </p:nvPr>
        </p:nvSpPr>
        <p:spPr>
          <a:xfrm>
            <a:off x="11479679" y="8475136"/>
            <a:ext cx="3657243"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87DA6A7-F1BA-4F19-98D1-8BC0C441CFD1}" type="slidenum">
              <a:rPr lang="nb-NO" smtClean="0"/>
              <a:t>‹#›</a:t>
            </a:fld>
            <a:endParaRPr lang="nb-NO"/>
          </a:p>
        </p:txBody>
      </p:sp>
    </p:spTree>
    <p:extLst>
      <p:ext uri="{BB962C8B-B14F-4D97-AF65-F5344CB8AC3E}">
        <p14:creationId xmlns:p14="http://schemas.microsoft.com/office/powerpoint/2010/main" val="15257213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117491" y="486834"/>
            <a:ext cx="14019431" cy="1767417"/>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1117491" y="2434167"/>
            <a:ext cx="14019431" cy="5801784"/>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17491" y="8475134"/>
            <a:ext cx="3657243"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038F9DB-6F76-4D71-AB23-BBA2AC884932}" type="datetimeFigureOut">
              <a:rPr lang="nb-NO" smtClean="0"/>
              <a:t>25.10.2017</a:t>
            </a:fld>
            <a:endParaRPr lang="nb-NO"/>
          </a:p>
        </p:txBody>
      </p:sp>
      <p:sp>
        <p:nvSpPr>
          <p:cNvPr id="5" name="Plassholder for bunntekst 4"/>
          <p:cNvSpPr>
            <a:spLocks noGrp="1"/>
          </p:cNvSpPr>
          <p:nvPr>
            <p:ph type="ftr" sz="quarter" idx="3"/>
          </p:nvPr>
        </p:nvSpPr>
        <p:spPr>
          <a:xfrm>
            <a:off x="5384275" y="8475134"/>
            <a:ext cx="5485864"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11479679" y="8475134"/>
            <a:ext cx="3657243"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21C1E744-9729-4B84-B496-825B06FAB96A}" type="slidenum">
              <a:rPr lang="nb-NO" smtClean="0"/>
              <a:t>‹#›</a:t>
            </a:fld>
            <a:endParaRPr lang="nb-NO"/>
          </a:p>
        </p:txBody>
      </p:sp>
    </p:spTree>
    <p:extLst>
      <p:ext uri="{BB962C8B-B14F-4D97-AF65-F5344CB8AC3E}">
        <p14:creationId xmlns:p14="http://schemas.microsoft.com/office/powerpoint/2010/main" val="15022403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1219078" rtl="0" eaLnBrk="1" latinLnBrk="0" hangingPunct="1">
        <a:lnSpc>
          <a:spcPct val="90000"/>
        </a:lnSpc>
        <a:spcBef>
          <a:spcPct val="0"/>
        </a:spcBef>
        <a:buNone/>
        <a:defRPr sz="5866" kern="1200">
          <a:solidFill>
            <a:schemeClr val="tx1"/>
          </a:solidFill>
          <a:latin typeface="+mj-lt"/>
          <a:ea typeface="+mj-ea"/>
          <a:cs typeface="+mj-cs"/>
        </a:defRPr>
      </a:lvl1pPr>
    </p:titleStyle>
    <p:bodyStyle>
      <a:lvl1pPr marL="304770" indent="-304770" algn="l" defTabSz="1219078"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09" indent="-304770" algn="l" defTabSz="1219078"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848" indent="-304770" algn="l" defTabSz="1219078" rtl="0" eaLnBrk="1" latinLnBrk="0" hangingPunct="1">
        <a:lnSpc>
          <a:spcPct val="90000"/>
        </a:lnSpc>
        <a:spcBef>
          <a:spcPts val="667"/>
        </a:spcBef>
        <a:buFont typeface="Arial" panose="020B0604020202020204" pitchFamily="34" charset="0"/>
        <a:buChar char="•"/>
        <a:defRPr sz="2666" kern="1200">
          <a:solidFill>
            <a:schemeClr val="tx1"/>
          </a:solidFill>
          <a:latin typeface="+mn-lt"/>
          <a:ea typeface="+mn-ea"/>
          <a:cs typeface="+mn-cs"/>
        </a:defRPr>
      </a:lvl3pPr>
      <a:lvl4pPr marL="2133387"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926"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anskaffelser.no/prosess/anskaffelsesstrateg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chart" Target="../charts/chart1.xml"/><Relationship Id="rId7"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58.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58.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54.png"/><Relationship Id="rId18" Type="http://schemas.microsoft.com/office/2007/relationships/hdphoto" Target="../media/hdphoto5.wdp"/><Relationship Id="rId3" Type="http://schemas.openxmlformats.org/officeDocument/2006/relationships/slide" Target="slide2.xml"/><Relationship Id="rId7" Type="http://schemas.openxmlformats.org/officeDocument/2006/relationships/slide" Target="slide8.xml"/><Relationship Id="rId12" Type="http://schemas.microsoft.com/office/2007/relationships/hdphoto" Target="../media/hdphoto2.wdp"/><Relationship Id="rId17" Type="http://schemas.openxmlformats.org/officeDocument/2006/relationships/image" Target="../media/image56.png"/><Relationship Id="rId2" Type="http://schemas.openxmlformats.org/officeDocument/2006/relationships/notesSlide" Target="../notesSlides/notesSlide15.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58.xml"/><Relationship Id="rId6" Type="http://schemas.openxmlformats.org/officeDocument/2006/relationships/slide" Target="slide9.xml"/><Relationship Id="rId11" Type="http://schemas.openxmlformats.org/officeDocument/2006/relationships/image" Target="../media/image53.png"/><Relationship Id="rId5" Type="http://schemas.openxmlformats.org/officeDocument/2006/relationships/slide" Target="slide15.xml"/><Relationship Id="rId15" Type="http://schemas.openxmlformats.org/officeDocument/2006/relationships/image" Target="../media/image55.png"/><Relationship Id="rId10" Type="http://schemas.openxmlformats.org/officeDocument/2006/relationships/slide" Target="slide14.xml"/><Relationship Id="rId19" Type="http://schemas.openxmlformats.org/officeDocument/2006/relationships/image" Target="../media/image57.png"/><Relationship Id="rId4" Type="http://schemas.openxmlformats.org/officeDocument/2006/relationships/slide" Target="slide4.xml"/><Relationship Id="rId9" Type="http://schemas.openxmlformats.org/officeDocument/2006/relationships/slide" Target="slide11.xml"/><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slide" Target="slide12.xml"/><Relationship Id="rId13" Type="http://schemas.microsoft.com/office/2007/relationships/hdphoto" Target="../media/hdphoto6.wdp"/><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3" Type="http://schemas.openxmlformats.org/officeDocument/2006/relationships/image" Target="../media/image55.png"/><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58.xml"/><Relationship Id="rId6" Type="http://schemas.openxmlformats.org/officeDocument/2006/relationships/slide" Target="slide4.xml"/><Relationship Id="rId11" Type="http://schemas.openxmlformats.org/officeDocument/2006/relationships/slide" Target="slide11.xml"/><Relationship Id="rId5" Type="http://schemas.openxmlformats.org/officeDocument/2006/relationships/slide" Target="slide2.xml"/><Relationship Id="rId10" Type="http://schemas.openxmlformats.org/officeDocument/2006/relationships/slide" Target="slide17.xml"/><Relationship Id="rId4" Type="http://schemas.microsoft.com/office/2007/relationships/hdphoto" Target="../media/hdphoto4.wdp"/><Relationship Id="rId9" Type="http://schemas.openxmlformats.org/officeDocument/2006/relationships/slide" Target="slide8.xml"/></Relationships>
</file>

<file path=ppt/slides/_rels/slide18.xml.rels><?xml version="1.0" encoding="UTF-8" standalone="yes"?>
<Relationships xmlns="http://schemas.openxmlformats.org/package/2006/relationships"><Relationship Id="rId8" Type="http://schemas.openxmlformats.org/officeDocument/2006/relationships/slide" Target="slide12.xml"/><Relationship Id="rId13" Type="http://schemas.microsoft.com/office/2007/relationships/hdphoto" Target="../media/hdphoto2.wdp"/><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58.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13" Type="http://schemas.microsoft.com/office/2007/relationships/hdphoto" Target="../media/hdphoto5.wdp"/><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13" Type="http://schemas.microsoft.com/office/2007/relationships/hdphoto" Target="../media/hdphoto3.wdp"/><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0.xml"/><Relationship Id="rId5" Type="http://schemas.openxmlformats.org/officeDocument/2006/relationships/slide" Target="slide3.xml"/><Relationship Id="rId10"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3.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58.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68.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18.emf"/><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oleObject" Target="../embeddings/oleObject3.bin"/><Relationship Id="rId38" Type="http://schemas.openxmlformats.org/officeDocument/2006/relationships/image" Target="../media/image29.emf"/><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notesSlide" Target="../notesSlides/notesSlide6.xml"/><Relationship Id="rId37" Type="http://schemas.openxmlformats.org/officeDocument/2006/relationships/oleObject" Target="../embeddings/oleObject5.bin"/><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28.emf"/><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slideLayout" Target="../slideLayouts/slideLayout4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tags" Target="../tags/tag69.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tags" Target="../tags/tag72.xml"/><Relationship Id="rId47" Type="http://schemas.openxmlformats.org/officeDocument/2006/relationships/tags" Target="../tags/tag77.xml"/><Relationship Id="rId50" Type="http://schemas.openxmlformats.org/officeDocument/2006/relationships/tags" Target="../tags/tag80.xml"/><Relationship Id="rId55" Type="http://schemas.openxmlformats.org/officeDocument/2006/relationships/oleObject" Target="../embeddings/oleObject7.bin"/><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tags" Target="../tags/tag76.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41" Type="http://schemas.openxmlformats.org/officeDocument/2006/relationships/tags" Target="../tags/tag71.xml"/><Relationship Id="rId54" Type="http://schemas.openxmlformats.org/officeDocument/2006/relationships/image" Target="../media/image18.emf"/><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tags" Target="../tags/tag70.xml"/><Relationship Id="rId45" Type="http://schemas.openxmlformats.org/officeDocument/2006/relationships/tags" Target="../tags/tag75.xml"/><Relationship Id="rId53" Type="http://schemas.openxmlformats.org/officeDocument/2006/relationships/oleObject" Target="../embeddings/oleObject6.bin"/><Relationship Id="rId58" Type="http://schemas.openxmlformats.org/officeDocument/2006/relationships/image" Target="../media/image31.emf"/><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tags" Target="../tags/tag79.xml"/><Relationship Id="rId57" Type="http://schemas.openxmlformats.org/officeDocument/2006/relationships/oleObject" Target="../embeddings/oleObject8.bin"/><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tags" Target="../tags/tag74.xml"/><Relationship Id="rId52" Type="http://schemas.openxmlformats.org/officeDocument/2006/relationships/notesSlide" Target="../notesSlides/notesSlide7.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tags" Target="../tags/tag73.xml"/><Relationship Id="rId48" Type="http://schemas.openxmlformats.org/officeDocument/2006/relationships/tags" Target="../tags/tag78.xml"/><Relationship Id="rId56" Type="http://schemas.openxmlformats.org/officeDocument/2006/relationships/image" Target="../media/image30.emf"/><Relationship Id="rId8" Type="http://schemas.openxmlformats.org/officeDocument/2006/relationships/tags" Target="../tags/tag38.xml"/><Relationship Id="rId51" Type="http://schemas.openxmlformats.org/officeDocument/2006/relationships/slideLayout" Target="../slideLayouts/slideLayout44.xml"/><Relationship Id="rId3" Type="http://schemas.openxmlformats.org/officeDocument/2006/relationships/tags" Target="../tags/tag33.xml"/></Relationships>
</file>

<file path=ppt/slides/_rels/slide8.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 Type="http://schemas.openxmlformats.org/officeDocument/2006/relationships/tags" Target="../tags/tag82.xml"/><Relationship Id="rId21" Type="http://schemas.openxmlformats.org/officeDocument/2006/relationships/tags" Target="../tags/tag100.xml"/><Relationship Id="rId34" Type="http://schemas.openxmlformats.org/officeDocument/2006/relationships/image" Target="../media/image33.emf"/><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oleObject" Target="../embeddings/oleObject11.bin"/><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29" Type="http://schemas.openxmlformats.org/officeDocument/2006/relationships/oleObject" Target="../embeddings/oleObject9.bin"/><Relationship Id="rId1" Type="http://schemas.openxmlformats.org/officeDocument/2006/relationships/vmlDrawing" Target="../drawings/vmlDrawing5.v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image" Target="../media/image32.emf"/><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notesSlide" Target="../notesSlides/notesSlide8.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oleObject" Target="../embeddings/oleObject10.bin"/><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slideLayout" Target="../slideLayouts/slideLayout44.xml"/><Relationship Id="rId30"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notesSlide" Target="../notesSlides/notesSlide9.xml"/><Relationship Id="rId3" Type="http://schemas.openxmlformats.org/officeDocument/2006/relationships/tags" Target="../tags/tag107.xml"/><Relationship Id="rId21" Type="http://schemas.openxmlformats.org/officeDocument/2006/relationships/oleObject" Target="../embeddings/oleObject13.bin"/><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slideLayout" Target="../slideLayouts/slideLayout44.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image" Target="../media/image18.emf"/><Relationship Id="rId1" Type="http://schemas.openxmlformats.org/officeDocument/2006/relationships/vmlDrawing" Target="../drawings/vmlDrawing6.v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image" Target="../media/image35.emf"/><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oleObject" Target="../embeddings/oleObject14.bin"/><Relationship Id="rId10" Type="http://schemas.openxmlformats.org/officeDocument/2006/relationships/tags" Target="../tags/tag114.xml"/><Relationship Id="rId19" Type="http://schemas.openxmlformats.org/officeDocument/2006/relationships/oleObject" Target="../embeddings/oleObject12.bin"/><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56B05F1-415C-477E-83BE-7487CFADD369}"/>
              </a:ext>
            </a:extLst>
          </p:cNvPr>
          <p:cNvSpPr>
            <a:spLocks noGrp="1"/>
          </p:cNvSpPr>
          <p:nvPr>
            <p:ph type="ctrTitle"/>
          </p:nvPr>
        </p:nvSpPr>
        <p:spPr/>
        <p:txBody>
          <a:bodyPr/>
          <a:lstStyle/>
          <a:p>
            <a:r>
              <a:rPr lang="nb-NO" dirty="0"/>
              <a:t>Anskaffelsesstrategi for innovasjon;</a:t>
            </a:r>
            <a:br>
              <a:rPr lang="nb-NO" dirty="0"/>
            </a:br>
            <a:r>
              <a:rPr lang="nb-NO" dirty="0"/>
              <a:t>Hva bør den inneholde?</a:t>
            </a:r>
          </a:p>
        </p:txBody>
      </p:sp>
      <p:sp>
        <p:nvSpPr>
          <p:cNvPr id="7" name="Undertittel 6">
            <a:extLst>
              <a:ext uri="{FF2B5EF4-FFF2-40B4-BE49-F238E27FC236}">
                <a16:creationId xmlns:a16="http://schemas.microsoft.com/office/drawing/2014/main" id="{DA36E3C7-9C82-4100-966B-38F2B6D28A34}"/>
              </a:ext>
            </a:extLst>
          </p:cNvPr>
          <p:cNvSpPr>
            <a:spLocks noGrp="1"/>
          </p:cNvSpPr>
          <p:nvPr>
            <p:ph type="subTitle" idx="1"/>
          </p:nvPr>
        </p:nvSpPr>
        <p:spPr>
          <a:xfrm>
            <a:off x="2160271" y="5940742"/>
            <a:ext cx="5531447" cy="1235392"/>
          </a:xfrm>
        </p:spPr>
        <p:txBody>
          <a:bodyPr>
            <a:normAutofit lnSpcReduction="10000"/>
          </a:bodyPr>
          <a:lstStyle/>
          <a:p>
            <a:r>
              <a:rPr lang="nb-NO" dirty="0"/>
              <a:t>Anna Katrine Asprem Hvardal</a:t>
            </a:r>
          </a:p>
          <a:p>
            <a:r>
              <a:rPr lang="nb-NO" dirty="0"/>
              <a:t>Seksjonsleder, Avdeling for offentlige anskaffelser</a:t>
            </a:r>
          </a:p>
          <a:p>
            <a:r>
              <a:rPr lang="nb-NO" dirty="0"/>
              <a:t>Trondheim 26.10.2017</a:t>
            </a:r>
          </a:p>
        </p:txBody>
      </p:sp>
    </p:spTree>
    <p:extLst>
      <p:ext uri="{BB962C8B-B14F-4D97-AF65-F5344CB8AC3E}">
        <p14:creationId xmlns:p14="http://schemas.microsoft.com/office/powerpoint/2010/main" val="15463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068494" y="219936"/>
            <a:ext cx="12116528" cy="748988"/>
          </a:xfrm>
          <a:prstGeom prst="rect">
            <a:avLst/>
          </a:prstGeom>
          <a:noFill/>
        </p:spPr>
        <p:txBody>
          <a:bodyPr wrap="square" rtlCol="0">
            <a:spAutoFit/>
          </a:bodyPr>
          <a:lstStyle/>
          <a:p>
            <a:pPr defTabSz="1219170"/>
            <a:r>
              <a:rPr lang="nb-NO" sz="4267" kern="0" dirty="0">
                <a:solidFill>
                  <a:sysClr val="windowText" lastClr="000000"/>
                </a:solidFill>
              </a:rPr>
              <a:t>Hva kjennetegner en god anskaffelsesstrategi?</a:t>
            </a:r>
          </a:p>
        </p:txBody>
      </p:sp>
      <p:sp>
        <p:nvSpPr>
          <p:cNvPr id="4" name="Ellipse 3"/>
          <p:cNvSpPr/>
          <p:nvPr/>
        </p:nvSpPr>
        <p:spPr>
          <a:xfrm>
            <a:off x="5780386" y="3657485"/>
            <a:ext cx="2340000" cy="2340000"/>
          </a:xfrm>
          <a:prstGeom prst="ellipse">
            <a:avLst/>
          </a:prstGeom>
          <a:blipFill dpi="0" rotWithShape="1">
            <a:blip r:embed="rId3"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5" name="Ellipse 4"/>
          <p:cNvSpPr/>
          <p:nvPr/>
        </p:nvSpPr>
        <p:spPr>
          <a:xfrm>
            <a:off x="8127206" y="6050479"/>
            <a:ext cx="2340000" cy="2340000"/>
          </a:xfrm>
          <a:prstGeom prst="ellipse">
            <a:avLst/>
          </a:prstGeom>
          <a:blipFill dpi="0" rotWithShape="1">
            <a:blip r:embed="rId4"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6" name="Ellipse 5"/>
          <p:cNvSpPr/>
          <p:nvPr/>
        </p:nvSpPr>
        <p:spPr>
          <a:xfrm>
            <a:off x="6921675" y="1503850"/>
            <a:ext cx="2340000" cy="2340000"/>
          </a:xfrm>
          <a:prstGeom prst="ellipse">
            <a:avLst/>
          </a:prstGeom>
          <a:blipFill dpi="0" rotWithShape="1">
            <a:blip r:embed="rId5" cstate="screen">
              <a:alphaModFix amt="30000"/>
              <a:extLst>
                <a:ext uri="{28A0092B-C50C-407E-A947-70E740481C1C}">
                  <a14:useLocalDpi xmlns:a14="http://schemas.microsoft.com/office/drawing/2010/main"/>
                </a:ext>
              </a:extLst>
            </a:blip>
            <a:srcRect/>
            <a:stretch>
              <a:fillRect b="20000"/>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7" name="Ellipse 6"/>
          <p:cNvSpPr/>
          <p:nvPr/>
        </p:nvSpPr>
        <p:spPr>
          <a:xfrm>
            <a:off x="4194938" y="1780023"/>
            <a:ext cx="2340000" cy="2340000"/>
          </a:xfrm>
          <a:prstGeom prst="ellipse">
            <a:avLst/>
          </a:prstGeom>
          <a:blipFill dpi="0" rotWithShape="1">
            <a:blip r:embed="rId6"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8" name="Ellipse 7"/>
          <p:cNvSpPr/>
          <p:nvPr/>
        </p:nvSpPr>
        <p:spPr>
          <a:xfrm>
            <a:off x="9752907" y="1780023"/>
            <a:ext cx="2340000" cy="2340000"/>
          </a:xfrm>
          <a:prstGeom prst="ellipse">
            <a:avLst/>
          </a:prstGeom>
          <a:blipFill dpi="0" rotWithShape="1">
            <a:blip r:embed="rId7"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9" name="Ellipse 8"/>
          <p:cNvSpPr/>
          <p:nvPr/>
        </p:nvSpPr>
        <p:spPr>
          <a:xfrm>
            <a:off x="8075424" y="3657000"/>
            <a:ext cx="2340000" cy="2340000"/>
          </a:xfrm>
          <a:prstGeom prst="ellipse">
            <a:avLst/>
          </a:prstGeom>
          <a:blipFill dpi="0" rotWithShape="1">
            <a:blip r:embed="rId8"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10" name="Ellipse 9"/>
          <p:cNvSpPr/>
          <p:nvPr/>
        </p:nvSpPr>
        <p:spPr>
          <a:xfrm>
            <a:off x="5712582" y="6032089"/>
            <a:ext cx="2340000" cy="2340000"/>
          </a:xfrm>
          <a:prstGeom prst="ellipse">
            <a:avLst/>
          </a:prstGeom>
          <a:blipFill dpi="0" rotWithShape="1">
            <a:blip r:embed="rId9"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11" name="Ellipse 10"/>
          <p:cNvSpPr/>
          <p:nvPr/>
        </p:nvSpPr>
        <p:spPr>
          <a:xfrm>
            <a:off x="3543014" y="4788328"/>
            <a:ext cx="2340000" cy="2340000"/>
          </a:xfrm>
          <a:prstGeom prst="ellipse">
            <a:avLst/>
          </a:prstGeom>
          <a:blipFill dpi="0" rotWithShape="1">
            <a:blip r:embed="rId10"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12" name="Ellipse 11"/>
          <p:cNvSpPr/>
          <p:nvPr/>
        </p:nvSpPr>
        <p:spPr>
          <a:xfrm>
            <a:off x="10200966" y="4880479"/>
            <a:ext cx="2340000" cy="2340000"/>
          </a:xfrm>
          <a:prstGeom prst="ellipse">
            <a:avLst/>
          </a:prstGeom>
          <a:blipFill dpi="0" rotWithShape="1">
            <a:blip r:embed="rId11" cstate="screen">
              <a:alphaModFix amt="30000"/>
              <a:extLst>
                <a:ext uri="{28A0092B-C50C-407E-A947-70E740481C1C}">
                  <a14:useLocalDpi xmlns:a14="http://schemas.microsoft.com/office/drawing/2010/main"/>
                </a:ext>
              </a:extLst>
            </a:blip>
            <a:srcRect/>
            <a:stretch>
              <a:fillRect/>
            </a:stretch>
          </a:blip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nb-NO" sz="2400" kern="0">
              <a:solidFill>
                <a:sysClr val="windowText" lastClr="000000"/>
              </a:solidFill>
            </a:endParaRPr>
          </a:p>
        </p:txBody>
      </p:sp>
      <p:sp>
        <p:nvSpPr>
          <p:cNvPr id="13" name="Ellipse 12"/>
          <p:cNvSpPr/>
          <p:nvPr/>
        </p:nvSpPr>
        <p:spPr>
          <a:xfrm>
            <a:off x="8127206" y="6050479"/>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Vedtas og følges opp av toppledelsen</a:t>
            </a:r>
          </a:p>
        </p:txBody>
      </p:sp>
      <p:sp>
        <p:nvSpPr>
          <p:cNvPr id="14" name="Ellipse 13"/>
          <p:cNvSpPr/>
          <p:nvPr/>
        </p:nvSpPr>
        <p:spPr>
          <a:xfrm>
            <a:off x="6921675" y="1503850"/>
            <a:ext cx="2340000" cy="2340000"/>
          </a:xfrm>
          <a:prstGeom prst="ellipse">
            <a:avLst/>
          </a:prstGeom>
          <a:noFill/>
          <a:ln>
            <a:solidFill>
              <a:srgbClr val="5F6062">
                <a:alpha val="50000"/>
              </a:srgb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Støtter mål,</a:t>
            </a:r>
          </a:p>
          <a:p>
            <a:pPr algn="ctr" defTabSz="1219170"/>
            <a:r>
              <a:rPr lang="nb-NO" sz="1867" b="1" kern="0" dirty="0">
                <a:solidFill>
                  <a:srgbClr val="5F6062"/>
                </a:solidFill>
              </a:rPr>
              <a:t>Strategier og </a:t>
            </a:r>
            <a:r>
              <a:rPr lang="nb-NO" sz="1867" kern="0" dirty="0">
                <a:solidFill>
                  <a:srgbClr val="5F6062"/>
                </a:solidFill>
              </a:rPr>
              <a:t>kjerneoppgaver</a:t>
            </a:r>
            <a:endParaRPr lang="nb-NO" sz="1867" b="1" kern="0" dirty="0">
              <a:solidFill>
                <a:srgbClr val="5F6062"/>
              </a:solidFill>
            </a:endParaRPr>
          </a:p>
        </p:txBody>
      </p:sp>
      <p:sp>
        <p:nvSpPr>
          <p:cNvPr id="15" name="Ellipse 14"/>
          <p:cNvSpPr/>
          <p:nvPr/>
        </p:nvSpPr>
        <p:spPr>
          <a:xfrm>
            <a:off x="4194938" y="1780023"/>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Baseres på analyse av status</a:t>
            </a:r>
          </a:p>
        </p:txBody>
      </p:sp>
      <p:sp>
        <p:nvSpPr>
          <p:cNvPr id="16" name="Ellipse 15"/>
          <p:cNvSpPr/>
          <p:nvPr/>
        </p:nvSpPr>
        <p:spPr>
          <a:xfrm>
            <a:off x="9752907" y="1780023"/>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Godt formulerte, relevante og realistiske mål</a:t>
            </a:r>
          </a:p>
        </p:txBody>
      </p:sp>
      <p:sp>
        <p:nvSpPr>
          <p:cNvPr id="17" name="Ellipse 16"/>
          <p:cNvSpPr/>
          <p:nvPr/>
        </p:nvSpPr>
        <p:spPr>
          <a:xfrm>
            <a:off x="8075424" y="3657485"/>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Prioriterer tydelig hva som skal og skal </a:t>
            </a:r>
            <a:r>
              <a:rPr lang="nb-NO" sz="1867" b="1" i="1" kern="0" dirty="0">
                <a:solidFill>
                  <a:srgbClr val="5F6062"/>
                </a:solidFill>
              </a:rPr>
              <a:t>ikke</a:t>
            </a:r>
            <a:r>
              <a:rPr lang="nb-NO" sz="1867" b="1" kern="0" dirty="0">
                <a:solidFill>
                  <a:srgbClr val="5F6062"/>
                </a:solidFill>
              </a:rPr>
              <a:t> gjøres</a:t>
            </a:r>
          </a:p>
        </p:txBody>
      </p:sp>
      <p:sp>
        <p:nvSpPr>
          <p:cNvPr id="18" name="Ellipse 17"/>
          <p:cNvSpPr/>
          <p:nvPr/>
        </p:nvSpPr>
        <p:spPr>
          <a:xfrm>
            <a:off x="5712582" y="6032089"/>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Jevnlig måling og rapportering</a:t>
            </a:r>
          </a:p>
        </p:txBody>
      </p:sp>
      <p:sp>
        <p:nvSpPr>
          <p:cNvPr id="19" name="Ellipse 18"/>
          <p:cNvSpPr/>
          <p:nvPr/>
        </p:nvSpPr>
        <p:spPr>
          <a:xfrm>
            <a:off x="3543014" y="4788328"/>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Støttes med handlings-/ tiltaksplaner og styrings-parametere (KPI)</a:t>
            </a:r>
          </a:p>
        </p:txBody>
      </p:sp>
      <p:sp>
        <p:nvSpPr>
          <p:cNvPr id="20" name="Ellipse 19"/>
          <p:cNvSpPr/>
          <p:nvPr/>
        </p:nvSpPr>
        <p:spPr>
          <a:xfrm>
            <a:off x="10200966" y="4880479"/>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Gjelder og forplikter alle til forbedring</a:t>
            </a:r>
          </a:p>
        </p:txBody>
      </p:sp>
      <p:sp>
        <p:nvSpPr>
          <p:cNvPr id="21" name="Ellipse 20"/>
          <p:cNvSpPr/>
          <p:nvPr/>
        </p:nvSpPr>
        <p:spPr>
          <a:xfrm>
            <a:off x="5772260" y="3657970"/>
            <a:ext cx="2340000" cy="2340000"/>
          </a:xfrm>
          <a:prstGeom prst="ellipse">
            <a:avLst/>
          </a:prstGeom>
          <a:noFill/>
          <a:ln>
            <a:solidFill>
              <a:srgbClr val="5F60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1219170"/>
            <a:r>
              <a:rPr lang="nb-NO" sz="1867" b="1" kern="0" dirty="0">
                <a:solidFill>
                  <a:srgbClr val="5F6062"/>
                </a:solidFill>
              </a:rPr>
              <a:t>Støttes med risiko-vurderinger</a:t>
            </a:r>
          </a:p>
        </p:txBody>
      </p:sp>
    </p:spTree>
    <p:extLst>
      <p:ext uri="{BB962C8B-B14F-4D97-AF65-F5344CB8AC3E}">
        <p14:creationId xmlns:p14="http://schemas.microsoft.com/office/powerpoint/2010/main" val="38957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p:cNvGrpSpPr/>
          <p:nvPr/>
        </p:nvGrpSpPr>
        <p:grpSpPr>
          <a:xfrm>
            <a:off x="2034540" y="708660"/>
            <a:ext cx="11681460" cy="7429499"/>
            <a:chOff x="3555206" y="1433457"/>
            <a:chExt cx="9144000" cy="5835707"/>
          </a:xfrm>
        </p:grpSpPr>
        <p:sp>
          <p:nvSpPr>
            <p:cNvPr id="3" name="Plassholder for innhold 2"/>
            <p:cNvSpPr txBox="1">
              <a:spLocks/>
            </p:cNvSpPr>
            <p:nvPr/>
          </p:nvSpPr>
          <p:spPr bwMode="auto">
            <a:xfrm>
              <a:off x="4012406" y="2431244"/>
              <a:ext cx="8229600" cy="48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68" indent="-269868" algn="l" defTabSz="457189" rtl="0" eaLnBrk="1" fontAlgn="base" hangingPunct="1">
                <a:spcBef>
                  <a:spcPct val="20000"/>
                </a:spcBef>
                <a:spcAft>
                  <a:spcPct val="0"/>
                </a:spcAft>
                <a:buFont typeface="Arial" panose="020B0604020202020204" pitchFamily="34" charset="0"/>
                <a:buBlip>
                  <a:blip r:embed="rId3"/>
                </a:buBlip>
                <a:tabLst>
                  <a:tab pos="630223" algn="l"/>
                </a:tabLst>
                <a:defRPr sz="2800" kern="1200">
                  <a:solidFill>
                    <a:schemeClr val="tx1"/>
                  </a:solidFill>
                  <a:latin typeface="Arial"/>
                  <a:ea typeface="Arial" pitchFamily="37" charset="0"/>
                  <a:cs typeface="Arial"/>
                </a:defRPr>
              </a:lvl1pPr>
              <a:lvl2pPr marL="630223" indent="-180970" algn="l" defTabSz="457189" rtl="0" eaLnBrk="1" fontAlgn="base" hangingPunct="1">
                <a:spcBef>
                  <a:spcPct val="20000"/>
                </a:spcBef>
                <a:spcAft>
                  <a:spcPct val="0"/>
                </a:spcAft>
                <a:buFont typeface="Arial" panose="020B0604020202020204" pitchFamily="34" charset="0"/>
                <a:buBlip>
                  <a:blip r:embed="rId3"/>
                </a:buBlip>
                <a:tabLst>
                  <a:tab pos="630223" algn="l"/>
                </a:tabLst>
                <a:defRPr sz="2000" kern="1200">
                  <a:solidFill>
                    <a:schemeClr val="tx1"/>
                  </a:solidFill>
                  <a:latin typeface="Arial"/>
                  <a:ea typeface="Arial" pitchFamily="37" charset="0"/>
                  <a:cs typeface="Arial"/>
                </a:defRPr>
              </a:lvl2pPr>
              <a:lvl3pPr marL="988989" indent="-179384" algn="l" defTabSz="457189" rtl="0" eaLnBrk="1" fontAlgn="base" hangingPunct="1">
                <a:spcBef>
                  <a:spcPct val="20000"/>
                </a:spcBef>
                <a:spcAft>
                  <a:spcPct val="0"/>
                </a:spcAft>
                <a:buFont typeface="Arial" panose="020B0604020202020204" pitchFamily="34" charset="0"/>
                <a:buBlip>
                  <a:blip r:embed="rId3"/>
                </a:buBlip>
                <a:tabLst>
                  <a:tab pos="630223" algn="l"/>
                </a:tabLst>
                <a:defRPr kern="1200">
                  <a:solidFill>
                    <a:schemeClr val="tx1"/>
                  </a:solidFill>
                  <a:latin typeface="Arial"/>
                  <a:ea typeface="Arial" pitchFamily="37" charset="0"/>
                  <a:cs typeface="Arial"/>
                </a:defRPr>
              </a:lvl3pPr>
              <a:lvl4pPr marL="1349341" indent="-180970" algn="l" defTabSz="457189" rtl="0" eaLnBrk="1" fontAlgn="base" hangingPunct="1">
                <a:spcBef>
                  <a:spcPct val="20000"/>
                </a:spcBef>
                <a:spcAft>
                  <a:spcPct val="0"/>
                </a:spcAft>
                <a:buFont typeface="Arial" panose="020B0604020202020204" pitchFamily="34" charset="0"/>
                <a:buBlip>
                  <a:blip r:embed="rId3"/>
                </a:buBlip>
                <a:tabLst>
                  <a:tab pos="630223" algn="l"/>
                </a:tabLst>
                <a:defRPr sz="1600" kern="1200">
                  <a:solidFill>
                    <a:schemeClr val="tx1"/>
                  </a:solidFill>
                  <a:latin typeface="Arial"/>
                  <a:ea typeface="Arial" pitchFamily="37" charset="0"/>
                  <a:cs typeface="Arial"/>
                </a:defRPr>
              </a:lvl4pPr>
              <a:lvl5pPr marL="1708108" indent="-179384" algn="l" defTabSz="457189" rtl="0" eaLnBrk="1" fontAlgn="base" hangingPunct="1">
                <a:spcBef>
                  <a:spcPct val="20000"/>
                </a:spcBef>
                <a:spcAft>
                  <a:spcPct val="0"/>
                </a:spcAft>
                <a:buFont typeface="Arial" panose="020B0604020202020204" pitchFamily="34" charset="0"/>
                <a:buBlip>
                  <a:blip r:embed="rId3"/>
                </a:buBlip>
                <a:tabLst>
                  <a:tab pos="630223" algn="l"/>
                </a:tabLst>
                <a:defRPr sz="1600" i="1" kern="1200">
                  <a:solidFill>
                    <a:schemeClr val="tx1"/>
                  </a:solidFill>
                  <a:latin typeface="Arial"/>
                  <a:ea typeface="Arial" pitchFamily="37"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base" latinLnBrk="0" hangingPunct="1">
                <a:lnSpc>
                  <a:spcPct val="100000"/>
                </a:lnSpc>
                <a:spcBef>
                  <a:spcPct val="20000"/>
                </a:spcBef>
                <a:spcAft>
                  <a:spcPct val="0"/>
                </a:spcAft>
                <a:buClrTx/>
                <a:buSzTx/>
                <a:buFont typeface="Arial" panose="020B0604020202020204" pitchFamily="34" charset="0"/>
                <a:buNone/>
                <a:tabLst>
                  <a:tab pos="630223" algn="l"/>
                </a:tabLst>
                <a:defRPr/>
              </a:pPr>
              <a:r>
                <a:rPr kumimoji="0" lang="nb-NO" sz="4800" b="0" i="0" u="none" strike="noStrike" kern="1200" cap="none" spc="0" normalizeH="0" baseline="0" noProof="0" dirty="0">
                  <a:ln>
                    <a:noFill/>
                  </a:ln>
                  <a:solidFill>
                    <a:srgbClr val="599A9D"/>
                  </a:solidFill>
                  <a:effectLst/>
                  <a:uLnTx/>
                  <a:uFillTx/>
                  <a:latin typeface="Arial"/>
                  <a:cs typeface="Arial"/>
                  <a:hlinkClick r:id="rId4"/>
                </a:rPr>
                <a:t>www.anskaffelser.no/strategi</a:t>
              </a:r>
              <a:endParaRPr kumimoji="0" lang="nb-NO" sz="4800" b="0" i="0" u="none" strike="noStrike" kern="1200" cap="none" spc="0" normalizeH="0" baseline="0" noProof="0" dirty="0">
                <a:ln>
                  <a:noFill/>
                </a:ln>
                <a:solidFill>
                  <a:srgbClr val="599A9D"/>
                </a:solidFill>
                <a:effectLst/>
                <a:uLnTx/>
                <a:uFillTx/>
                <a:latin typeface="Arial"/>
                <a:cs typeface="Arial"/>
              </a:endParaRPr>
            </a:p>
            <a:p>
              <a:pPr marL="269868" marR="0" lvl="0" indent="-269868" algn="l" defTabSz="457189" rtl="0" eaLnBrk="1" fontAlgn="base" latinLnBrk="0" hangingPunct="1">
                <a:lnSpc>
                  <a:spcPct val="100000"/>
                </a:lnSpc>
                <a:spcBef>
                  <a:spcPct val="20000"/>
                </a:spcBef>
                <a:spcAft>
                  <a:spcPct val="0"/>
                </a:spcAft>
                <a:buClrTx/>
                <a:buSzTx/>
                <a:buFont typeface="Arial" panose="020B0604020202020204" pitchFamily="34" charset="0"/>
                <a:buBlip>
                  <a:blip r:embed="rId3"/>
                </a:buBlip>
                <a:tabLst>
                  <a:tab pos="630223" algn="l"/>
                </a:tabLst>
                <a:defRPr/>
              </a:pPr>
              <a:r>
                <a:rPr kumimoji="0" lang="nb-NO" sz="2400" b="0" i="0" u="none" strike="noStrike" kern="1200" cap="none" spc="0" normalizeH="0" baseline="0" noProof="0" dirty="0">
                  <a:ln>
                    <a:noFill/>
                  </a:ln>
                  <a:solidFill>
                    <a:srgbClr val="000000"/>
                  </a:solidFill>
                  <a:effectLst/>
                  <a:uLnTx/>
                  <a:uFillTx/>
                  <a:latin typeface="Arial"/>
                  <a:cs typeface="Arial"/>
                </a:rPr>
                <a:t>Rapport, status og eksempler på anskaffelser</a:t>
              </a:r>
            </a:p>
            <a:p>
              <a:pPr marL="269868" marR="0" lvl="0" indent="-269868" algn="l" defTabSz="457189" rtl="0" eaLnBrk="1" fontAlgn="base" latinLnBrk="0" hangingPunct="1">
                <a:lnSpc>
                  <a:spcPct val="100000"/>
                </a:lnSpc>
                <a:spcBef>
                  <a:spcPct val="20000"/>
                </a:spcBef>
                <a:spcAft>
                  <a:spcPct val="0"/>
                </a:spcAft>
                <a:buClrTx/>
                <a:buSzTx/>
                <a:buFont typeface="Arial" panose="020B0604020202020204" pitchFamily="34" charset="0"/>
                <a:buBlip>
                  <a:blip r:embed="rId3"/>
                </a:buBlip>
                <a:tabLst>
                  <a:tab pos="630223" algn="l"/>
                </a:tabLst>
                <a:defRPr/>
              </a:pPr>
              <a:r>
                <a:rPr kumimoji="0" lang="nb-NO" sz="2400" b="0" i="0" u="none" strike="noStrike" kern="1200" cap="none" spc="0" normalizeH="0" baseline="0" noProof="0" dirty="0">
                  <a:ln>
                    <a:noFill/>
                  </a:ln>
                  <a:solidFill>
                    <a:srgbClr val="000000"/>
                  </a:solidFill>
                  <a:effectLst/>
                  <a:uLnTx/>
                  <a:uFillTx/>
                  <a:latin typeface="Arial"/>
                  <a:cs typeface="Arial"/>
                </a:rPr>
                <a:t>Veileder </a:t>
              </a:r>
            </a:p>
            <a:p>
              <a:pPr marL="269868" marR="0" lvl="0" indent="-269868" algn="l" defTabSz="457189" rtl="0" eaLnBrk="1" fontAlgn="base" latinLnBrk="0" hangingPunct="1">
                <a:lnSpc>
                  <a:spcPct val="100000"/>
                </a:lnSpc>
                <a:spcBef>
                  <a:spcPct val="20000"/>
                </a:spcBef>
                <a:spcAft>
                  <a:spcPct val="0"/>
                </a:spcAft>
                <a:buClrTx/>
                <a:buSzTx/>
                <a:buFont typeface="Arial" panose="020B0604020202020204" pitchFamily="34" charset="0"/>
                <a:buBlip>
                  <a:blip r:embed="rId3"/>
                </a:buBlip>
                <a:tabLst>
                  <a:tab pos="630223" algn="l"/>
                </a:tabLst>
                <a:defRPr/>
              </a:pPr>
              <a:r>
                <a:rPr kumimoji="0" lang="nb-NO" sz="2400" b="0" i="0" u="none" strike="noStrike" kern="1200" cap="none" spc="0" normalizeH="0" baseline="0" noProof="0" dirty="0">
                  <a:ln>
                    <a:noFill/>
                  </a:ln>
                  <a:solidFill>
                    <a:srgbClr val="000000"/>
                  </a:solidFill>
                  <a:effectLst/>
                  <a:uLnTx/>
                  <a:uFillTx/>
                  <a:latin typeface="Arial"/>
                  <a:cs typeface="Arial"/>
                </a:rPr>
                <a:t>Mal for anskaffelsesstrategi og handlingsplan</a:t>
              </a:r>
            </a:p>
            <a:p>
              <a:pPr marL="269868" marR="0" lvl="0" indent="-269868" algn="l" defTabSz="457189" rtl="0" eaLnBrk="1" fontAlgn="base" latinLnBrk="0" hangingPunct="1">
                <a:lnSpc>
                  <a:spcPct val="100000"/>
                </a:lnSpc>
                <a:spcBef>
                  <a:spcPct val="20000"/>
                </a:spcBef>
                <a:spcAft>
                  <a:spcPct val="0"/>
                </a:spcAft>
                <a:buClrTx/>
                <a:buSzTx/>
                <a:buFont typeface="Arial" panose="020B0604020202020204" pitchFamily="34" charset="0"/>
                <a:buBlip>
                  <a:blip r:embed="rId3"/>
                </a:buBlip>
                <a:tabLst>
                  <a:tab pos="630223" algn="l"/>
                </a:tabLst>
                <a:defRPr/>
              </a:pPr>
              <a:endParaRPr kumimoji="0" lang="nb-NO" sz="2800" b="0" i="0" u="none" strike="noStrike" kern="1200" cap="none" spc="0" normalizeH="0" baseline="0" noProof="0" dirty="0">
                <a:ln>
                  <a:noFill/>
                </a:ln>
                <a:solidFill>
                  <a:srgbClr val="000000"/>
                </a:solidFill>
                <a:effectLst/>
                <a:uLnTx/>
                <a:uFillTx/>
                <a:latin typeface="Arial"/>
                <a:cs typeface="Arial"/>
              </a:endParaRPr>
            </a:p>
            <a:p>
              <a:pPr marL="630223" marR="0" lvl="1" indent="-180970" algn="l" defTabSz="457189" rtl="0" eaLnBrk="1" fontAlgn="base" latinLnBrk="0" hangingPunct="1">
                <a:lnSpc>
                  <a:spcPct val="100000"/>
                </a:lnSpc>
                <a:spcBef>
                  <a:spcPct val="20000"/>
                </a:spcBef>
                <a:spcAft>
                  <a:spcPct val="0"/>
                </a:spcAft>
                <a:buClrTx/>
                <a:buSzTx/>
                <a:buFont typeface="Arial" panose="020B0604020202020204" pitchFamily="34" charset="0"/>
                <a:buBlip>
                  <a:blip r:embed="rId3"/>
                </a:buBlip>
                <a:tabLst>
                  <a:tab pos="630223" algn="l"/>
                </a:tabLst>
                <a:defRPr/>
              </a:pPr>
              <a:endParaRPr kumimoji="0" lang="nb-NO" sz="2000" b="0" i="0" u="none" strike="noStrike" kern="1200" cap="none" spc="0" normalizeH="0" baseline="0" noProof="0" dirty="0">
                <a:ln>
                  <a:noFill/>
                </a:ln>
                <a:solidFill>
                  <a:srgbClr val="000000"/>
                </a:solidFill>
                <a:effectLst/>
                <a:uLnTx/>
                <a:uFillTx/>
                <a:latin typeface="Arial"/>
                <a:cs typeface="Arial"/>
              </a:endParaRPr>
            </a:p>
          </p:txBody>
        </p:sp>
        <p:pic>
          <p:nvPicPr>
            <p:cNvPr id="4" name="Bilde 3"/>
            <p:cNvPicPr preferRelativeResize="0">
              <a:picLocks/>
            </p:cNvPicPr>
            <p:nvPr/>
          </p:nvPicPr>
          <p:blipFill>
            <a:blip r:embed="rId5"/>
            <a:stretch>
              <a:fillRect/>
            </a:stretch>
          </p:blipFill>
          <p:spPr>
            <a:xfrm>
              <a:off x="4214263" y="4922811"/>
              <a:ext cx="1800000" cy="2340000"/>
            </a:xfrm>
            <a:prstGeom prst="rect">
              <a:avLst/>
            </a:prstGeom>
          </p:spPr>
        </p:pic>
        <p:pic>
          <p:nvPicPr>
            <p:cNvPr id="5" name="Bilde 4"/>
            <p:cNvPicPr preferRelativeResize="0">
              <a:picLocks/>
            </p:cNvPicPr>
            <p:nvPr/>
          </p:nvPicPr>
          <p:blipFill>
            <a:blip r:embed="rId6"/>
            <a:stretch>
              <a:fillRect/>
            </a:stretch>
          </p:blipFill>
          <p:spPr>
            <a:xfrm>
              <a:off x="6657190" y="4929163"/>
              <a:ext cx="1800000" cy="2340000"/>
            </a:xfrm>
            <a:prstGeom prst="rect">
              <a:avLst/>
            </a:prstGeom>
          </p:spPr>
        </p:pic>
        <p:pic>
          <p:nvPicPr>
            <p:cNvPr id="6" name="Bilde 5"/>
            <p:cNvPicPr>
              <a:picLocks noChangeAspect="1"/>
            </p:cNvPicPr>
            <p:nvPr/>
          </p:nvPicPr>
          <p:blipFill>
            <a:blip r:embed="rId7"/>
            <a:stretch>
              <a:fillRect/>
            </a:stretch>
          </p:blipFill>
          <p:spPr>
            <a:xfrm>
              <a:off x="9100118" y="4922811"/>
              <a:ext cx="3052469" cy="2289352"/>
            </a:xfrm>
            <a:prstGeom prst="rect">
              <a:avLst/>
            </a:prstGeom>
          </p:spPr>
        </p:pic>
        <p:pic>
          <p:nvPicPr>
            <p:cNvPr id="7" name="Bilde 6"/>
            <p:cNvPicPr>
              <a:picLocks noChangeAspect="1"/>
            </p:cNvPicPr>
            <p:nvPr/>
          </p:nvPicPr>
          <p:blipFill>
            <a:blip r:embed="rId8"/>
            <a:stretch>
              <a:fillRect/>
            </a:stretch>
          </p:blipFill>
          <p:spPr>
            <a:xfrm>
              <a:off x="3555206" y="1433457"/>
              <a:ext cx="9144000" cy="997787"/>
            </a:xfrm>
            <a:prstGeom prst="rect">
              <a:avLst/>
            </a:prstGeom>
          </p:spPr>
        </p:pic>
      </p:grpSp>
    </p:spTree>
    <p:extLst>
      <p:ext uri="{BB962C8B-B14F-4D97-AF65-F5344CB8AC3E}">
        <p14:creationId xmlns:p14="http://schemas.microsoft.com/office/powerpoint/2010/main" val="185657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380"/>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31207" y="1579660"/>
            <a:ext cx="6329235" cy="1993128"/>
          </a:xfrm>
        </p:spPr>
        <p:txBody>
          <a:bodyPr anchor="ctr">
            <a:normAutofit/>
          </a:bodyPr>
          <a:lstStyle/>
          <a:p>
            <a:pPr algn="l"/>
            <a:r>
              <a:rPr lang="nb-NO" sz="5333" dirty="0">
                <a:solidFill>
                  <a:schemeClr val="bg1"/>
                </a:solidFill>
                <a:latin typeface="Arial" panose="020B0604020202020204" pitchFamily="34" charset="0"/>
                <a:cs typeface="Arial" panose="020B0604020202020204" pitchFamily="34" charset="0"/>
              </a:rPr>
              <a:t>Virksomhet </a:t>
            </a:r>
            <a:r>
              <a:rPr lang="nb-NO" sz="5333" dirty="0" err="1">
                <a:solidFill>
                  <a:schemeClr val="bg1"/>
                </a:solidFill>
                <a:latin typeface="Arial" panose="020B0604020202020204" pitchFamily="34" charset="0"/>
                <a:cs typeface="Arial" panose="020B0604020202020204" pitchFamily="34" charset="0"/>
              </a:rPr>
              <a:t>X</a:t>
            </a:r>
            <a:r>
              <a:rPr lang="nb-NO" sz="5333" dirty="0">
                <a:solidFill>
                  <a:schemeClr val="bg1"/>
                </a:solidFill>
                <a:latin typeface="Arial" panose="020B0604020202020204" pitchFamily="34" charset="0"/>
                <a:cs typeface="Arial" panose="020B0604020202020204" pitchFamily="34" charset="0"/>
              </a:rPr>
              <a:t> anskaffelsesstrategi</a:t>
            </a:r>
          </a:p>
        </p:txBody>
      </p:sp>
      <p:sp>
        <p:nvSpPr>
          <p:cNvPr id="10" name="TekstSylinder 9"/>
          <p:cNvSpPr txBox="1"/>
          <p:nvPr/>
        </p:nvSpPr>
        <p:spPr>
          <a:xfrm>
            <a:off x="3706281" y="3466771"/>
            <a:ext cx="3143668" cy="1323439"/>
          </a:xfrm>
          <a:prstGeom prst="rect">
            <a:avLst/>
          </a:prstGeom>
          <a:noFill/>
        </p:spPr>
        <p:txBody>
          <a:bodyPr wrap="square" rtlCol="0">
            <a:spAutoFit/>
          </a:bodyPr>
          <a:lstStyle/>
          <a:p>
            <a:pPr defTabSz="1219170"/>
            <a:r>
              <a:rPr lang="nb-NO" sz="4000" kern="0" dirty="0">
                <a:solidFill>
                  <a:schemeClr val="bg1"/>
                </a:solidFill>
                <a:latin typeface="Arial" panose="020B0604020202020204" pitchFamily="34" charset="0"/>
                <a:cs typeface="Arial" panose="020B0604020202020204" pitchFamily="34" charset="0"/>
              </a:rPr>
              <a:t>2017–2020</a:t>
            </a:r>
          </a:p>
          <a:p>
            <a:pPr defTabSz="1219170"/>
            <a:endParaRPr lang="nb-NO" sz="4000" kern="0" dirty="0">
              <a:solidFill>
                <a:sysClr val="windowText" lastClr="000000"/>
              </a:solidFill>
            </a:endParaRPr>
          </a:p>
        </p:txBody>
      </p:sp>
      <p:sp>
        <p:nvSpPr>
          <p:cNvPr id="3" name="TekstSylinder 2"/>
          <p:cNvSpPr txBox="1"/>
          <p:nvPr/>
        </p:nvSpPr>
        <p:spPr>
          <a:xfrm>
            <a:off x="11726882" y="8640955"/>
            <a:ext cx="2490840" cy="461665"/>
          </a:xfrm>
          <a:prstGeom prst="rect">
            <a:avLst/>
          </a:prstGeom>
          <a:noFill/>
        </p:spPr>
        <p:txBody>
          <a:bodyPr wrap="square" rtlCol="0">
            <a:spAutoFit/>
          </a:bodyPr>
          <a:lstStyle/>
          <a:p>
            <a:pPr defTabSz="1219170"/>
            <a:r>
              <a:rPr lang="nb-NO" sz="2400" kern="0" dirty="0">
                <a:solidFill>
                  <a:schemeClr val="bg1"/>
                </a:solidFill>
                <a:latin typeface="Arial" panose="020B0604020202020204" pitchFamily="34" charset="0"/>
                <a:cs typeface="Arial" panose="020B0604020202020204" pitchFamily="34" charset="0"/>
              </a:rPr>
              <a:t>Desember 2016</a:t>
            </a:r>
          </a:p>
        </p:txBody>
      </p:sp>
      <p:pic>
        <p:nvPicPr>
          <p:cNvPr id="11" name="Bilde 10"/>
          <p:cNvPicPr>
            <a:picLocks noChangeAspect="1"/>
          </p:cNvPicPr>
          <p:nvPr/>
        </p:nvPicPr>
        <p:blipFill>
          <a:blip r:embed="rId3"/>
          <a:stretch>
            <a:fillRect/>
          </a:stretch>
        </p:blipFill>
        <p:spPr>
          <a:xfrm>
            <a:off x="8360442" y="871369"/>
            <a:ext cx="7352809" cy="7440423"/>
          </a:xfrm>
          <a:prstGeom prst="rect">
            <a:avLst/>
          </a:prstGeom>
        </p:spPr>
      </p:pic>
      <p:pic>
        <p:nvPicPr>
          <p:cNvPr id="9218"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16684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71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ssholder for innhold 8"/>
          <p:cNvGraphicFramePr>
            <a:graphicFrameLocks/>
          </p:cNvGraphicFramePr>
          <p:nvPr>
            <p:extLst/>
          </p:nvPr>
        </p:nvGraphicFramePr>
        <p:xfrm>
          <a:off x="8127206" y="4144611"/>
          <a:ext cx="6096000" cy="4868203"/>
        </p:xfrm>
        <a:graphic>
          <a:graphicData uri="http://schemas.openxmlformats.org/drawingml/2006/chart">
            <c:chart xmlns:c="http://schemas.openxmlformats.org/drawingml/2006/chart" xmlns:r="http://schemas.openxmlformats.org/officeDocument/2006/relationships" r:id="rId3"/>
          </a:graphicData>
        </a:graphic>
      </p:graphicFrame>
      <p:sp>
        <p:nvSpPr>
          <p:cNvPr id="3" name="Plassholder for innhold 2"/>
          <p:cNvSpPr>
            <a:spLocks noGrp="1"/>
          </p:cNvSpPr>
          <p:nvPr>
            <p:ph idx="1"/>
          </p:nvPr>
        </p:nvSpPr>
        <p:spPr>
          <a:xfrm>
            <a:off x="2044864" y="1679911"/>
            <a:ext cx="6092671" cy="6311133"/>
          </a:xfrm>
        </p:spPr>
        <p:txBody>
          <a:bodyPr>
            <a:normAutofit/>
          </a:bodyPr>
          <a:lstStyle/>
          <a:p>
            <a:pPr marL="0" indent="0">
              <a:buNone/>
            </a:pPr>
            <a:r>
              <a:rPr lang="nb-NO" sz="1333" dirty="0">
                <a:latin typeface="Arial" panose="020B0604020202020204" pitchFamily="34" charset="0"/>
                <a:cs typeface="Arial" panose="020B0604020202020204" pitchFamily="34" charset="0"/>
              </a:rPr>
              <a:t>Virksomheten anskaffer årlig varer og tjenester for </a:t>
            </a:r>
            <a:r>
              <a:rPr lang="nb-NO" sz="1333" dirty="0" err="1">
                <a:latin typeface="Arial" panose="020B0604020202020204" pitchFamily="34" charset="0"/>
                <a:cs typeface="Arial" panose="020B0604020202020204" pitchFamily="34" charset="0"/>
              </a:rPr>
              <a:t>X</a:t>
            </a:r>
            <a:r>
              <a:rPr lang="nb-NO" sz="1333" dirty="0">
                <a:latin typeface="Arial" panose="020B0604020202020204" pitchFamily="34" charset="0"/>
                <a:cs typeface="Arial" panose="020B0604020202020204" pitchFamily="34" charset="0"/>
              </a:rPr>
              <a:t> kr. Dette utgjør </a:t>
            </a:r>
            <a:r>
              <a:rPr lang="nb-NO" sz="1333" dirty="0" err="1">
                <a:latin typeface="Arial" panose="020B0604020202020204" pitchFamily="34" charset="0"/>
                <a:cs typeface="Arial" panose="020B0604020202020204" pitchFamily="34" charset="0"/>
              </a:rPr>
              <a:t>X</a:t>
            </a:r>
            <a:r>
              <a:rPr lang="nb-NO" sz="1333" dirty="0">
                <a:latin typeface="Arial" panose="020B0604020202020204" pitchFamily="34" charset="0"/>
                <a:cs typeface="Arial" panose="020B0604020202020204" pitchFamily="34" charset="0"/>
              </a:rPr>
              <a:t> % av vårt årlige budsjett. Vi har en avtaledekning på </a:t>
            </a:r>
            <a:r>
              <a:rPr lang="nb-NO" sz="1333" dirty="0" err="1">
                <a:latin typeface="Arial" panose="020B0604020202020204" pitchFamily="34" charset="0"/>
                <a:cs typeface="Arial" panose="020B0604020202020204" pitchFamily="34" charset="0"/>
              </a:rPr>
              <a:t>X</a:t>
            </a:r>
            <a:r>
              <a:rPr lang="nb-NO" sz="1333" dirty="0">
                <a:latin typeface="Arial" panose="020B0604020202020204" pitchFamily="34" charset="0"/>
                <a:cs typeface="Arial" panose="020B0604020202020204" pitchFamily="34" charset="0"/>
              </a:rPr>
              <a:t> % og </a:t>
            </a:r>
            <a:r>
              <a:rPr lang="nb-NO" sz="1333" dirty="0" err="1">
                <a:latin typeface="Arial" panose="020B0604020202020204" pitchFamily="34" charset="0"/>
                <a:cs typeface="Arial" panose="020B0604020202020204" pitchFamily="34" charset="0"/>
              </a:rPr>
              <a:t>X</a:t>
            </a:r>
            <a:r>
              <a:rPr lang="nb-NO" sz="1333" dirty="0">
                <a:latin typeface="Arial" panose="020B0604020202020204" pitchFamily="34" charset="0"/>
                <a:cs typeface="Arial" panose="020B0604020202020204" pitchFamily="34" charset="0"/>
              </a:rPr>
              <a:t> antall rammeavtaler per 1.1.2017.</a:t>
            </a:r>
          </a:p>
          <a:p>
            <a:pPr marL="0" indent="0">
              <a:buNone/>
            </a:pPr>
            <a:r>
              <a:rPr lang="nb-NO" sz="1333" dirty="0">
                <a:latin typeface="Arial" panose="020B0604020202020204" pitchFamily="34" charset="0"/>
                <a:cs typeface="Arial" panose="020B0604020202020204" pitchFamily="34" charset="0"/>
              </a:rPr>
              <a:t>Avtalene som inngås, er viktige både for virksomheten, brukerne og leverandørene. Med dette følger et ansvar om å opptre som en profesjonell innkjøper og sørge for å få mest mulig igjen for midlene. Samtidig ønsker virksomheten å bruke anskaffelsene strategisk for å bidra til den innovasjon- og virksomhetsutvikling vi trenger. </a:t>
            </a:r>
          </a:p>
          <a:p>
            <a:pPr marL="0" indent="0">
              <a:buNone/>
            </a:pPr>
            <a:r>
              <a:rPr lang="nb-NO" sz="1333" dirty="0">
                <a:latin typeface="Arial" panose="020B0604020202020204" pitchFamily="34" charset="0"/>
                <a:cs typeface="Arial" panose="020B0604020202020204" pitchFamily="34" charset="0"/>
              </a:rPr>
              <a:t>Anskaffelser er et strategisk viktig område for virksomheten og skal være med på å sikre at vi når våre mål. I noen tilfeller er det en direkte sammenheng mellom kvaliteten på de anskaffelsene virksomheten gjør, og kvaliteten på de tjenestene som vi leverer. </a:t>
            </a:r>
          </a:p>
          <a:p>
            <a:pPr marL="0" indent="0">
              <a:buNone/>
            </a:pPr>
            <a:r>
              <a:rPr lang="nb-NO" sz="1333" dirty="0">
                <a:latin typeface="Arial" panose="020B0604020202020204" pitchFamily="34" charset="0"/>
                <a:cs typeface="Arial" panose="020B0604020202020204" pitchFamily="34" charset="0"/>
              </a:rPr>
              <a:t>Anskaffelsesstrategien skal understøtte virksomhetens hovedstrategi og beskrive en overordnet tenkning og adferd for anskaffelser. Anskaffelsesstrategien skal gi et felles grunnlag for gjennomføring av anskaffelser og sikre effektiv ressursbruk. Vi skal gjennomføre anskaffelsene i tråd med lov og forskrift og sikre kravene til konkurranse, likebehandling og åpenhet. </a:t>
            </a:r>
          </a:p>
          <a:p>
            <a:pPr marL="0" indent="0">
              <a:buNone/>
            </a:pPr>
            <a:r>
              <a:rPr lang="nb-NO" sz="1333" dirty="0">
                <a:latin typeface="Arial" panose="020B0604020202020204" pitchFamily="34" charset="0"/>
                <a:cs typeface="Arial" panose="020B0604020202020204" pitchFamily="34" charset="0"/>
              </a:rPr>
              <a:t>Strategien gjelder for alt anskaffelsesarbeid som gjennomføres i virksomheten, på tvers av enheter og for alle faser i en anskaffelsesprosess; fra planlegging av anskaffelsen til kontraktens avslutning. Den berører alle deler av organisasjonen, og alle ansatte har et felles ansvar for å bidra til at vi lykkes med å nå målene.  </a:t>
            </a: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44865" y="1318502"/>
            <a:ext cx="2115047" cy="318100"/>
          </a:xfrm>
          <a:prstGeom prst="rect">
            <a:avLst/>
          </a:prstGeom>
          <a:noFill/>
        </p:spPr>
        <p:txBody>
          <a:bodyPr wrap="square" rtlCol="0" anchor="ctr">
            <a:spAutoFit/>
          </a:bodyPr>
          <a:lstStyle/>
          <a:p>
            <a:pPr defTabSz="1219170"/>
            <a:r>
              <a:rPr lang="nb-NO" sz="1467" kern="0" dirty="0">
                <a:solidFill>
                  <a:srgbClr val="005380"/>
                </a:solidFill>
                <a:latin typeface="Arial" panose="020B0604020202020204" pitchFamily="34" charset="0"/>
                <a:cs typeface="Arial" panose="020B0604020202020204" pitchFamily="34" charset="0"/>
              </a:rPr>
              <a:t>Introduksjon</a:t>
            </a:r>
          </a:p>
        </p:txBody>
      </p:sp>
      <p:graphicFrame>
        <p:nvGraphicFramePr>
          <p:cNvPr id="9" name="Plassholder for innhold 7"/>
          <p:cNvGraphicFramePr>
            <a:graphicFrameLocks/>
          </p:cNvGraphicFramePr>
          <p:nvPr>
            <p:extLst/>
          </p:nvPr>
        </p:nvGraphicFramePr>
        <p:xfrm>
          <a:off x="9680159" y="1477553"/>
          <a:ext cx="3853643" cy="264504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ktangel 9">
            <a:hlinkClick r:id="rId5" action="ppaction://hlinksldjump"/>
          </p:cNvPr>
          <p:cNvSpPr/>
          <p:nvPr/>
        </p:nvSpPr>
        <p:spPr>
          <a:xfrm>
            <a:off x="2127206"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INTRODUKSJON</a:t>
            </a:r>
          </a:p>
        </p:txBody>
      </p:sp>
      <p:sp>
        <p:nvSpPr>
          <p:cNvPr id="12" name="TekstSylinder 11"/>
          <p:cNvSpPr txBox="1"/>
          <p:nvPr/>
        </p:nvSpPr>
        <p:spPr>
          <a:xfrm>
            <a:off x="8137535" y="3716308"/>
            <a:ext cx="1303562" cy="297454"/>
          </a:xfrm>
          <a:prstGeom prst="rect">
            <a:avLst/>
          </a:prstGeom>
          <a:noFill/>
        </p:spPr>
        <p:txBody>
          <a:bodyPr wrap="none" rtlCol="0">
            <a:spAutoFit/>
          </a:bodyPr>
          <a:lstStyle/>
          <a:p>
            <a:pPr defTabSz="1219170"/>
            <a:r>
              <a:rPr lang="nb-NO" sz="1333" kern="0" dirty="0">
                <a:solidFill>
                  <a:sysClr val="windowText" lastClr="000000"/>
                </a:solidFill>
                <a:latin typeface="Arial" panose="020B0604020202020204" pitchFamily="34" charset="0"/>
                <a:cs typeface="Arial" panose="020B0604020202020204" pitchFamily="34" charset="0"/>
              </a:rPr>
              <a:t>Selvevaluering</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6"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7" action="ppaction://hlinksldjump"/>
          </p:cNvPr>
          <p:cNvSpPr/>
          <p:nvPr/>
        </p:nvSpPr>
        <p:spPr>
          <a:xfrm>
            <a:off x="8360159"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8"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13</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sp>
        <p:nvSpPr>
          <p:cNvPr id="18" name="TekstSylinder 17"/>
          <p:cNvSpPr txBox="1"/>
          <p:nvPr/>
        </p:nvSpPr>
        <p:spPr>
          <a:xfrm>
            <a:off x="8137535" y="1679911"/>
            <a:ext cx="2406428" cy="297454"/>
          </a:xfrm>
          <a:prstGeom prst="rect">
            <a:avLst/>
          </a:prstGeom>
          <a:noFill/>
        </p:spPr>
        <p:txBody>
          <a:bodyPr wrap="none" rtlCol="0">
            <a:spAutoFit/>
          </a:bodyPr>
          <a:lstStyle/>
          <a:p>
            <a:pPr defTabSz="1219170"/>
            <a:r>
              <a:rPr lang="nb-NO" sz="1333" kern="0" dirty="0">
                <a:solidFill>
                  <a:sysClr val="windowText" lastClr="000000"/>
                </a:solidFill>
                <a:latin typeface="Arial" panose="020B0604020202020204" pitchFamily="34" charset="0"/>
                <a:cs typeface="Arial" panose="020B0604020202020204" pitchFamily="34" charset="0"/>
              </a:rPr>
              <a:t>Virksomhetens forbruk i 2016</a:t>
            </a:r>
          </a:p>
        </p:txBody>
      </p:sp>
      <p:sp>
        <p:nvSpPr>
          <p:cNvPr id="20" name="Rektangel 19"/>
          <p:cNvSpPr/>
          <p:nvPr/>
        </p:nvSpPr>
        <p:spPr>
          <a:xfrm>
            <a:off x="3699260" y="6694807"/>
            <a:ext cx="2794524" cy="301533"/>
          </a:xfrm>
          <a:prstGeom prst="rect">
            <a:avLst/>
          </a:prstGeom>
          <a:solidFill>
            <a:srgbClr val="B1B2B3"/>
          </a:solid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nb-NO" sz="1333" kern="0" dirty="0">
                <a:solidFill>
                  <a:srgbClr val="5F6062"/>
                </a:solidFill>
                <a:latin typeface="Arial" panose="020B0604020202020204" pitchFamily="34" charset="0"/>
                <a:cs typeface="Arial" panose="020B0604020202020204" pitchFamily="34" charset="0"/>
              </a:rPr>
              <a:t>Våre viktigste innkjøp</a:t>
            </a:r>
          </a:p>
        </p:txBody>
      </p:sp>
      <p:sp>
        <p:nvSpPr>
          <p:cNvPr id="21" name="Rektangel 20"/>
          <p:cNvSpPr/>
          <p:nvPr/>
        </p:nvSpPr>
        <p:spPr>
          <a:xfrm>
            <a:off x="3699260" y="6996587"/>
            <a:ext cx="2794524" cy="301533"/>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defTabSz="1219170">
              <a:buFont typeface="+mj-lt"/>
              <a:buAutoNum type="arabicPeriod"/>
            </a:pPr>
            <a:r>
              <a:rPr lang="nb-NO" sz="1333" kern="0" dirty="0">
                <a:solidFill>
                  <a:srgbClr val="5F6062"/>
                </a:solidFill>
                <a:latin typeface="Arial" panose="020B0604020202020204" pitchFamily="34" charset="0"/>
                <a:cs typeface="Arial" panose="020B0604020202020204" pitchFamily="34" charset="0"/>
              </a:rPr>
              <a:t>Konsulenttjenester</a:t>
            </a:r>
          </a:p>
        </p:txBody>
      </p:sp>
      <p:sp>
        <p:nvSpPr>
          <p:cNvPr id="22" name="Rektangel 21"/>
          <p:cNvSpPr/>
          <p:nvPr/>
        </p:nvSpPr>
        <p:spPr>
          <a:xfrm>
            <a:off x="3699260" y="7296802"/>
            <a:ext cx="2794524" cy="301533"/>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defTabSz="1219170">
              <a:buFont typeface="+mj-lt"/>
              <a:buAutoNum type="arabicPeriod" startAt="2"/>
            </a:pPr>
            <a:r>
              <a:rPr lang="nb-NO" sz="1333" kern="0" dirty="0">
                <a:solidFill>
                  <a:srgbClr val="5F6062"/>
                </a:solidFill>
                <a:latin typeface="Arial" panose="020B0604020202020204" pitchFamily="34" charset="0"/>
                <a:cs typeface="Arial" panose="020B0604020202020204" pitchFamily="34" charset="0"/>
              </a:rPr>
              <a:t>Leie av lokaler</a:t>
            </a:r>
          </a:p>
        </p:txBody>
      </p:sp>
      <p:sp>
        <p:nvSpPr>
          <p:cNvPr id="23" name="Rektangel 22"/>
          <p:cNvSpPr/>
          <p:nvPr/>
        </p:nvSpPr>
        <p:spPr>
          <a:xfrm>
            <a:off x="3699260" y="7597068"/>
            <a:ext cx="2794524" cy="301533"/>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defTabSz="1219170">
              <a:buFont typeface="+mj-lt"/>
              <a:buAutoNum type="arabicPeriod" startAt="3"/>
            </a:pPr>
            <a:r>
              <a:rPr lang="nb-NO" sz="1333" kern="0" dirty="0">
                <a:solidFill>
                  <a:srgbClr val="5F6062"/>
                </a:solidFill>
                <a:latin typeface="Arial" panose="020B0604020202020204" pitchFamily="34" charset="0"/>
                <a:cs typeface="Arial" panose="020B0604020202020204" pitchFamily="34" charset="0"/>
              </a:rPr>
              <a:t>Programvare for drift av </a:t>
            </a:r>
            <a:r>
              <a:rPr lang="nb-NO" sz="1333" kern="0" dirty="0" err="1">
                <a:solidFill>
                  <a:srgbClr val="5F6062"/>
                </a:solidFill>
                <a:latin typeface="Arial" panose="020B0604020202020204" pitchFamily="34" charset="0"/>
                <a:cs typeface="Arial" panose="020B0604020202020204" pitchFamily="34" charset="0"/>
              </a:rPr>
              <a:t>X</a:t>
            </a:r>
            <a:endParaRPr lang="nb-NO" sz="1333" kern="0" dirty="0">
              <a:solidFill>
                <a:srgbClr val="5F6062"/>
              </a:solidFill>
              <a:latin typeface="Arial" panose="020B0604020202020204" pitchFamily="34" charset="0"/>
              <a:cs typeface="Arial" panose="020B0604020202020204" pitchFamily="34" charset="0"/>
            </a:endParaRPr>
          </a:p>
        </p:txBody>
      </p:sp>
      <p:sp>
        <p:nvSpPr>
          <p:cNvPr id="24" name="Rektangel 23"/>
          <p:cNvSpPr/>
          <p:nvPr/>
        </p:nvSpPr>
        <p:spPr>
          <a:xfrm>
            <a:off x="3699260" y="7899072"/>
            <a:ext cx="2794524" cy="301533"/>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defTabSz="1219170">
              <a:buFont typeface="+mj-lt"/>
              <a:buAutoNum type="arabicPeriod" startAt="4"/>
            </a:pPr>
            <a:r>
              <a:rPr lang="nb-NO" sz="1333" kern="0" dirty="0">
                <a:solidFill>
                  <a:srgbClr val="5F6062"/>
                </a:solidFill>
                <a:latin typeface="Arial" panose="020B0604020202020204" pitchFamily="34" charset="0"/>
                <a:cs typeface="Arial" panose="020B0604020202020204" pitchFamily="34" charset="0"/>
              </a:rPr>
              <a:t>Datamaskiner</a:t>
            </a:r>
          </a:p>
        </p:txBody>
      </p:sp>
      <p:sp>
        <p:nvSpPr>
          <p:cNvPr id="25" name="Rektangel 24"/>
          <p:cNvSpPr/>
          <p:nvPr/>
        </p:nvSpPr>
        <p:spPr>
          <a:xfrm>
            <a:off x="3699260" y="8201186"/>
            <a:ext cx="2794524" cy="301533"/>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defTabSz="1219170">
              <a:buFont typeface="+mj-lt"/>
              <a:buAutoNum type="arabicPeriod" startAt="5"/>
            </a:pPr>
            <a:r>
              <a:rPr lang="nb-NO" sz="1333" kern="0" dirty="0">
                <a:solidFill>
                  <a:srgbClr val="5F6062"/>
                </a:solidFill>
                <a:latin typeface="Arial" panose="020B0604020202020204" pitchFamily="34" charset="0"/>
                <a:cs typeface="Arial" panose="020B0604020202020204" pitchFamily="34" charset="0"/>
              </a:rPr>
              <a:t>Vikartjenester</a:t>
            </a:r>
          </a:p>
        </p:txBody>
      </p:sp>
    </p:spTree>
    <p:extLst>
      <p:ext uri="{BB962C8B-B14F-4D97-AF65-F5344CB8AC3E}">
        <p14:creationId xmlns:p14="http://schemas.microsoft.com/office/powerpoint/2010/main" val="237188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44864" y="1536192"/>
            <a:ext cx="6092671" cy="6971960"/>
          </a:xfrm>
        </p:spPr>
        <p:txBody>
          <a:bodyPr>
            <a:normAutofit/>
          </a:bodyPr>
          <a:lstStyle/>
          <a:p>
            <a:pPr marL="0" indent="0">
              <a:lnSpc>
                <a:spcPct val="120000"/>
              </a:lnSpc>
              <a:spcBef>
                <a:spcPts val="0"/>
              </a:spcBef>
              <a:buNone/>
            </a:pPr>
            <a:endParaRPr lang="nb-NO" sz="1333" dirty="0">
              <a:latin typeface="Arial" panose="020B0604020202020204" pitchFamily="34" charset="0"/>
              <a:cs typeface="Arial" panose="020B0604020202020204" pitchFamily="34" charset="0"/>
            </a:endParaRPr>
          </a:p>
          <a:p>
            <a:pPr marL="0" indent="0">
              <a:lnSpc>
                <a:spcPct val="120000"/>
              </a:lnSpc>
              <a:spcBef>
                <a:spcPts val="0"/>
              </a:spcBef>
              <a:buNone/>
            </a:pPr>
            <a:r>
              <a:rPr lang="nb-NO" sz="1333" b="1" dirty="0">
                <a:latin typeface="Arial" panose="020B0604020202020204" pitchFamily="34" charset="0"/>
                <a:cs typeface="Arial" panose="020B0604020202020204" pitchFamily="34" charset="0"/>
              </a:rPr>
              <a:t>Virksomhetens anskaffelser skal gjøres profesjonelt, effektivt og virkningsfullt.</a:t>
            </a:r>
          </a:p>
          <a:p>
            <a:pPr marL="0" indent="0">
              <a:lnSpc>
                <a:spcPct val="120000"/>
              </a:lnSpc>
              <a:spcBef>
                <a:spcPts val="0"/>
              </a:spcBef>
              <a:buNone/>
            </a:pPr>
            <a:endParaRPr lang="nb-NO" sz="1333" dirty="0">
              <a:latin typeface="Arial" panose="020B0604020202020204" pitchFamily="34" charset="0"/>
              <a:cs typeface="Arial" panose="020B0604020202020204" pitchFamily="34" charset="0"/>
            </a:endParaRPr>
          </a:p>
          <a:p>
            <a:pPr marL="0" indent="0">
              <a:lnSpc>
                <a:spcPct val="120000"/>
              </a:lnSpc>
              <a:spcBef>
                <a:spcPts val="0"/>
              </a:spcBef>
              <a:buNone/>
            </a:pPr>
            <a:r>
              <a:rPr lang="nb-NO" sz="1467" dirty="0">
                <a:solidFill>
                  <a:srgbClr val="005380"/>
                </a:solidFill>
                <a:latin typeface="Arial" panose="020B0604020202020204" pitchFamily="34" charset="0"/>
                <a:cs typeface="Arial" panose="020B0604020202020204" pitchFamily="34" charset="0"/>
              </a:rPr>
              <a:t>Hovedmål</a:t>
            </a:r>
          </a:p>
          <a:p>
            <a:pPr marL="0" indent="0">
              <a:lnSpc>
                <a:spcPct val="120000"/>
              </a:lnSpc>
              <a:spcBef>
                <a:spcPts val="0"/>
              </a:spcBef>
              <a:buNone/>
            </a:pPr>
            <a:endParaRPr lang="nb-NO" sz="1333" dirty="0">
              <a:latin typeface="Arial" panose="020B0604020202020204" pitchFamily="34" charset="0"/>
              <a:cs typeface="Arial" panose="020B0604020202020204" pitchFamily="34" charset="0"/>
            </a:endParaRPr>
          </a:p>
          <a:p>
            <a:pPr marL="0" indent="0">
              <a:lnSpc>
                <a:spcPct val="120000"/>
              </a:lnSpc>
              <a:spcBef>
                <a:spcPts val="0"/>
              </a:spcBef>
              <a:buNone/>
            </a:pPr>
            <a:r>
              <a:rPr lang="nb-NO" sz="1333" b="1" dirty="0">
                <a:latin typeface="Arial" panose="020B0604020202020204" pitchFamily="34" charset="0"/>
                <a:cs typeface="Arial" panose="020B0604020202020204" pitchFamily="34" charset="0"/>
              </a:rPr>
              <a:t>Anskaffelser skal bidra til best mulig verdiskapning til lavest mulig ressursbruk. </a:t>
            </a:r>
          </a:p>
          <a:p>
            <a:pPr marL="0" indent="0">
              <a:lnSpc>
                <a:spcPct val="120000"/>
              </a:lnSpc>
              <a:spcBef>
                <a:spcPts val="0"/>
              </a:spcBef>
              <a:buNone/>
            </a:pPr>
            <a:endParaRPr lang="nb-NO" sz="1333" dirty="0">
              <a:latin typeface="Arial" panose="020B0604020202020204" pitchFamily="34" charset="0"/>
              <a:cs typeface="Arial" panose="020B0604020202020204" pitchFamily="34" charset="0"/>
            </a:endParaRPr>
          </a:p>
          <a:p>
            <a:pPr marL="0" indent="0">
              <a:lnSpc>
                <a:spcPct val="120000"/>
              </a:lnSpc>
              <a:spcBef>
                <a:spcPts val="0"/>
              </a:spcBef>
              <a:buNone/>
            </a:pPr>
            <a:r>
              <a:rPr lang="nb-NO" sz="1333" dirty="0">
                <a:latin typeface="Arial" panose="020B0604020202020204" pitchFamily="34" charset="0"/>
                <a:cs typeface="Arial" panose="020B0604020202020204" pitchFamily="34" charset="0"/>
              </a:rPr>
              <a:t>Følgende parametere vektlegges: </a:t>
            </a:r>
          </a:p>
          <a:p>
            <a:pPr marL="478355" indent="-234945">
              <a:lnSpc>
                <a:spcPct val="120000"/>
              </a:lnSpc>
              <a:spcBef>
                <a:spcPts val="0"/>
              </a:spcBef>
              <a:buFont typeface="Wingdings" panose="05000000000000000000" pitchFamily="2" charset="2"/>
              <a:buChar char="ü"/>
            </a:pPr>
            <a:r>
              <a:rPr lang="nb-NO" sz="1333" dirty="0">
                <a:latin typeface="Arial" panose="020B0604020202020204" pitchFamily="34" charset="0"/>
                <a:cs typeface="Arial" panose="020B0604020202020204" pitchFamily="34" charset="0"/>
              </a:rPr>
              <a:t>Kvalitet – anskaffelsen skal bidra til riktige og gode produkter og tjenester til brukerne og virksomheten. </a:t>
            </a:r>
          </a:p>
          <a:p>
            <a:pPr marL="478355" indent="-234945">
              <a:lnSpc>
                <a:spcPct val="120000"/>
              </a:lnSpc>
              <a:spcBef>
                <a:spcPts val="0"/>
              </a:spcBef>
              <a:buFont typeface="Wingdings" panose="05000000000000000000" pitchFamily="2" charset="2"/>
              <a:buChar char="ü"/>
            </a:pPr>
            <a:r>
              <a:rPr lang="nb-NO" sz="1333" dirty="0">
                <a:latin typeface="Arial" panose="020B0604020202020204" pitchFamily="34" charset="0"/>
                <a:cs typeface="Arial" panose="020B0604020202020204" pitchFamily="34" charset="0"/>
              </a:rPr>
              <a:t>Kostnader – anskaffelsen skal være kostnadseffektiv. </a:t>
            </a:r>
          </a:p>
          <a:p>
            <a:pPr marL="478355" indent="-234945">
              <a:lnSpc>
                <a:spcPct val="120000"/>
              </a:lnSpc>
              <a:spcBef>
                <a:spcPts val="0"/>
              </a:spcBef>
              <a:buFont typeface="Wingdings" panose="05000000000000000000" pitchFamily="2" charset="2"/>
              <a:buChar char="ü"/>
            </a:pPr>
            <a:r>
              <a:rPr lang="nb-NO" sz="1333" dirty="0">
                <a:latin typeface="Arial" panose="020B0604020202020204" pitchFamily="34" charset="0"/>
                <a:cs typeface="Arial" panose="020B0604020202020204" pitchFamily="34" charset="0"/>
              </a:rPr>
              <a:t>Tidsbruk – anskaffelsen skal være effektiv med hensyn til bruk av tid. </a:t>
            </a:r>
          </a:p>
          <a:p>
            <a:pPr>
              <a:lnSpc>
                <a:spcPct val="120000"/>
              </a:lnSpc>
              <a:spcBef>
                <a:spcPts val="0"/>
              </a:spcBef>
            </a:pPr>
            <a:endParaRPr lang="nb-NO" sz="1333"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333" dirty="0">
              <a:latin typeface="Arial" panose="020B0604020202020204" pitchFamily="34" charset="0"/>
              <a:cs typeface="Arial" panose="020B0604020202020204" pitchFamily="34" charset="0"/>
            </a:endParaRPr>
          </a:p>
          <a:p>
            <a:pPr marL="0" indent="0">
              <a:buNone/>
            </a:pPr>
            <a:endParaRPr lang="nb-NO" sz="1333"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44865" y="1318502"/>
            <a:ext cx="2115047" cy="318100"/>
          </a:xfrm>
          <a:prstGeom prst="rect">
            <a:avLst/>
          </a:prstGeom>
          <a:noFill/>
        </p:spPr>
        <p:txBody>
          <a:bodyPr wrap="square" rtlCol="0" anchor="ctr">
            <a:spAutoFit/>
          </a:bodyPr>
          <a:lstStyle/>
          <a:p>
            <a:pPr defTabSz="1219170"/>
            <a:r>
              <a:rPr lang="nb-NO" sz="1467" kern="0" dirty="0">
                <a:solidFill>
                  <a:srgbClr val="005380"/>
                </a:solidFill>
                <a:latin typeface="Arial" panose="020B0604020202020204" pitchFamily="34" charset="0"/>
                <a:cs typeface="Arial" panose="020B0604020202020204" pitchFamily="34" charset="0"/>
              </a:rPr>
              <a:t>Visjon</a:t>
            </a:r>
          </a:p>
        </p:txBody>
      </p: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14</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pic>
        <p:nvPicPr>
          <p:cNvPr id="4" name="Bilde 3"/>
          <p:cNvPicPr>
            <a:picLocks noChangeAspect="1"/>
          </p:cNvPicPr>
          <p:nvPr/>
        </p:nvPicPr>
        <p:blipFill>
          <a:blip r:embed="rId7" cstate="print">
            <a:lum bright="59000" contrast="-70000"/>
            <a:extLst>
              <a:ext uri="{BEBA8EAE-BF5A-486C-A8C5-ECC9F3942E4B}">
                <a14:imgProps xmlns:a14="http://schemas.microsoft.com/office/drawing/2010/main">
                  <a14:imgLayer r:embed="rId8">
                    <a14:imgEffect>
                      <a14:colorTemperature colorTemp="6501"/>
                    </a14:imgEffect>
                    <a14:imgEffect>
                      <a14:saturation sat="56000"/>
                    </a14:imgEffect>
                  </a14:imgLayer>
                </a14:imgProps>
              </a:ext>
              <a:ext uri="{28A0092B-C50C-407E-A947-70E740481C1C}">
                <a14:useLocalDpi xmlns:a14="http://schemas.microsoft.com/office/drawing/2010/main" val="0"/>
              </a:ext>
            </a:extLst>
          </a:blip>
          <a:stretch>
            <a:fillRect/>
          </a:stretch>
        </p:blipFill>
        <p:spPr>
          <a:xfrm>
            <a:off x="8656724" y="2642469"/>
            <a:ext cx="5149101" cy="3861827"/>
          </a:xfrm>
          <a:prstGeom prst="rect">
            <a:avLst/>
          </a:prstGeom>
          <a:effectLst>
            <a:softEdge rad="25400"/>
          </a:effectLst>
        </p:spPr>
      </p:pic>
    </p:spTree>
    <p:extLst>
      <p:ext uri="{BB962C8B-B14F-4D97-AF65-F5344CB8AC3E}">
        <p14:creationId xmlns:p14="http://schemas.microsoft.com/office/powerpoint/2010/main" val="258136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44864" y="1662219"/>
            <a:ext cx="6092671" cy="768008"/>
          </a:xfrm>
        </p:spPr>
        <p:txBody>
          <a:bodyPr>
            <a:normAutofit/>
          </a:bodyPr>
          <a:lstStyle/>
          <a:p>
            <a:pPr marL="0" indent="0">
              <a:buNone/>
            </a:pPr>
            <a:r>
              <a:rPr lang="nb-NO" sz="1333" dirty="0">
                <a:latin typeface="Arial" panose="020B0604020202020204" pitchFamily="34" charset="0"/>
                <a:cs typeface="Arial" panose="020B0604020202020204" pitchFamily="34" charset="0"/>
              </a:rPr>
              <a:t>For å oppnå hovedmålet og basert på hovedutfordringene til virksomheten, prioriterer vi følgende fem områder i strategiperioden.</a:t>
            </a: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44866" y="1318503"/>
            <a:ext cx="4046897" cy="318100"/>
          </a:xfrm>
          <a:prstGeom prst="rect">
            <a:avLst/>
          </a:prstGeom>
          <a:noFill/>
        </p:spPr>
        <p:txBody>
          <a:bodyPr wrap="square" rtlCol="0" anchor="ctr">
            <a:spAutoFit/>
          </a:bodyPr>
          <a:lstStyle/>
          <a:p>
            <a:pPr defTabSz="1219170"/>
            <a:r>
              <a:rPr lang="nb-NO" sz="1467" kern="0" dirty="0">
                <a:solidFill>
                  <a:srgbClr val="005380"/>
                </a:solidFill>
                <a:latin typeface="Arial" panose="020B0604020202020204" pitchFamily="34" charset="0"/>
                <a:cs typeface="Arial" panose="020B0604020202020204" pitchFamily="34" charset="0"/>
              </a:rPr>
              <a:t>Delmål </a:t>
            </a:r>
          </a:p>
        </p:txBody>
      </p: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15</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sp>
        <p:nvSpPr>
          <p:cNvPr id="2" name="Rektangel 1">
            <a:hlinkClick r:id="rId7" action="ppaction://hlinksldjump"/>
          </p:cNvPr>
          <p:cNvSpPr/>
          <p:nvPr/>
        </p:nvSpPr>
        <p:spPr>
          <a:xfrm>
            <a:off x="3839341" y="3792384"/>
            <a:ext cx="2888279" cy="942443"/>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marL="239994" indent="-239994" defTabSz="1219170">
              <a:buClr>
                <a:srgbClr val="5F6062"/>
              </a:buClr>
              <a:buFont typeface="+mj-lt"/>
              <a:buAutoNum type="arabicPeriod"/>
            </a:pPr>
            <a:r>
              <a:rPr lang="nb-NO" sz="1333" kern="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cxnSp>
        <p:nvCxnSpPr>
          <p:cNvPr id="6" name="Rett linje 5"/>
          <p:cNvCxnSpPr/>
          <p:nvPr/>
        </p:nvCxnSpPr>
        <p:spPr>
          <a:xfrm>
            <a:off x="4113073" y="4461752"/>
            <a:ext cx="1870128"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4113073" y="4555379"/>
            <a:ext cx="1570943" cy="123111"/>
          </a:xfrm>
          <a:prstGeom prst="rect">
            <a:avLst/>
          </a:prstGeom>
          <a:noFill/>
        </p:spPr>
        <p:txBody>
          <a:bodyPr wrap="none" lIns="0" tIns="0" rIns="0" bIns="0" rtlCol="0" anchor="ctr">
            <a:spAutoFit/>
          </a:bodyPr>
          <a:lstStyle/>
          <a:p>
            <a:pPr defTabSz="1219170"/>
            <a:r>
              <a:rPr lang="nb-NO" sz="800" kern="0" dirty="0">
                <a:solidFill>
                  <a:srgbClr val="005380"/>
                </a:solidFill>
                <a:latin typeface="Arial" panose="020B0604020202020204" pitchFamily="34" charset="0"/>
                <a:cs typeface="Arial" panose="020B0604020202020204" pitchFamily="34" charset="0"/>
              </a:rPr>
              <a:t>KLIKK FOR MER INFORMASJON</a:t>
            </a:r>
          </a:p>
        </p:txBody>
      </p:sp>
      <p:sp>
        <p:nvSpPr>
          <p:cNvPr id="9" name="Rektangel 8">
            <a:hlinkClick r:id="rId7" action="ppaction://hlinksldjump"/>
          </p:cNvPr>
          <p:cNvSpPr/>
          <p:nvPr/>
        </p:nvSpPr>
        <p:spPr>
          <a:xfrm>
            <a:off x="8360159" y="959791"/>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a:pPr>
            <a:r>
              <a:rPr lang="nb-NO" sz="800" kern="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8360159" y="1340268"/>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2"/>
            </a:pPr>
            <a:r>
              <a:rPr lang="nb-NO" sz="800" kern="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8360159" y="1722035"/>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3"/>
            </a:pPr>
            <a:r>
              <a:rPr lang="nb-NO" sz="800" kern="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8360159" y="2103802"/>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4"/>
            </a:pPr>
            <a:r>
              <a:rPr lang="nb-NO" sz="800" kern="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5" action="ppaction://hlinksldjump"/>
          </p:cNvPr>
          <p:cNvSpPr/>
          <p:nvPr/>
        </p:nvSpPr>
        <p:spPr>
          <a:xfrm>
            <a:off x="8360159" y="2478156"/>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5"/>
            </a:pPr>
            <a:r>
              <a:rPr lang="nb-NO" sz="800" kern="0" dirty="0">
                <a:solidFill>
                  <a:srgbClr val="5F6062"/>
                </a:solidFill>
                <a:latin typeface="Arial" panose="020B0604020202020204" pitchFamily="34" charset="0"/>
                <a:cs typeface="Arial" panose="020B0604020202020204" pitchFamily="34" charset="0"/>
              </a:rPr>
              <a:t>Virksomhet </a:t>
            </a:r>
            <a:r>
              <a:rPr lang="nb-NO" sz="800" kern="0" dirty="0" err="1">
                <a:solidFill>
                  <a:srgbClr val="5F6062"/>
                </a:solidFill>
                <a:latin typeface="Arial" panose="020B0604020202020204" pitchFamily="34" charset="0"/>
                <a:cs typeface="Arial" panose="020B0604020202020204" pitchFamily="34" charset="0"/>
              </a:rPr>
              <a:t>X</a:t>
            </a:r>
            <a:r>
              <a:rPr lang="nb-NO" sz="800" kern="0" dirty="0">
                <a:solidFill>
                  <a:srgbClr val="5F6062"/>
                </a:solidFill>
                <a:latin typeface="Arial" panose="020B0604020202020204" pitchFamily="34" charset="0"/>
                <a:cs typeface="Arial" panose="020B0604020202020204" pitchFamily="34" charset="0"/>
              </a:rPr>
              <a:t> skal vise samfunnsansvar i anskaffelsene.</a:t>
            </a:r>
          </a:p>
        </p:txBody>
      </p:sp>
      <p:sp>
        <p:nvSpPr>
          <p:cNvPr id="24" name="Rektangel 23">
            <a:hlinkClick r:id="rId8" action="ppaction://hlinksldjump"/>
          </p:cNvPr>
          <p:cNvSpPr/>
          <p:nvPr/>
        </p:nvSpPr>
        <p:spPr>
          <a:xfrm>
            <a:off x="3839340" y="5067172"/>
            <a:ext cx="2888279" cy="942443"/>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marL="239994" indent="-239994" defTabSz="1219170">
              <a:buClr>
                <a:srgbClr val="5F6062"/>
              </a:buClr>
              <a:buFont typeface="+mj-lt"/>
              <a:buAutoNum type="arabicPeriod" startAt="2"/>
            </a:pPr>
            <a:r>
              <a:rPr lang="nb-NO" sz="1333" kern="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cxnSp>
        <p:nvCxnSpPr>
          <p:cNvPr id="25" name="Rett linje 24"/>
          <p:cNvCxnSpPr/>
          <p:nvPr/>
        </p:nvCxnSpPr>
        <p:spPr>
          <a:xfrm>
            <a:off x="4113071" y="5736540"/>
            <a:ext cx="1870128"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4113072" y="5830167"/>
            <a:ext cx="1570943" cy="123111"/>
          </a:xfrm>
          <a:prstGeom prst="rect">
            <a:avLst/>
          </a:prstGeom>
          <a:noFill/>
        </p:spPr>
        <p:txBody>
          <a:bodyPr wrap="none" lIns="0" tIns="0" rIns="0" bIns="0" rtlCol="0" anchor="ctr">
            <a:spAutoFit/>
          </a:bodyPr>
          <a:lstStyle/>
          <a:p>
            <a:pPr defTabSz="1219170"/>
            <a:r>
              <a:rPr lang="nb-NO" sz="800" kern="0" dirty="0">
                <a:solidFill>
                  <a:srgbClr val="005380"/>
                </a:solidFill>
                <a:latin typeface="Arial" panose="020B0604020202020204" pitchFamily="34" charset="0"/>
                <a:cs typeface="Arial" panose="020B0604020202020204" pitchFamily="34" charset="0"/>
              </a:rPr>
              <a:t>KLIKK FOR MER INFORMASJON</a:t>
            </a:r>
          </a:p>
        </p:txBody>
      </p:sp>
      <p:sp>
        <p:nvSpPr>
          <p:cNvPr id="27" name="Rektangel 26">
            <a:hlinkClick r:id="rId9" action="ppaction://hlinksldjump"/>
          </p:cNvPr>
          <p:cNvSpPr/>
          <p:nvPr/>
        </p:nvSpPr>
        <p:spPr>
          <a:xfrm>
            <a:off x="3839341" y="6334217"/>
            <a:ext cx="2888279" cy="942443"/>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marL="239994" indent="-239994" defTabSz="1219170">
              <a:buClr>
                <a:srgbClr val="5F6062"/>
              </a:buClr>
              <a:buFont typeface="+mj-lt"/>
              <a:buAutoNum type="arabicPeriod" startAt="3"/>
            </a:pPr>
            <a:r>
              <a:rPr lang="nb-NO" sz="1333" kern="0" dirty="0">
                <a:solidFill>
                  <a:srgbClr val="5F6062"/>
                </a:solidFill>
                <a:latin typeface="Arial" panose="020B0604020202020204" pitchFamily="34" charset="0"/>
                <a:cs typeface="Arial" panose="020B0604020202020204" pitchFamily="34" charset="0"/>
              </a:rPr>
              <a:t>Anskaffelser skal gjennomføres raskere, enklere og digitalt.</a:t>
            </a:r>
          </a:p>
        </p:txBody>
      </p:sp>
      <p:cxnSp>
        <p:nvCxnSpPr>
          <p:cNvPr id="28" name="Rett linje 27"/>
          <p:cNvCxnSpPr/>
          <p:nvPr/>
        </p:nvCxnSpPr>
        <p:spPr>
          <a:xfrm>
            <a:off x="4113073" y="7003585"/>
            <a:ext cx="1870128"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nvSpPr>
        <p:spPr>
          <a:xfrm>
            <a:off x="4113073" y="7097212"/>
            <a:ext cx="1570943" cy="123111"/>
          </a:xfrm>
          <a:prstGeom prst="rect">
            <a:avLst/>
          </a:prstGeom>
          <a:noFill/>
        </p:spPr>
        <p:txBody>
          <a:bodyPr wrap="none" lIns="0" tIns="0" rIns="0" bIns="0" rtlCol="0" anchor="ctr">
            <a:spAutoFit/>
          </a:bodyPr>
          <a:lstStyle/>
          <a:p>
            <a:pPr defTabSz="1219170"/>
            <a:r>
              <a:rPr lang="nb-NO" sz="800" kern="0" dirty="0">
                <a:solidFill>
                  <a:srgbClr val="005380"/>
                </a:solidFill>
                <a:latin typeface="Arial" panose="020B0604020202020204" pitchFamily="34" charset="0"/>
                <a:cs typeface="Arial" panose="020B0604020202020204" pitchFamily="34" charset="0"/>
              </a:rPr>
              <a:t>KLIKK FOR MER INFORMASJON</a:t>
            </a:r>
          </a:p>
        </p:txBody>
      </p:sp>
      <p:sp>
        <p:nvSpPr>
          <p:cNvPr id="30" name="Rektangel 29">
            <a:hlinkClick r:id="rId10" action="ppaction://hlinksldjump"/>
          </p:cNvPr>
          <p:cNvSpPr/>
          <p:nvPr/>
        </p:nvSpPr>
        <p:spPr>
          <a:xfrm>
            <a:off x="9073081" y="3792384"/>
            <a:ext cx="2888279" cy="942443"/>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marL="239994" indent="-239994" defTabSz="1219170">
              <a:buClr>
                <a:srgbClr val="5F6062"/>
              </a:buClr>
              <a:buFont typeface="+mj-lt"/>
              <a:buAutoNum type="arabicPeriod" startAt="4"/>
              <a:tabLst>
                <a:tab pos="237061" algn="l"/>
              </a:tabLst>
            </a:pPr>
            <a:r>
              <a:rPr lang="nb-NO" sz="1333" kern="0" dirty="0">
                <a:solidFill>
                  <a:srgbClr val="5F6062"/>
                </a:solidFill>
                <a:latin typeface="Arial" panose="020B0604020202020204" pitchFamily="34" charset="0"/>
                <a:cs typeface="Arial" panose="020B0604020202020204" pitchFamily="34" charset="0"/>
              </a:rPr>
              <a:t>Anskaffelser skal bidra til markedsutvikling.</a:t>
            </a:r>
          </a:p>
        </p:txBody>
      </p:sp>
      <p:cxnSp>
        <p:nvCxnSpPr>
          <p:cNvPr id="31" name="Rett linje 30"/>
          <p:cNvCxnSpPr/>
          <p:nvPr/>
        </p:nvCxnSpPr>
        <p:spPr>
          <a:xfrm>
            <a:off x="9346813" y="4461752"/>
            <a:ext cx="1870128"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2" name="TekstSylinder 31"/>
          <p:cNvSpPr txBox="1"/>
          <p:nvPr/>
        </p:nvSpPr>
        <p:spPr>
          <a:xfrm>
            <a:off x="9346813" y="4555379"/>
            <a:ext cx="1570943" cy="123111"/>
          </a:xfrm>
          <a:prstGeom prst="rect">
            <a:avLst/>
          </a:prstGeom>
          <a:noFill/>
        </p:spPr>
        <p:txBody>
          <a:bodyPr wrap="none" lIns="0" tIns="0" rIns="0" bIns="0" rtlCol="0" anchor="ctr">
            <a:spAutoFit/>
          </a:bodyPr>
          <a:lstStyle/>
          <a:p>
            <a:pPr defTabSz="1219170"/>
            <a:r>
              <a:rPr lang="nb-NO" sz="800" kern="0" dirty="0">
                <a:solidFill>
                  <a:srgbClr val="005380"/>
                </a:solidFill>
                <a:latin typeface="Arial" panose="020B0604020202020204" pitchFamily="34" charset="0"/>
                <a:cs typeface="Arial" panose="020B0604020202020204" pitchFamily="34" charset="0"/>
              </a:rPr>
              <a:t>KLIKK FOR MER INFORMASJON</a:t>
            </a:r>
          </a:p>
        </p:txBody>
      </p:sp>
      <p:sp>
        <p:nvSpPr>
          <p:cNvPr id="33" name="Rektangel 32">
            <a:hlinkClick r:id="rId5" action="ppaction://hlinksldjump"/>
          </p:cNvPr>
          <p:cNvSpPr/>
          <p:nvPr/>
        </p:nvSpPr>
        <p:spPr>
          <a:xfrm>
            <a:off x="9073080" y="5067172"/>
            <a:ext cx="2888279" cy="942443"/>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marL="239994" indent="-239994" defTabSz="1219170">
              <a:buClr>
                <a:srgbClr val="5F6062"/>
              </a:buClr>
              <a:buFont typeface="+mj-lt"/>
              <a:buAutoNum type="arabicPeriod" startAt="5"/>
            </a:pPr>
            <a:r>
              <a:rPr lang="nb-NO" sz="1333" kern="0" dirty="0">
                <a:solidFill>
                  <a:srgbClr val="5F6062"/>
                </a:solidFill>
                <a:latin typeface="Arial" panose="020B0604020202020204" pitchFamily="34" charset="0"/>
                <a:cs typeface="Arial" panose="020B0604020202020204" pitchFamily="34" charset="0"/>
              </a:rPr>
              <a:t>Virksomhet </a:t>
            </a:r>
            <a:r>
              <a:rPr lang="nb-NO" sz="1333" kern="0" dirty="0" err="1">
                <a:solidFill>
                  <a:srgbClr val="5F6062"/>
                </a:solidFill>
                <a:latin typeface="Arial" panose="020B0604020202020204" pitchFamily="34" charset="0"/>
                <a:cs typeface="Arial" panose="020B0604020202020204" pitchFamily="34" charset="0"/>
              </a:rPr>
              <a:t>X</a:t>
            </a:r>
            <a:r>
              <a:rPr lang="nb-NO" sz="1333" kern="0" dirty="0">
                <a:solidFill>
                  <a:srgbClr val="5F6062"/>
                </a:solidFill>
                <a:latin typeface="Arial" panose="020B0604020202020204" pitchFamily="34" charset="0"/>
                <a:cs typeface="Arial" panose="020B0604020202020204" pitchFamily="34" charset="0"/>
              </a:rPr>
              <a:t> skal vise samfunnsansvar i anskaffelsene.</a:t>
            </a:r>
          </a:p>
        </p:txBody>
      </p:sp>
      <p:cxnSp>
        <p:nvCxnSpPr>
          <p:cNvPr id="34" name="Rett linje 33"/>
          <p:cNvCxnSpPr/>
          <p:nvPr/>
        </p:nvCxnSpPr>
        <p:spPr>
          <a:xfrm>
            <a:off x="9346811" y="5736540"/>
            <a:ext cx="1870128"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5" name="TekstSylinder 34"/>
          <p:cNvSpPr txBox="1"/>
          <p:nvPr/>
        </p:nvSpPr>
        <p:spPr>
          <a:xfrm>
            <a:off x="9346812" y="5830167"/>
            <a:ext cx="1570943" cy="123111"/>
          </a:xfrm>
          <a:prstGeom prst="rect">
            <a:avLst/>
          </a:prstGeom>
          <a:noFill/>
        </p:spPr>
        <p:txBody>
          <a:bodyPr wrap="none" lIns="0" tIns="0" rIns="0" bIns="0" rtlCol="0" anchor="ctr">
            <a:spAutoFit/>
          </a:bodyPr>
          <a:lstStyle/>
          <a:p>
            <a:pPr defTabSz="1219170"/>
            <a:r>
              <a:rPr lang="nb-NO" sz="800" kern="0" dirty="0">
                <a:solidFill>
                  <a:srgbClr val="005380"/>
                </a:solidFill>
                <a:latin typeface="Arial" panose="020B0604020202020204" pitchFamily="34" charset="0"/>
                <a:cs typeface="Arial" panose="020B0604020202020204" pitchFamily="34" charset="0"/>
              </a:rPr>
              <a:t>KLIKK FOR MER INFORMASJON</a:t>
            </a:r>
          </a:p>
        </p:txBody>
      </p:sp>
      <p:pic>
        <p:nvPicPr>
          <p:cNvPr id="36" name="Bilde 35"/>
          <p:cNvPicPr preferRelativeResize="0">
            <a:picLocks/>
          </p:cNvPicPr>
          <p:nvPr/>
        </p:nvPicPr>
        <p:blipFill>
          <a:blip r:embed="rId11" cstate="print">
            <a:extLst>
              <a:ext uri="{BEBA8EAE-BF5A-486C-A8C5-ECC9F3942E4B}">
                <a14:imgProps xmlns:a14="http://schemas.microsoft.com/office/drawing/2010/main">
                  <a14:imgLayer r:embed="rId12">
                    <a14:imgEffect>
                      <a14:artisticCrisscrossEtching/>
                    </a14:imgEffect>
                  </a14:imgLayer>
                </a14:imgProps>
              </a:ext>
              <a:ext uri="{28A0092B-C50C-407E-A947-70E740481C1C}">
                <a14:useLocalDpi xmlns:a14="http://schemas.microsoft.com/office/drawing/2010/main" val="0"/>
              </a:ext>
            </a:extLst>
          </a:blip>
          <a:stretch>
            <a:fillRect/>
          </a:stretch>
        </p:blipFill>
        <p:spPr>
          <a:xfrm>
            <a:off x="2463055" y="6317285"/>
            <a:ext cx="1200000" cy="1200000"/>
          </a:xfrm>
          <a:prstGeom prst="ellipse">
            <a:avLst/>
          </a:prstGeom>
          <a:effectLst>
            <a:softEdge rad="0"/>
          </a:effectLst>
        </p:spPr>
      </p:pic>
      <p:pic>
        <p:nvPicPr>
          <p:cNvPr id="37" name="Bilde 36"/>
          <p:cNvPicPr preferRelativeResize="0">
            <a:picLocks/>
          </p:cNvPicPr>
          <p:nvPr/>
        </p:nvPicPr>
        <p:blipFill>
          <a:blip r:embed="rId13" cstate="print">
            <a:extLst>
              <a:ext uri="{BEBA8EAE-BF5A-486C-A8C5-ECC9F3942E4B}">
                <a14:imgProps xmlns:a14="http://schemas.microsoft.com/office/drawing/2010/main">
                  <a14:imgLayer r:embed="rId14">
                    <a14:imgEffect>
                      <a14:artisticCrisscrossEtching/>
                    </a14:imgEffect>
                  </a14:imgLayer>
                </a14:imgProps>
              </a:ext>
              <a:ext uri="{28A0092B-C50C-407E-A947-70E740481C1C}">
                <a14:useLocalDpi xmlns:a14="http://schemas.microsoft.com/office/drawing/2010/main" val="0"/>
              </a:ext>
            </a:extLst>
          </a:blip>
          <a:stretch>
            <a:fillRect/>
          </a:stretch>
        </p:blipFill>
        <p:spPr>
          <a:xfrm>
            <a:off x="7696795" y="4908375"/>
            <a:ext cx="1200000" cy="1200000"/>
          </a:xfrm>
          <a:prstGeom prst="ellipse">
            <a:avLst/>
          </a:prstGeom>
          <a:effectLst>
            <a:softEdge rad="0"/>
          </a:effectLst>
        </p:spPr>
      </p:pic>
      <p:pic>
        <p:nvPicPr>
          <p:cNvPr id="39" name="Bilde 38"/>
          <p:cNvPicPr preferRelativeResize="0">
            <a:picLocks/>
          </p:cNvPicPr>
          <p:nvPr/>
        </p:nvPicPr>
        <p:blipFill>
          <a:blip r:embed="rId15" cstate="print">
            <a:extLst>
              <a:ext uri="{BEBA8EAE-BF5A-486C-A8C5-ECC9F3942E4B}">
                <a14:imgProps xmlns:a14="http://schemas.microsoft.com/office/drawing/2010/main">
                  <a14:imgLayer r:embed="rId16">
                    <a14:imgEffect>
                      <a14:artisticCrisscrossEtching/>
                    </a14:imgEffect>
                  </a14:imgLayer>
                </a14:imgProps>
              </a:ext>
              <a:ext uri="{28A0092B-C50C-407E-A947-70E740481C1C}">
                <a14:useLocalDpi xmlns:a14="http://schemas.microsoft.com/office/drawing/2010/main" val="0"/>
              </a:ext>
            </a:extLst>
          </a:blip>
          <a:stretch>
            <a:fillRect/>
          </a:stretch>
        </p:blipFill>
        <p:spPr>
          <a:xfrm>
            <a:off x="2463055" y="4908375"/>
            <a:ext cx="1200000" cy="1200000"/>
          </a:xfrm>
          <a:prstGeom prst="ellipse">
            <a:avLst/>
          </a:prstGeom>
          <a:effectLst>
            <a:softEdge rad="0"/>
          </a:effectLst>
        </p:spPr>
      </p:pic>
      <p:pic>
        <p:nvPicPr>
          <p:cNvPr id="40" name="Bilde 39"/>
          <p:cNvPicPr preferRelativeResize="0">
            <a:picLocks/>
          </p:cNvPicPr>
          <p:nvPr/>
        </p:nvPicPr>
        <p:blipFill>
          <a:blip r:embed="rId17" cstate="print">
            <a:extLst>
              <a:ext uri="{BEBA8EAE-BF5A-486C-A8C5-ECC9F3942E4B}">
                <a14:imgProps xmlns:a14="http://schemas.microsoft.com/office/drawing/2010/main">
                  <a14:imgLayer r:embed="rId18">
                    <a14:imgEffect>
                      <a14:artisticCrisscrossEtching/>
                    </a14:imgEffect>
                  </a14:imgLayer>
                </a14:imgProps>
              </a:ext>
              <a:ext uri="{28A0092B-C50C-407E-A947-70E740481C1C}">
                <a14:useLocalDpi xmlns:a14="http://schemas.microsoft.com/office/drawing/2010/main" val="0"/>
              </a:ext>
            </a:extLst>
          </a:blip>
          <a:stretch>
            <a:fillRect/>
          </a:stretch>
        </p:blipFill>
        <p:spPr>
          <a:xfrm>
            <a:off x="7760159" y="3494444"/>
            <a:ext cx="1200000" cy="1200000"/>
          </a:xfrm>
          <a:prstGeom prst="ellipse">
            <a:avLst/>
          </a:prstGeom>
          <a:effectLst>
            <a:softEdge rad="0"/>
          </a:effectLst>
        </p:spPr>
      </p:pic>
      <p:pic>
        <p:nvPicPr>
          <p:cNvPr id="41" name="Bilde 40"/>
          <p:cNvPicPr preferRelativeResize="0">
            <a:picLocks/>
          </p:cNvPicPr>
          <p:nvPr/>
        </p:nvPicPr>
        <p:blipFill>
          <a:blip r:embed="rId19" cstate="print">
            <a:extLst>
              <a:ext uri="{BEBA8EAE-BF5A-486C-A8C5-ECC9F3942E4B}">
                <a14:imgProps xmlns:a14="http://schemas.microsoft.com/office/drawing/2010/main">
                  <a14:imgLayer r:embed="rId20">
                    <a14:imgEffect>
                      <a14:artisticCrisscrossEtching/>
                    </a14:imgEffect>
                  </a14:imgLayer>
                </a14:imgProps>
              </a:ext>
              <a:ext uri="{28A0092B-C50C-407E-A947-70E740481C1C}">
                <a14:useLocalDpi xmlns:a14="http://schemas.microsoft.com/office/drawing/2010/main" val="0"/>
              </a:ext>
            </a:extLst>
          </a:blip>
          <a:stretch>
            <a:fillRect/>
          </a:stretch>
        </p:blipFill>
        <p:spPr>
          <a:xfrm>
            <a:off x="2463055" y="3494444"/>
            <a:ext cx="1200000" cy="1200000"/>
          </a:xfrm>
          <a:prstGeom prst="ellipse">
            <a:avLst/>
          </a:prstGeom>
          <a:effectLst>
            <a:softEdge rad="0"/>
          </a:effectLst>
        </p:spPr>
      </p:pic>
    </p:spTree>
    <p:extLst>
      <p:ext uri="{BB962C8B-B14F-4D97-AF65-F5344CB8AC3E}">
        <p14:creationId xmlns:p14="http://schemas.microsoft.com/office/powerpoint/2010/main" val="389075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31206" y="2041660"/>
            <a:ext cx="6328952" cy="6530712"/>
          </a:xfrm>
        </p:spPr>
        <p:txBody>
          <a:bodyPr>
            <a:noAutofit/>
          </a:bodyPr>
          <a:lstStyle/>
          <a:p>
            <a:pPr marL="0" lvl="1" indent="0">
              <a:lnSpc>
                <a:spcPct val="100000"/>
              </a:lnSpc>
              <a:spcBef>
                <a:spcPts val="0"/>
              </a:spcBef>
              <a:buNone/>
              <a:tabLst>
                <a:tab pos="355591" algn="l"/>
              </a:tabLst>
            </a:pPr>
            <a:r>
              <a:rPr lang="nb-NO" sz="12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1200" dirty="0">
                <a:latin typeface="Arial" panose="020B0604020202020204" pitchFamily="34" charset="0"/>
                <a:cs typeface="Arial" panose="020B0604020202020204" pitchFamily="34" charset="0"/>
              </a:rPr>
              <a:t>Strategisk syn på anskaffelser. Behov vurderes åpent og defineres basert på en grundig og bred involvering av alle interessenter, både fagpersoner og brukere. </a:t>
            </a:r>
          </a:p>
          <a:p>
            <a:pPr marL="0" indent="0">
              <a:lnSpc>
                <a:spcPct val="100000"/>
              </a:lnSpc>
              <a:spcBef>
                <a:spcPts val="0"/>
              </a:spcBef>
              <a:buNone/>
            </a:pPr>
            <a:r>
              <a:rPr lang="nb-NO" sz="1200" dirty="0">
                <a:latin typeface="Arial" panose="020B0604020202020204" pitchFamily="34" charset="0"/>
                <a:cs typeface="Arial" panose="020B0604020202020204" pitchFamily="34" charset="0"/>
              </a:rPr>
              <a:t>Virksomheten har samarbeid med relevante leverandørmarkeder for å sikre at gode og fremtidsrettede løsninger anskaffes. </a:t>
            </a:r>
          </a:p>
          <a:p>
            <a:pPr marL="0" indent="0">
              <a:lnSpc>
                <a:spcPct val="100000"/>
              </a:lnSpc>
              <a:spcBef>
                <a:spcPts val="0"/>
              </a:spcBef>
              <a:buNone/>
            </a:pPr>
            <a:endParaRPr lang="nb-NO" sz="1200" dirty="0">
              <a:solidFill>
                <a:srgbClr val="005380"/>
              </a:solidFill>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r>
              <a:rPr lang="nb-NO" sz="1200" dirty="0">
                <a:solidFill>
                  <a:srgbClr val="005380"/>
                </a:solidFill>
                <a:latin typeface="Arial" panose="020B0604020202020204" pitchFamily="34" charset="0"/>
                <a:cs typeface="Arial" panose="020B0604020202020204" pitchFamily="34" charset="0"/>
              </a:rPr>
              <a:t>TILTAK</a:t>
            </a:r>
          </a:p>
          <a:p>
            <a:pPr marL="361942" lvl="1" indent="-361942">
              <a:lnSpc>
                <a:spcPct val="100000"/>
              </a:lnSpc>
              <a:spcBef>
                <a:spcPts val="0"/>
              </a:spcBef>
              <a:buNone/>
              <a:tabLst>
                <a:tab pos="482588" algn="l"/>
              </a:tabLst>
            </a:pPr>
            <a:r>
              <a:rPr lang="nb-NO" sz="1200" dirty="0">
                <a:latin typeface="Arial" panose="020B0604020202020204" pitchFamily="34" charset="0"/>
                <a:cs typeface="Arial" panose="020B0604020202020204" pitchFamily="34" charset="0"/>
              </a:rPr>
              <a:t>1.1 </a:t>
            </a:r>
            <a:r>
              <a:rPr lang="nb-NO" sz="1200" dirty="0">
                <a:solidFill>
                  <a:srgbClr val="FF0000"/>
                </a:solidFill>
                <a:latin typeface="Arial" panose="020B0604020202020204" pitchFamily="34" charset="0"/>
                <a:cs typeface="Arial" panose="020B0604020202020204" pitchFamily="34" charset="0"/>
              </a:rPr>
              <a:t>	</a:t>
            </a:r>
            <a:r>
              <a:rPr lang="nb-NO" sz="1200" dirty="0">
                <a:latin typeface="Arial" panose="020B0604020202020204" pitchFamily="34" charset="0"/>
                <a:cs typeface="Arial" panose="020B0604020202020204" pitchFamily="34" charset="0"/>
              </a:rPr>
              <a:t>Utvikle strategisk anskaffelseskompetanse hos ledere og i innkjøpsavdelingen.</a:t>
            </a:r>
          </a:p>
          <a:p>
            <a:pPr marL="361942" lvl="1" indent="-361942">
              <a:lnSpc>
                <a:spcPct val="100000"/>
              </a:lnSpc>
              <a:spcBef>
                <a:spcPts val="0"/>
              </a:spcBef>
              <a:buNone/>
              <a:tabLst>
                <a:tab pos="482588" algn="l"/>
              </a:tabLst>
            </a:pPr>
            <a:r>
              <a:rPr lang="nb-NO" sz="1200" dirty="0">
                <a:latin typeface="Arial" panose="020B0604020202020204" pitchFamily="34" charset="0"/>
                <a:cs typeface="Arial" panose="020B0604020202020204" pitchFamily="34" charset="0"/>
              </a:rPr>
              <a:t>1.2	Gjennomføre årlige behovskartlegginger av anskaffelser i avdelingene. Virksomhetens årlige anskaffelsesoversikt skal kunngjøres på virksomhetens nettside og </a:t>
            </a:r>
            <a:r>
              <a:rPr lang="nb-NO" sz="1200" dirty="0" err="1">
                <a:latin typeface="Arial" panose="020B0604020202020204" pitchFamily="34" charset="0"/>
                <a:cs typeface="Arial" panose="020B0604020202020204" pitchFamily="34" charset="0"/>
              </a:rPr>
              <a:t>Doffin</a:t>
            </a:r>
            <a:r>
              <a:rPr lang="nb-NO" sz="1200" dirty="0">
                <a:latin typeface="Arial" panose="020B0604020202020204" pitchFamily="34" charset="0"/>
                <a:cs typeface="Arial" panose="020B0604020202020204" pitchFamily="34" charset="0"/>
              </a:rPr>
              <a:t>. </a:t>
            </a:r>
          </a:p>
          <a:p>
            <a:pPr marL="361942" lvl="1" indent="-361942">
              <a:lnSpc>
                <a:spcPct val="100000"/>
              </a:lnSpc>
              <a:spcBef>
                <a:spcPts val="0"/>
              </a:spcBef>
              <a:buNone/>
              <a:tabLst>
                <a:tab pos="482588" algn="l"/>
              </a:tabLst>
            </a:pPr>
            <a:r>
              <a:rPr lang="nb-NO" sz="1200" dirty="0">
                <a:latin typeface="Arial" panose="020B0604020202020204" pitchFamily="34" charset="0"/>
                <a:cs typeface="Arial" panose="020B0604020202020204" pitchFamily="34" charset="0"/>
              </a:rPr>
              <a:t>1.3 	Få god oversikt over fremtidige behov. Innovasjonspotensialet skal beskrives i avdelingens årlige anskaffelsesoversikt. </a:t>
            </a:r>
          </a:p>
          <a:p>
            <a:pPr marL="361942" lvl="1" indent="-361942">
              <a:lnSpc>
                <a:spcPct val="100000"/>
              </a:lnSpc>
              <a:spcBef>
                <a:spcPts val="0"/>
              </a:spcBef>
              <a:buNone/>
              <a:tabLst>
                <a:tab pos="482588" algn="l"/>
              </a:tabLst>
            </a:pPr>
            <a:r>
              <a:rPr lang="nb-NO" sz="1200" dirty="0">
                <a:latin typeface="Arial" panose="020B0604020202020204" pitchFamily="34" charset="0"/>
                <a:cs typeface="Arial" panose="020B0604020202020204" pitchFamily="34" charset="0"/>
              </a:rPr>
              <a:t>1.4 	Innføre obligatorisk beslutningsdokument/strategiplan for anskaffelsen, i planleggingen av større anskaffelser.</a:t>
            </a:r>
          </a:p>
          <a:p>
            <a:pPr marL="361942" lvl="1" indent="-361942">
              <a:lnSpc>
                <a:spcPct val="100000"/>
              </a:lnSpc>
              <a:spcBef>
                <a:spcPts val="0"/>
              </a:spcBef>
              <a:buNone/>
              <a:tabLst>
                <a:tab pos="482588" algn="l"/>
              </a:tabLst>
            </a:pPr>
            <a:r>
              <a:rPr lang="nb-NO" sz="1200" dirty="0">
                <a:latin typeface="Arial" panose="020B0604020202020204" pitchFamily="34" charset="0"/>
                <a:cs typeface="Arial" panose="020B0604020202020204" pitchFamily="34" charset="0"/>
              </a:rPr>
              <a:t>1.5 	Knytte innovasjon i anskaffelser til virksomhetens strategi for innovasjon og næringsutvikling.</a:t>
            </a:r>
          </a:p>
          <a:p>
            <a:pPr marL="361942" indent="-361942">
              <a:lnSpc>
                <a:spcPct val="100000"/>
              </a:lnSpc>
              <a:spcBef>
                <a:spcPts val="0"/>
              </a:spcBef>
              <a:buNone/>
            </a:pPr>
            <a:r>
              <a:rPr lang="nb-NO" sz="1200" dirty="0">
                <a:latin typeface="Arial" panose="020B0604020202020204" pitchFamily="34" charset="0"/>
                <a:cs typeface="Arial" panose="020B0604020202020204" pitchFamily="34" charset="0"/>
              </a:rPr>
              <a:t>1.6	Bruke Nasjonalt program for leverandørutvikling og </a:t>
            </a:r>
            <a:r>
              <a:rPr lang="nb-NO" sz="1200" dirty="0" err="1">
                <a:latin typeface="Arial" panose="020B0604020202020204" pitchFamily="34" charset="0"/>
                <a:cs typeface="Arial" panose="020B0604020202020204" pitchFamily="34" charset="0"/>
              </a:rPr>
              <a:t>Difi</a:t>
            </a:r>
            <a:r>
              <a:rPr lang="nb-NO" sz="1200" dirty="0">
                <a:latin typeface="Arial" panose="020B0604020202020204" pitchFamily="34" charset="0"/>
                <a:cs typeface="Arial" panose="020B0604020202020204" pitchFamily="34" charset="0"/>
              </a:rPr>
              <a:t> for å få økt kompetanse om gjennomføring av innovative offentlige anskaffelser.</a:t>
            </a:r>
          </a:p>
          <a:p>
            <a:pPr marL="361942" indent="-361942">
              <a:lnSpc>
                <a:spcPct val="100000"/>
              </a:lnSpc>
              <a:spcBef>
                <a:spcPts val="0"/>
              </a:spcBef>
              <a:buNone/>
            </a:pPr>
            <a:r>
              <a:rPr lang="nb-NO" sz="1200" dirty="0">
                <a:latin typeface="Arial" panose="020B0604020202020204" pitchFamily="34" charset="0"/>
                <a:cs typeface="Arial" panose="020B0604020202020204" pitchFamily="34" charset="0"/>
              </a:rPr>
              <a:t>1.7	Avdelingene skal benytte innovasjonsmetodikk, herunder leverandørdialog og prosedyrene konkurransepreget dialog og førkommersielle anskaffelser, der dette kan bidra til nødvendig nytekning og nyskapning. Innkjøpsavdelingen skal tilby prosessbistand til avdelinger som ønsker å prøve ut førkommersielle anskaffelser som virkemiddel til å fremme innovative løsninger.  	. </a:t>
            </a:r>
          </a:p>
          <a:p>
            <a:pPr marL="361942" indent="-361942">
              <a:lnSpc>
                <a:spcPct val="100000"/>
              </a:lnSpc>
              <a:spcBef>
                <a:spcPts val="0"/>
              </a:spcBef>
              <a:buNone/>
            </a:pPr>
            <a:r>
              <a:rPr lang="nb-NO" sz="1200" dirty="0">
                <a:latin typeface="Arial" panose="020B0604020202020204" pitchFamily="34" charset="0"/>
                <a:cs typeface="Arial" panose="020B0604020202020204" pitchFamily="34" charset="0"/>
              </a:rPr>
              <a:t>1.8 	Gjennomføre årlige leverandørkonferanser og markedskonferanser (plenumsmøter eller individuelt) på utvalgte anskaffelser.</a:t>
            </a:r>
          </a:p>
          <a:p>
            <a:pPr marL="361942" indent="-361942">
              <a:lnSpc>
                <a:spcPct val="100000"/>
              </a:lnSpc>
              <a:spcBef>
                <a:spcPts val="0"/>
              </a:spcBef>
              <a:buNone/>
            </a:pPr>
            <a:r>
              <a:rPr lang="nb-NO" sz="1200" dirty="0">
                <a:latin typeface="Arial" panose="020B0604020202020204" pitchFamily="34" charset="0"/>
                <a:cs typeface="Arial" panose="020B0604020202020204" pitchFamily="34" charset="0"/>
              </a:rPr>
              <a:t>1.9	Øke anvendelsen av ytelses- og funksjonskrav.</a:t>
            </a:r>
          </a:p>
          <a:p>
            <a:pPr marL="361942" indent="-361942">
              <a:lnSpc>
                <a:spcPct val="100000"/>
              </a:lnSpc>
              <a:spcBef>
                <a:spcPts val="0"/>
              </a:spcBef>
              <a:buNone/>
            </a:pPr>
            <a:r>
              <a:rPr lang="nb-NO" sz="1200" dirty="0">
                <a:latin typeface="Arial" panose="020B0604020202020204" pitchFamily="34" charset="0"/>
                <a:cs typeface="Arial" panose="020B0604020202020204" pitchFamily="34" charset="0"/>
              </a:rPr>
              <a:t>1.10 	Avdelingene skal foreta konkrete vurderinger av mulighetene for å benytte seg av regionale innovasjons- og utviklingsmidler.</a:t>
            </a:r>
          </a:p>
          <a:p>
            <a:pPr marL="361942" lvl="1" indent="-361942">
              <a:lnSpc>
                <a:spcPct val="100000"/>
              </a:lnSpc>
              <a:spcBef>
                <a:spcPts val="0"/>
              </a:spcBef>
              <a:buNone/>
            </a:pPr>
            <a:r>
              <a:rPr lang="nb-NO" sz="1200" dirty="0">
                <a:latin typeface="Arial" panose="020B0604020202020204" pitchFamily="34" charset="0"/>
                <a:cs typeface="Arial" panose="020B0604020202020204" pitchFamily="34" charset="0"/>
              </a:rPr>
              <a:t>1.11 	Virksomhetsleder skal sørge for en virksomhetskultur med forståelse for anskaffelsesarbeidets betydning for virksomhetens resultater og omdømme.</a:t>
            </a:r>
          </a:p>
          <a:p>
            <a:pPr marL="361942" lvl="1" indent="-361942">
              <a:lnSpc>
                <a:spcPct val="100000"/>
              </a:lnSpc>
              <a:spcBef>
                <a:spcPts val="0"/>
              </a:spcBef>
              <a:buNone/>
            </a:pPr>
            <a:r>
              <a:rPr lang="nb-NO" sz="1200" dirty="0">
                <a:latin typeface="Arial" panose="020B0604020202020204" pitchFamily="34" charset="0"/>
                <a:cs typeface="Arial" panose="020B0604020202020204" pitchFamily="34" charset="0"/>
              </a:rPr>
              <a:t>1.12 Sette av mer tid til å klarlegge behov før vi anskaffer.</a:t>
            </a:r>
          </a:p>
          <a:p>
            <a:pPr marL="361942" lvl="1" indent="-361942">
              <a:lnSpc>
                <a:spcPct val="100000"/>
              </a:lnSpc>
              <a:spcBef>
                <a:spcPts val="0"/>
              </a:spcBef>
              <a:buNone/>
            </a:pPr>
            <a:r>
              <a:rPr lang="nb-NO" sz="1200" dirty="0">
                <a:latin typeface="Arial" panose="020B0604020202020204" pitchFamily="34" charset="0"/>
                <a:cs typeface="Arial" panose="020B0604020202020204" pitchFamily="34" charset="0"/>
              </a:rPr>
              <a:t>1.13 Øke involvering av interessenter, både fagpersoner og brukere, i forberedelsen av store eller strategisk viktige anskaffelser.</a:t>
            </a:r>
          </a:p>
          <a:p>
            <a:pPr marL="361942" lvl="1" indent="-361942">
              <a:lnSpc>
                <a:spcPct val="100000"/>
              </a:lnSpc>
              <a:spcBef>
                <a:spcPts val="0"/>
              </a:spcBef>
              <a:buNone/>
            </a:pPr>
            <a:r>
              <a:rPr lang="nb-NO" sz="1200" dirty="0">
                <a:latin typeface="Arial" panose="020B0604020202020204" pitchFamily="34" charset="0"/>
                <a:cs typeface="Arial" panose="020B0604020202020204" pitchFamily="34" charset="0"/>
              </a:rPr>
              <a:t>1.14 Bruke relevante anskaffelser til å profilere virksomheten.</a:t>
            </a:r>
          </a:p>
          <a:p>
            <a:pPr marL="361942" lvl="1" indent="-361942">
              <a:lnSpc>
                <a:spcPct val="100000"/>
              </a:lnSpc>
              <a:spcBef>
                <a:spcPts val="0"/>
              </a:spcBef>
              <a:buNone/>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pPr>
            <a:endParaRPr lang="nb-NO" sz="1200" dirty="0">
              <a:latin typeface="Arial" panose="020B0604020202020204" pitchFamily="34" charset="0"/>
              <a:cs typeface="Arial" panose="020B0604020202020204" pitchFamily="34" charset="0"/>
            </a:endParaRPr>
          </a:p>
          <a:p>
            <a:pPr>
              <a:lnSpc>
                <a:spcPct val="100000"/>
              </a:lnSpc>
              <a:spcBef>
                <a:spcPts val="0"/>
              </a:spcBef>
            </a:pPr>
            <a:endParaRPr lang="nb-NO" sz="1200" dirty="0">
              <a:latin typeface="Arial" panose="020B0604020202020204" pitchFamily="34" charset="0"/>
              <a:cs typeface="Arial" panose="020B0604020202020204" pitchFamily="34" charset="0"/>
            </a:endParaRPr>
          </a:p>
          <a:p>
            <a:pPr>
              <a:lnSpc>
                <a:spcPct val="100000"/>
              </a:lnSpc>
              <a:spcBef>
                <a:spcPts val="0"/>
              </a:spcBef>
            </a:pPr>
            <a:endParaRPr lang="nb-NO" sz="1200" dirty="0">
              <a:latin typeface="Arial" panose="020B0604020202020204" pitchFamily="34" charset="0"/>
              <a:cs typeface="Arial" panose="020B0604020202020204" pitchFamily="34" charset="0"/>
            </a:endParaRPr>
          </a:p>
          <a:p>
            <a:pPr>
              <a:lnSpc>
                <a:spcPct val="100000"/>
              </a:lnSpc>
              <a:spcBef>
                <a:spcPts val="0"/>
              </a:spcBef>
            </a:pPr>
            <a:endParaRPr lang="nb-NO" sz="1200" dirty="0">
              <a:latin typeface="Arial" panose="020B0604020202020204" pitchFamily="34" charset="0"/>
              <a:cs typeface="Arial" panose="020B0604020202020204" pitchFamily="34" charset="0"/>
            </a:endParaRPr>
          </a:p>
          <a:p>
            <a:pPr>
              <a:lnSpc>
                <a:spcPct val="100000"/>
              </a:lnSpc>
              <a:spcBef>
                <a:spcPts val="0"/>
              </a:spcBef>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482588" algn="l"/>
              </a:tabLst>
            </a:pPr>
            <a:r>
              <a:rPr lang="nb-NO" sz="1200" dirty="0">
                <a:latin typeface="Arial" panose="020B0604020202020204" pitchFamily="34" charset="0"/>
                <a:cs typeface="Arial" panose="020B0604020202020204" pitchFamily="34" charset="0"/>
              </a:rPr>
              <a:t>.</a:t>
            </a:r>
          </a:p>
          <a:p>
            <a:pPr marL="0" lvl="1" indent="0">
              <a:lnSpc>
                <a:spcPct val="100000"/>
              </a:lnSpc>
              <a:spcBef>
                <a:spcPts val="0"/>
              </a:spcBef>
              <a:buNone/>
              <a:tabLst>
                <a:tab pos="482588"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482588"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482588"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1333"/>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1333"/>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1333"/>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lvl="1"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tabLst>
                <a:tab pos="355591" algn="l"/>
              </a:tabLst>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34537" y="1191348"/>
            <a:ext cx="6092669" cy="502573"/>
          </a:xfrm>
          <a:prstGeom prst="rect">
            <a:avLst/>
          </a:prstGeom>
          <a:noFill/>
        </p:spPr>
        <p:txBody>
          <a:bodyPr wrap="square" rtlCol="0" anchor="ctr">
            <a:spAutoFit/>
          </a:bodyPr>
          <a:lstStyle/>
          <a:p>
            <a:pPr marL="304792" indent="-304792" defTabSz="1219170">
              <a:buFontTx/>
              <a:buAutoNum type="arabicPeriod"/>
            </a:pPr>
            <a:r>
              <a:rPr lang="nb-NO" sz="1333" kern="0" dirty="0">
                <a:solidFill>
                  <a:srgbClr val="005380"/>
                </a:solidFill>
                <a:latin typeface="Arial" panose="020B0604020202020204" pitchFamily="34" charset="0"/>
                <a:cs typeface="Arial" panose="020B0604020202020204" pitchFamily="34" charset="0"/>
              </a:rPr>
              <a:t>Anskaffelser skal bidra til bedre behovsdekning og møte fremtidens behov.</a:t>
            </a:r>
            <a:endParaRPr lang="nb-NO" sz="1333" kern="0" dirty="0">
              <a:solidFill>
                <a:sysClr val="windowText" lastClr="000000"/>
              </a:solidFill>
            </a:endParaRPr>
          </a:p>
          <a:p>
            <a:pPr defTabSz="1219170"/>
            <a:endParaRPr lang="nb-NO" sz="1333" kern="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16</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8360159" y="959791"/>
            <a:ext cx="2640000" cy="34335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chemeClr val="bg1"/>
              </a:buClr>
              <a:buFont typeface="+mj-lt"/>
              <a:buAutoNum type="arabicPeriod"/>
            </a:pPr>
            <a:r>
              <a:rPr lang="nb-NO" sz="800" kern="0" dirty="0">
                <a:solidFill>
                  <a:schemeClr val="bg1"/>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8360159" y="1340268"/>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2"/>
            </a:pPr>
            <a:r>
              <a:rPr lang="nb-NO" sz="800" kern="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8360159" y="1722035"/>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3"/>
            </a:pPr>
            <a:r>
              <a:rPr lang="nb-NO" sz="800" kern="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8360159" y="2103802"/>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4"/>
            </a:pPr>
            <a:r>
              <a:rPr lang="nb-NO" sz="800" kern="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8360159" y="2478156"/>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5"/>
            </a:pPr>
            <a:r>
              <a:rPr lang="nb-NO" sz="800" kern="0" dirty="0">
                <a:solidFill>
                  <a:srgbClr val="5F6062"/>
                </a:solidFill>
                <a:latin typeface="Arial" panose="020B0604020202020204" pitchFamily="34" charset="0"/>
                <a:cs typeface="Arial" panose="020B0604020202020204" pitchFamily="34" charset="0"/>
              </a:rPr>
              <a:t>Virksomhet </a:t>
            </a:r>
            <a:r>
              <a:rPr lang="nb-NO" sz="800" kern="0" dirty="0" err="1">
                <a:solidFill>
                  <a:srgbClr val="5F6062"/>
                </a:solidFill>
                <a:latin typeface="Arial" panose="020B0604020202020204" pitchFamily="34" charset="0"/>
                <a:cs typeface="Arial" panose="020B0604020202020204" pitchFamily="34" charset="0"/>
              </a:rPr>
              <a:t>X</a:t>
            </a:r>
            <a:r>
              <a:rPr lang="nb-NO" sz="800" kern="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8360159" y="2888491"/>
            <a:ext cx="5869932" cy="5745269"/>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RISIKO</a:t>
            </a:r>
          </a:p>
          <a:p>
            <a:pPr marL="0" indent="0" defTabSz="1219170">
              <a:lnSpc>
                <a:spcPct val="100000"/>
              </a:lnSpc>
              <a:spcBef>
                <a:spcPts val="0"/>
              </a:spcBef>
              <a:buNone/>
            </a:pPr>
            <a:r>
              <a:rPr lang="nb-NO" sz="12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defTabSz="121917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defTabSz="121917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STYRINGSPARAMETRE/ KPI</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Oppfattet behovsdekning innenfor definerte vare/tjeneste grupper målt gjennom årlig undersøkelse.</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Antall tilbydere i kunngjorte konkurranser.</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Andel utlyste aktuelle og kommende forespørsler i </a:t>
            </a:r>
            <a:r>
              <a:rPr lang="nb-NO" sz="1200" dirty="0" err="1">
                <a:latin typeface="Arial" panose="020B0604020202020204" pitchFamily="34" charset="0"/>
                <a:cs typeface="Arial" panose="020B0604020202020204" pitchFamily="34" charset="0"/>
              </a:rPr>
              <a:t>Doffin</a:t>
            </a:r>
            <a:r>
              <a:rPr lang="nb-NO" sz="1200" dirty="0">
                <a:latin typeface="Arial" panose="020B0604020202020204" pitchFamily="34" charset="0"/>
                <a:cs typeface="Arial" panose="020B0604020202020204" pitchFamily="34" charset="0"/>
              </a:rPr>
              <a:t>.</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Andel konkurranser med kontakt med leverandørmarkedet i forkant av konkurranser.</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Antall konkurranser med forhandling.</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Dokumenterte gevinster fra anskaffelser gjennomført etter innovativ metode.</a:t>
            </a:r>
          </a:p>
          <a:p>
            <a:pPr marL="304792" indent="-304792" defTabSz="1219170">
              <a:lnSpc>
                <a:spcPct val="100000"/>
              </a:lnSpc>
              <a:spcBef>
                <a:spcPts val="0"/>
              </a:spcBef>
            </a:pPr>
            <a:r>
              <a:rPr lang="nb-NO" sz="1200" dirty="0">
                <a:latin typeface="Arial" panose="020B0604020202020204" pitchFamily="34" charset="0"/>
                <a:cs typeface="Arial" panose="020B0604020202020204" pitchFamily="34" charset="0"/>
              </a:rPr>
              <a:t>Andel konkurranser med funksjons- og ytelseskrav.</a:t>
            </a:r>
          </a:p>
          <a:p>
            <a:pPr marL="304792" indent="-304792" defTabSz="1219170">
              <a:lnSpc>
                <a:spcPct val="100000"/>
              </a:lnSpc>
              <a:spcBef>
                <a:spcPts val="0"/>
              </a:spcBef>
            </a:pPr>
            <a:endParaRPr lang="nb-NO" sz="1200" dirty="0">
              <a:latin typeface="Arial" panose="020B0604020202020204" pitchFamily="34" charset="0"/>
              <a:cs typeface="Arial" panose="020B0604020202020204" pitchFamily="34" charset="0"/>
            </a:endParaRPr>
          </a:p>
          <a:p>
            <a:pPr marL="304792" indent="-304792" defTabSz="1219170">
              <a:lnSpc>
                <a:spcPct val="100000"/>
              </a:lnSpc>
              <a:spcBef>
                <a:spcPts val="0"/>
              </a:spcBef>
            </a:pPr>
            <a:endParaRPr lang="nb-NO" sz="1200" dirty="0">
              <a:latin typeface="Arial" panose="020B0604020202020204" pitchFamily="34" charset="0"/>
              <a:cs typeface="Arial" panose="020B0604020202020204" pitchFamily="34" charset="0"/>
            </a:endParaRPr>
          </a:p>
          <a:p>
            <a:pPr marL="0" indent="0" defTabSz="1219170">
              <a:lnSpc>
                <a:spcPct val="100000"/>
              </a:lnSpc>
              <a:spcBef>
                <a:spcPts val="0"/>
              </a:spcBef>
              <a:buNone/>
            </a:pPr>
            <a:r>
              <a:rPr lang="nb-NO" sz="1200" dirty="0">
                <a:latin typeface="Arial" panose="020B0604020202020204" pitchFamily="34" charset="0"/>
                <a:cs typeface="Arial" panose="020B0604020202020204" pitchFamily="34" charset="0"/>
              </a:rPr>
              <a:t> </a:t>
            </a:r>
          </a:p>
          <a:p>
            <a:pPr marL="0" indent="0" defTabSz="1219170">
              <a:lnSpc>
                <a:spcPct val="100000"/>
              </a:lnSpc>
              <a:spcBef>
                <a:spcPts val="0"/>
              </a:spcBef>
              <a:buNone/>
            </a:pPr>
            <a:endParaRPr lang="nb-NO" sz="1200" dirty="0">
              <a:latin typeface="Arial" panose="020B0604020202020204" pitchFamily="34" charset="0"/>
              <a:cs typeface="Arial" panose="020B0604020202020204" pitchFamily="34" charset="0"/>
            </a:endParaRPr>
          </a:p>
        </p:txBody>
      </p:sp>
      <p:pic>
        <p:nvPicPr>
          <p:cNvPr id="24" name="Bilde 23"/>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12145037" y="1286915"/>
            <a:ext cx="1200000" cy="1200000"/>
          </a:xfrm>
          <a:prstGeom prst="ellipse">
            <a:avLst/>
          </a:prstGeom>
          <a:effectLst>
            <a:softEdge rad="0"/>
          </a:effectLst>
        </p:spPr>
      </p:pic>
    </p:spTree>
    <p:extLst>
      <p:ext uri="{BB962C8B-B14F-4D97-AF65-F5344CB8AC3E}">
        <p14:creationId xmlns:p14="http://schemas.microsoft.com/office/powerpoint/2010/main" val="74019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e 25"/>
          <p:cNvPicPr preferRelativeResize="0">
            <a:picLocks/>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12145037" y="1270388"/>
            <a:ext cx="1200000" cy="1200000"/>
          </a:xfrm>
          <a:prstGeom prst="ellipse">
            <a:avLst/>
          </a:prstGeom>
          <a:effectLst>
            <a:softEdge rad="0"/>
          </a:effectLst>
        </p:spPr>
      </p:pic>
      <p:sp>
        <p:nvSpPr>
          <p:cNvPr id="3" name="Plassholder for innhold 2"/>
          <p:cNvSpPr>
            <a:spLocks noGrp="1"/>
          </p:cNvSpPr>
          <p:nvPr>
            <p:ph idx="1"/>
          </p:nvPr>
        </p:nvSpPr>
        <p:spPr>
          <a:xfrm>
            <a:off x="2044864" y="2065392"/>
            <a:ext cx="6315292" cy="7157269"/>
          </a:xfrm>
        </p:spPr>
        <p:txBody>
          <a:bodyPr>
            <a:noAutofit/>
          </a:bodyPr>
          <a:lstStyle/>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ØNSKET EFFEKT</a:t>
            </a:r>
          </a:p>
          <a:p>
            <a:pPr>
              <a:lnSpc>
                <a:spcPct val="100000"/>
              </a:lnSpc>
              <a:spcBef>
                <a:spcPts val="0"/>
              </a:spcBef>
            </a:pPr>
            <a:r>
              <a:rPr lang="nb-NO" sz="1200" dirty="0">
                <a:latin typeface="Arial" panose="020B0604020202020204" pitchFamily="34" charset="0"/>
                <a:cs typeface="Arial" panose="020B0604020202020204" pitchFamily="34" charset="0"/>
              </a:rPr>
              <a:t>Anskaffelser sees i sammenheng med den totale ressursbruken i virksomheten. </a:t>
            </a:r>
          </a:p>
          <a:p>
            <a:pPr>
              <a:lnSpc>
                <a:spcPct val="100000"/>
              </a:lnSpc>
              <a:spcBef>
                <a:spcPts val="0"/>
              </a:spcBef>
            </a:pPr>
            <a:r>
              <a:rPr lang="nb-NO" sz="1200" dirty="0">
                <a:latin typeface="Arial" panose="020B0604020202020204" pitchFamily="34" charset="0"/>
                <a:cs typeface="Arial" panose="020B0604020202020204" pitchFamily="34" charset="0"/>
              </a:rPr>
              <a:t>Bedre utnyttelse av og kvalitet på innkjøpene for økt og/eller bedre tjenesteproduksjon. </a:t>
            </a:r>
          </a:p>
          <a:p>
            <a:pPr>
              <a:lnSpc>
                <a:spcPct val="100000"/>
              </a:lnSpc>
              <a:spcBef>
                <a:spcPts val="0"/>
              </a:spcBef>
            </a:pPr>
            <a:r>
              <a:rPr lang="nb-NO" sz="1200" dirty="0">
                <a:latin typeface="Arial" panose="020B0604020202020204" pitchFamily="34" charset="0"/>
                <a:cs typeface="Arial" panose="020B0604020202020204" pitchFamily="34" charset="0"/>
              </a:rPr>
              <a:t>Ha en enkelt tilgjengelig avtaleportefølje som gir økonomisk gevinst gjennom standardisering, effektivisering og samordning av anskaffelsene. </a:t>
            </a:r>
          </a:p>
          <a:p>
            <a:pPr>
              <a:lnSpc>
                <a:spcPct val="100000"/>
              </a:lnSpc>
              <a:spcBef>
                <a:spcPts val="0"/>
              </a:spcBef>
            </a:pPr>
            <a:r>
              <a:rPr lang="nb-NO" sz="1200" dirty="0">
                <a:latin typeface="Arial" panose="020B0604020202020204" pitchFamily="34" charset="0"/>
                <a:cs typeface="Arial" panose="020B0604020202020204" pitchFamily="34" charset="0"/>
              </a:rPr>
              <a:t>Høy lojalitet til virksomhetens avtaler.</a:t>
            </a:r>
          </a:p>
          <a:p>
            <a:pPr>
              <a:lnSpc>
                <a:spcPct val="100000"/>
              </a:lnSpc>
              <a:spcBef>
                <a:spcPts val="0"/>
              </a:spcBef>
            </a:pPr>
            <a:r>
              <a:rPr lang="nb-NO" sz="1200" dirty="0">
                <a:latin typeface="Arial" panose="020B0604020202020204" pitchFamily="34" charset="0"/>
                <a:cs typeface="Arial" panose="020B0604020202020204" pitchFamily="34" charset="0"/>
              </a:rPr>
              <a:t>Mer formelle og uformelle innkjøpssamarbeid med andre som sparer virksomheten for transaksjonskostnader og bidrar til bedre avtalebetingelser. </a:t>
            </a:r>
          </a:p>
          <a:p>
            <a:pPr>
              <a:lnSpc>
                <a:spcPct val="100000"/>
              </a:lnSpc>
              <a:spcBef>
                <a:spcPts val="0"/>
              </a:spcBef>
            </a:pPr>
            <a:r>
              <a:rPr lang="nb-NO" sz="1200" dirty="0">
                <a:latin typeface="Arial" panose="020B0604020202020204" pitchFamily="34" charset="0"/>
                <a:cs typeface="Arial" panose="020B0604020202020204" pitchFamily="34" charset="0"/>
              </a:rPr>
              <a:t>Kontraktsvilkårene respekteres og utnyttes best mulig gjennom hele avtaleperioden. </a:t>
            </a:r>
          </a:p>
          <a:p>
            <a:pPr>
              <a:lnSpc>
                <a:spcPct val="100000"/>
              </a:lnSpc>
              <a:spcBef>
                <a:spcPts val="0"/>
              </a:spcBef>
            </a:pPr>
            <a:r>
              <a:rPr lang="nb-NO" sz="1200" dirty="0">
                <a:latin typeface="Arial" panose="020B0604020202020204" pitchFamily="34" charset="0"/>
                <a:cs typeface="Arial" panose="020B0604020202020204" pitchFamily="34" charset="0"/>
              </a:rPr>
              <a:t>Livsløpskostnader vektlegges i relevante anskaffelser.</a:t>
            </a: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TILTAK</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2.1 	Sikre at datakvaliteten fra faktura- og økonomisystemet er høy og gir et godt grunnlag for analyse.</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2.2 	Forbedre avtalene som inngås. Innkjøpsavdelingen skal inngå og forvalte virksomhetens samkjøps- og rammeavtaler på grunnlag av årlig analyse av virksomhetens sammenfallende behov og økonomiske effekt. Tydeliggjøre leders ansvar for å bruke rammeavtalene og bruke disse korrekt ved innkjøp av varer og tjenester. Avdelingsleder skal sikre at bestiller- og attestasjonsrollen foretas av medarbeidere med nødvendig kompetanse, og ha interne rutiner som sikrer at rammeavtaler følges.</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2.3 	Innkjøpsavdelingen skal ta ut rapporter som gir tilstrekkelig informasjon for å kunne kontrollere og etterprøve bruken av midler på ulike avtaler og avtaleområder.</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2.4 	Utarbeide regelmessige forbruksanalyser på overordnet nivå og sikre god innsikt i leverandørmarkedet for utvalgte kategorier.</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2.5 	Gradvis etablere faste anskaffelsesteam med kompetanse på produkter/tjenester innenfor sitt fagområde. Potensiale for besparelser, modenhet og risiko legges til grunn for prioriteringen.</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2.6 	Etablere tettere samarbeid med andre virksomheter.</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2.7	Etablere en felles modell for kontraktsoppfølging i virksomheten for å sikre at kontraktens intensjoner ivaretas. </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2.8 	Innkjøpsavdelingen skal kunne måle besparelser på sine avtaler og synliggjøre gevinstrealisering for gjennomførte anskaffelser.</a:t>
            </a: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5"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6"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7" action="ppaction://hlinksldjump"/>
          </p:cNvPr>
          <p:cNvSpPr/>
          <p:nvPr/>
        </p:nvSpPr>
        <p:spPr>
          <a:xfrm>
            <a:off x="8360159"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8"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17</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9" action="ppaction://hlinksldjump"/>
          </p:cNvPr>
          <p:cNvSpPr/>
          <p:nvPr/>
        </p:nvSpPr>
        <p:spPr>
          <a:xfrm>
            <a:off x="8360159" y="959791"/>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a:pPr>
            <a:r>
              <a:rPr lang="nb-NO" sz="800" kern="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10" action="ppaction://hlinksldjump"/>
          </p:cNvPr>
          <p:cNvSpPr/>
          <p:nvPr/>
        </p:nvSpPr>
        <p:spPr>
          <a:xfrm>
            <a:off x="8360159" y="1340268"/>
            <a:ext cx="2640000" cy="34335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chemeClr val="bg1"/>
              </a:buClr>
              <a:buFont typeface="+mj-lt"/>
              <a:buAutoNum type="arabicPeriod" startAt="2"/>
            </a:pPr>
            <a:r>
              <a:rPr lang="nb-NO" sz="800" kern="0" dirty="0">
                <a:solidFill>
                  <a:schemeClr val="bg1"/>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11" action="ppaction://hlinksldjump"/>
          </p:cNvPr>
          <p:cNvSpPr/>
          <p:nvPr/>
        </p:nvSpPr>
        <p:spPr>
          <a:xfrm>
            <a:off x="8360159" y="1722035"/>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3"/>
            </a:pPr>
            <a:r>
              <a:rPr lang="nb-NO" sz="800" kern="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2" action="ppaction://hlinksldjump"/>
          </p:cNvPr>
          <p:cNvSpPr/>
          <p:nvPr/>
        </p:nvSpPr>
        <p:spPr>
          <a:xfrm>
            <a:off x="8360159" y="2103802"/>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4"/>
            </a:pPr>
            <a:r>
              <a:rPr lang="nb-NO" sz="800" kern="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3" action="ppaction://hlinksldjump"/>
          </p:cNvPr>
          <p:cNvSpPr/>
          <p:nvPr/>
        </p:nvSpPr>
        <p:spPr>
          <a:xfrm>
            <a:off x="8360159" y="2478156"/>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5"/>
            </a:pPr>
            <a:r>
              <a:rPr lang="nb-NO" sz="800" kern="0" dirty="0">
                <a:solidFill>
                  <a:srgbClr val="5F6062"/>
                </a:solidFill>
                <a:latin typeface="Arial" panose="020B0604020202020204" pitchFamily="34" charset="0"/>
                <a:cs typeface="Arial" panose="020B0604020202020204" pitchFamily="34" charset="0"/>
              </a:rPr>
              <a:t>Virksomhet </a:t>
            </a:r>
            <a:r>
              <a:rPr lang="nb-NO" sz="800" kern="0" dirty="0" err="1">
                <a:solidFill>
                  <a:srgbClr val="5F6062"/>
                </a:solidFill>
                <a:latin typeface="Arial" panose="020B0604020202020204" pitchFamily="34" charset="0"/>
                <a:cs typeface="Arial" panose="020B0604020202020204" pitchFamily="34" charset="0"/>
              </a:rPr>
              <a:t>X</a:t>
            </a:r>
            <a:r>
              <a:rPr lang="nb-NO" sz="800" kern="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8360159" y="2886826"/>
            <a:ext cx="5869932" cy="5768705"/>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RISIKO</a:t>
            </a:r>
          </a:p>
          <a:p>
            <a:pPr marL="0" indent="0" defTabSz="1219170">
              <a:lnSpc>
                <a:spcPct val="100000"/>
              </a:lnSpc>
              <a:spcBef>
                <a:spcPts val="0"/>
              </a:spcBef>
              <a:buNone/>
            </a:pPr>
            <a:r>
              <a:rPr lang="nb-NO" sz="12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defTabSz="121917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defTabSz="121917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STYRINGSPARAMETRE/ KPI</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Andel av totalt kjøp via rammeavtaler.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Antall rammeavtaler.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Antall fakturaer.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Antall leverandører.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Avvik standardkrav til fakturaer.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Kontraktsverdi ved signering mot faktisk verdi ved avslutning av kontrakt.</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Avtalelojalitet (stikkprøvekontroller fra regnskapet for å avdekke i hvilken grad rammeavtalene benyttes). Brudd på avtalelojalitet rapporteres til overordnet administrativ ledelse i virksomheten som følger opp med tiltak.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Antall anskaffelser som har blitt gjennomført i samarbeid med andre offentlige virksomheter.</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Andel inngåtte avtaler hvor krav til livssykluskostnader er ivaretatt (i de tilfeller hvor dette er relevant). </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Antall avtaler som har utløpt og skulle vært fornyet.</a:t>
            </a:r>
          </a:p>
          <a:p>
            <a:pPr marL="304792" indent="-304792" defTabSz="1219170">
              <a:lnSpc>
                <a:spcPct val="110000"/>
              </a:lnSpc>
              <a:spcBef>
                <a:spcPts val="0"/>
              </a:spcBef>
            </a:pPr>
            <a:r>
              <a:rPr lang="nb-NO" sz="1200" dirty="0">
                <a:latin typeface="Arial" panose="020B0604020202020204" pitchFamily="34" charset="0"/>
                <a:cs typeface="Arial" panose="020B0604020202020204" pitchFamily="34" charset="0"/>
              </a:rPr>
              <a:t>Andel leverandører under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kr uten avtale.</a:t>
            </a:r>
            <a:endParaRPr lang="nb-NO" sz="1200" dirty="0">
              <a:solidFill>
                <a:srgbClr val="005380"/>
              </a:solidFill>
              <a:latin typeface="Arial" panose="020B0604020202020204" pitchFamily="34" charset="0"/>
              <a:cs typeface="Arial" panose="020B0604020202020204" pitchFamily="34" charset="0"/>
            </a:endParaRPr>
          </a:p>
          <a:p>
            <a:pPr marL="304792" indent="-304792" defTabSz="1219170">
              <a:spcBef>
                <a:spcPts val="1333"/>
              </a:spcBef>
            </a:pPr>
            <a:endParaRPr lang="nb-NO" sz="1200" dirty="0">
              <a:latin typeface="Arial" panose="020B0604020202020204" pitchFamily="34" charset="0"/>
              <a:cs typeface="Arial" panose="020B0604020202020204" pitchFamily="34" charset="0"/>
            </a:endParaRPr>
          </a:p>
          <a:p>
            <a:pPr marL="0" indent="0" defTabSz="1219170">
              <a:spcBef>
                <a:spcPts val="1333"/>
              </a:spcBef>
              <a:buNone/>
            </a:pPr>
            <a:endParaRPr lang="nb-NO" sz="1200" dirty="0">
              <a:latin typeface="Arial" panose="020B0604020202020204" pitchFamily="34" charset="0"/>
              <a:cs typeface="Arial" panose="020B0604020202020204" pitchFamily="34" charset="0"/>
            </a:endParaRPr>
          </a:p>
          <a:p>
            <a:pPr marL="0" indent="0" defTabSz="1219170">
              <a:lnSpc>
                <a:spcPct val="100000"/>
              </a:lnSpc>
              <a:spcBef>
                <a:spcPts val="0"/>
              </a:spcBef>
              <a:buNone/>
            </a:pPr>
            <a:endParaRPr lang="nb-NO" sz="1200" dirty="0">
              <a:latin typeface="Arial" panose="020B0604020202020204" pitchFamily="34" charset="0"/>
              <a:cs typeface="Arial" panose="020B0604020202020204" pitchFamily="34" charset="0"/>
            </a:endParaRPr>
          </a:p>
        </p:txBody>
      </p:sp>
      <p:sp>
        <p:nvSpPr>
          <p:cNvPr id="24" name="TekstSylinder 23"/>
          <p:cNvSpPr txBox="1"/>
          <p:nvPr/>
        </p:nvSpPr>
        <p:spPr>
          <a:xfrm>
            <a:off x="2034537" y="1088788"/>
            <a:ext cx="6092669" cy="707694"/>
          </a:xfrm>
          <a:prstGeom prst="rect">
            <a:avLst/>
          </a:prstGeom>
          <a:noFill/>
        </p:spPr>
        <p:txBody>
          <a:bodyPr wrap="square" rtlCol="0" anchor="ctr">
            <a:spAutoFit/>
          </a:bodyPr>
          <a:lstStyle/>
          <a:p>
            <a:pPr marL="304792" indent="-304792" defTabSz="1219170">
              <a:buClr>
                <a:srgbClr val="005380"/>
              </a:buClr>
              <a:buFont typeface="+mj-lt"/>
              <a:buAutoNum type="arabicPeriod" startAt="2"/>
            </a:pPr>
            <a:r>
              <a:rPr lang="nb-NO" sz="1333" kern="0" dirty="0">
                <a:solidFill>
                  <a:srgbClr val="005380"/>
                </a:solidFill>
                <a:latin typeface="Arial" panose="020B0604020202020204" pitchFamily="34" charset="0"/>
                <a:cs typeface="Arial" panose="020B0604020202020204" pitchFamily="34" charset="0"/>
              </a:rPr>
              <a:t>Anskaffelser skal bidra til effektiv tjenesteproduksjon gjennom bedre ressursutnyttelse.</a:t>
            </a:r>
            <a:endParaRPr lang="nb-NO" sz="1333" kern="0" dirty="0">
              <a:solidFill>
                <a:sysClr val="windowText" lastClr="000000"/>
              </a:solidFill>
            </a:endParaRPr>
          </a:p>
          <a:p>
            <a:pPr defTabSz="1219170"/>
            <a:endParaRPr lang="nb-NO" sz="1333" kern="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91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44865" y="2923648"/>
            <a:ext cx="6315293" cy="4659693"/>
          </a:xfrm>
        </p:spPr>
        <p:txBody>
          <a:bodyPr>
            <a:noAutofit/>
          </a:bodyPr>
          <a:lstStyle/>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1200" dirty="0">
                <a:latin typeface="Arial" panose="020B0604020202020204" pitchFamily="34" charset="0"/>
                <a:cs typeface="Arial" panose="020B0604020202020204" pitchFamily="34" charset="0"/>
              </a:rPr>
              <a:t>Det skal ikke brukes tid på anskaffelser som ikke gir verdi for virksomheten. Gjennomføring av anskaffelser skal kjennetegnes av intern effektivitet og regelverksetterlevelse.</a:t>
            </a: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TILTAK</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3.1 	Virksomheten skal anskaffe et elektronisk konkurransegjennomføringsverktøy (KGV).</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3.2	Innkjøperne skal ha enkelt tilgjengelige og oppdaterte veiledere, maler og verktøy til bruk i virksomhetens anskaffelsesprosesser i KGV.</a:t>
            </a:r>
          </a:p>
          <a:p>
            <a:pPr marL="355591" indent="-355591">
              <a:lnSpc>
                <a:spcPct val="100000"/>
              </a:lnSpc>
              <a:spcBef>
                <a:spcPts val="0"/>
              </a:spcBef>
              <a:buNone/>
            </a:pPr>
            <a:r>
              <a:rPr lang="nb-NO" sz="1200" dirty="0">
                <a:latin typeface="Arial" panose="020B0604020202020204" pitchFamily="34" charset="0"/>
                <a:cs typeface="Arial" panose="020B0604020202020204" pitchFamily="34" charset="0"/>
              </a:rPr>
              <a:t>3.3 	Innføre elektroniske verktøy for flere deler av anskaffelsesprosessen. </a:t>
            </a:r>
          </a:p>
          <a:p>
            <a:pPr marL="355591" indent="-355591">
              <a:lnSpc>
                <a:spcPct val="100000"/>
              </a:lnSpc>
              <a:spcBef>
                <a:spcPts val="0"/>
              </a:spcBef>
              <a:buNone/>
            </a:pPr>
            <a:r>
              <a:rPr lang="nb-NO" sz="1200" dirty="0">
                <a:latin typeface="Arial" panose="020B0604020202020204" pitchFamily="34" charset="0"/>
                <a:cs typeface="Arial" panose="020B0604020202020204" pitchFamily="34" charset="0"/>
              </a:rPr>
              <a:t>3.4 	Utvikle og implementere bedre prosess for store/ viktige anskaffelser.</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3.5 	Sikre bedre samhandling mellom de ulike rollene i anskaffelsesprosessen.</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3.6 	Alle nyansatte skal få informasjon om gjennomføring av anskaffelser.</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3.7 	Innkjøpsavdelingen skal tilby differensierte og målrettede kompetansehevingstiltak rettet mot ulike roller og områder.</a:t>
            </a:r>
          </a:p>
          <a:p>
            <a:pPr marL="355591" lvl="1" indent="-355591">
              <a:lnSpc>
                <a:spcPct val="100000"/>
              </a:lnSpc>
              <a:spcBef>
                <a:spcPts val="0"/>
              </a:spcBef>
              <a:buNone/>
            </a:pPr>
            <a:r>
              <a:rPr lang="nb-NO" sz="1200" dirty="0">
                <a:latin typeface="Arial" panose="020B0604020202020204" pitchFamily="34" charset="0"/>
                <a:cs typeface="Arial" panose="020B0604020202020204" pitchFamily="34" charset="0"/>
              </a:rPr>
              <a:t>3.8 	Innkjøpsavdelingen skal sørge for å bruke kompetansen på en måte som i størst mulig grad gagner virksomheten, og skal ved manglende kapasitet prioritere bistand i anskaffelsesprosesser der verdien overstiger nasjonal terskelverdi, eller som er av strategisk viktighet.</a:t>
            </a:r>
          </a:p>
          <a:p>
            <a:pPr>
              <a:lnSpc>
                <a:spcPct val="100000"/>
              </a:lnSpc>
              <a:spcBef>
                <a:spcPts val="0"/>
              </a:spcBef>
            </a:pPr>
            <a:endParaRPr lang="nb-NO" sz="1200" dirty="0">
              <a:latin typeface="Arial" panose="020B0604020202020204" pitchFamily="34" charset="0"/>
              <a:cs typeface="Arial" panose="020B0604020202020204" pitchFamily="34" charset="0"/>
            </a:endParaRPr>
          </a:p>
          <a:p>
            <a:pPr>
              <a:lnSpc>
                <a:spcPct val="100000"/>
              </a:lnSpc>
              <a:spcBef>
                <a:spcPts val="0"/>
              </a:spcBef>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18</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8360159" y="959791"/>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a:pPr>
            <a:r>
              <a:rPr lang="nb-NO" sz="800" kern="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8360159" y="1340268"/>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2"/>
            </a:pPr>
            <a:r>
              <a:rPr lang="nb-NO" sz="800" kern="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8360159" y="1722035"/>
            <a:ext cx="2640000" cy="34335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chemeClr val="bg1"/>
              </a:buClr>
              <a:buFont typeface="+mj-lt"/>
              <a:buAutoNum type="arabicPeriod" startAt="3"/>
            </a:pPr>
            <a:r>
              <a:rPr lang="nb-NO" sz="800" kern="0" dirty="0">
                <a:solidFill>
                  <a:schemeClr val="bg1"/>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8360159" y="2103802"/>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4"/>
            </a:pPr>
            <a:r>
              <a:rPr lang="nb-NO" sz="800" kern="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8360159" y="2478156"/>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defTabSz="1219170">
              <a:buClr>
                <a:srgbClr val="5F6062"/>
              </a:buClr>
              <a:buFont typeface="+mj-lt"/>
              <a:buAutoNum type="arabicPeriod" startAt="5"/>
            </a:pPr>
            <a:r>
              <a:rPr lang="nb-NO" sz="800" kern="0" dirty="0">
                <a:solidFill>
                  <a:srgbClr val="5F6062"/>
                </a:solidFill>
                <a:latin typeface="Arial" panose="020B0604020202020204" pitchFamily="34" charset="0"/>
                <a:cs typeface="Arial" panose="020B0604020202020204" pitchFamily="34" charset="0"/>
              </a:rPr>
              <a:t>Virksomhet </a:t>
            </a:r>
            <a:r>
              <a:rPr lang="nb-NO" sz="800" kern="0" dirty="0" err="1">
                <a:solidFill>
                  <a:srgbClr val="5F6062"/>
                </a:solidFill>
                <a:latin typeface="Arial" panose="020B0604020202020204" pitchFamily="34" charset="0"/>
                <a:cs typeface="Arial" panose="020B0604020202020204" pitchFamily="34" charset="0"/>
              </a:rPr>
              <a:t>X</a:t>
            </a:r>
            <a:r>
              <a:rPr lang="nb-NO" sz="800" kern="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8360159" y="2923649"/>
            <a:ext cx="5869932" cy="4568169"/>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RISIKO</a:t>
            </a:r>
          </a:p>
          <a:p>
            <a:pPr marL="0" indent="0" defTabSz="1219170">
              <a:lnSpc>
                <a:spcPct val="100000"/>
              </a:lnSpc>
              <a:spcBef>
                <a:spcPts val="0"/>
              </a:spcBef>
              <a:buNone/>
            </a:pPr>
            <a:r>
              <a:rPr lang="nb-NO" sz="12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defTabSz="121917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defTabSz="121917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STYRINGSPARAMETRE/ KPI</a:t>
            </a:r>
          </a:p>
          <a:p>
            <a:pPr marL="304792" indent="-304792" defTabSz="1219170">
              <a:spcBef>
                <a:spcPts val="0"/>
              </a:spcBef>
            </a:pPr>
            <a:r>
              <a:rPr lang="nb-NO" sz="1200" dirty="0">
                <a:latin typeface="Arial" panose="020B0604020202020204" pitchFamily="34" charset="0"/>
                <a:cs typeface="Arial" panose="020B0604020202020204" pitchFamily="34" charset="0"/>
              </a:rPr>
              <a:t>Antall gjennomføre konkurranser i KGV.</a:t>
            </a:r>
          </a:p>
          <a:p>
            <a:pPr marL="304792" indent="-304792" defTabSz="1219170">
              <a:spcBef>
                <a:spcPts val="0"/>
              </a:spcBef>
            </a:pPr>
            <a:r>
              <a:rPr lang="nb-NO" sz="1200" dirty="0">
                <a:latin typeface="Arial" panose="020B0604020202020204" pitchFamily="34" charset="0"/>
                <a:cs typeface="Arial" panose="020B0604020202020204" pitchFamily="34" charset="0"/>
              </a:rPr>
              <a:t>Antall fellende avgjørelser/uttalelser i </a:t>
            </a:r>
            <a:r>
              <a:rPr lang="nb-NO" sz="1200" dirty="0" err="1">
                <a:latin typeface="Arial" panose="020B0604020202020204" pitchFamily="34" charset="0"/>
                <a:cs typeface="Arial" panose="020B0604020202020204" pitchFamily="34" charset="0"/>
              </a:rPr>
              <a:t>rettsinnstans</a:t>
            </a:r>
            <a:r>
              <a:rPr lang="nb-NO" sz="1200" dirty="0">
                <a:latin typeface="Arial" panose="020B0604020202020204" pitchFamily="34" charset="0"/>
                <a:cs typeface="Arial" panose="020B0604020202020204" pitchFamily="34" charset="0"/>
              </a:rPr>
              <a:t>/KOFA. </a:t>
            </a:r>
          </a:p>
          <a:p>
            <a:pPr marL="304792" indent="-304792" defTabSz="1219170">
              <a:spcBef>
                <a:spcPts val="0"/>
              </a:spcBef>
            </a:pPr>
            <a:r>
              <a:rPr lang="nb-NO" sz="1200" dirty="0">
                <a:latin typeface="Arial" panose="020B0604020202020204" pitchFamily="34" charset="0"/>
                <a:cs typeface="Arial" panose="020B0604020202020204" pitchFamily="34" charset="0"/>
              </a:rPr>
              <a:t>Antall avlyste konkurranser. </a:t>
            </a:r>
          </a:p>
          <a:p>
            <a:pPr marL="304792" indent="-304792" defTabSz="1219170">
              <a:spcBef>
                <a:spcPts val="0"/>
              </a:spcBef>
            </a:pPr>
            <a:r>
              <a:rPr lang="nb-NO" sz="1200" dirty="0">
                <a:latin typeface="Arial" panose="020B0604020202020204" pitchFamily="34" charset="0"/>
                <a:cs typeface="Arial" panose="020B0604020202020204" pitchFamily="34" charset="0"/>
              </a:rPr>
              <a:t>Anmerkninger fra Riksrevisjonen/ Kommunerevisjonen. </a:t>
            </a:r>
          </a:p>
          <a:p>
            <a:pPr marL="304792" indent="-304792" defTabSz="1219170">
              <a:spcBef>
                <a:spcPts val="0"/>
              </a:spcBef>
            </a:pPr>
            <a:r>
              <a:rPr lang="nb-NO" sz="1200" dirty="0">
                <a:latin typeface="Arial" panose="020B0604020202020204" pitchFamily="34" charset="0"/>
                <a:cs typeface="Arial" panose="020B0604020202020204" pitchFamily="34" charset="0"/>
              </a:rPr>
              <a:t>Etterlevelse av anskaffelsesregelverket (stikkprøvekontroller fra regnskapet for å avdekke om større enkeltanskaffelser (ikke avrop) er gjort i henhold til lov om offentlige anskaffelser.</a:t>
            </a:r>
          </a:p>
          <a:p>
            <a:pPr marL="304792" indent="-304792" defTabSz="1219170">
              <a:spcBef>
                <a:spcPts val="0"/>
              </a:spcBef>
            </a:pPr>
            <a:r>
              <a:rPr lang="nb-NO" sz="1200" dirty="0">
                <a:latin typeface="Arial" panose="020B0604020202020204" pitchFamily="34" charset="0"/>
                <a:cs typeface="Arial" panose="020B0604020202020204" pitchFamily="34" charset="0"/>
              </a:rPr>
              <a:t>Antall ulovlige direkteanskaffelser over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kr som er identifisert.</a:t>
            </a:r>
          </a:p>
          <a:p>
            <a:pPr marL="304792" indent="-304792" defTabSz="1219170">
              <a:spcBef>
                <a:spcPts val="0"/>
              </a:spcBef>
            </a:pPr>
            <a:r>
              <a:rPr lang="nb-NO" sz="1200" dirty="0">
                <a:latin typeface="Arial" panose="020B0604020202020204" pitchFamily="34" charset="0"/>
                <a:cs typeface="Arial" panose="020B0604020202020204" pitchFamily="34" charset="0"/>
              </a:rPr>
              <a:t>Tilbudt verdi ved </a:t>
            </a:r>
            <a:r>
              <a:rPr lang="nb-NO" sz="1200" dirty="0" err="1">
                <a:latin typeface="Arial" panose="020B0604020202020204" pitchFamily="34" charset="0"/>
                <a:cs typeface="Arial" panose="020B0604020202020204" pitchFamily="34" charset="0"/>
              </a:rPr>
              <a:t>kontraktssignering</a:t>
            </a:r>
            <a:r>
              <a:rPr lang="nb-NO" sz="1200" dirty="0">
                <a:latin typeface="Arial" panose="020B0604020202020204" pitchFamily="34" charset="0"/>
                <a:cs typeface="Arial" panose="020B0604020202020204" pitchFamily="34" charset="0"/>
              </a:rPr>
              <a:t> mot estimert verdi ved igangsettelse av anskaffelsen.</a:t>
            </a:r>
          </a:p>
          <a:p>
            <a:pPr marL="304792" indent="-304792" defTabSz="1219170">
              <a:spcBef>
                <a:spcPts val="0"/>
              </a:spcBef>
            </a:pPr>
            <a:r>
              <a:rPr lang="nb-NO" sz="1200" dirty="0">
                <a:latin typeface="Arial" panose="020B0604020202020204" pitchFamily="34" charset="0"/>
                <a:cs typeface="Arial" panose="020B0604020202020204" pitchFamily="34" charset="0"/>
              </a:rPr>
              <a:t>Tids- og ressursbruk fra oppstart av anskaffelsen til kontrakts utløp.</a:t>
            </a:r>
          </a:p>
          <a:p>
            <a:pPr marL="304792" indent="-304792" defTabSz="1219170">
              <a:spcBef>
                <a:spcPts val="0"/>
              </a:spcBef>
            </a:pPr>
            <a:r>
              <a:rPr lang="nb-NO" sz="1200" dirty="0">
                <a:latin typeface="Arial" panose="020B0604020202020204" pitchFamily="34" charset="0"/>
                <a:cs typeface="Arial" panose="020B0604020202020204" pitchFamily="34" charset="0"/>
              </a:rPr>
              <a:t>Antall anskaffelser over og under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kr gjennomført utenfor interne rutiner </a:t>
            </a:r>
          </a:p>
          <a:p>
            <a:pPr marL="304792" indent="-304792" defTabSz="1219170">
              <a:spcBef>
                <a:spcPts val="0"/>
              </a:spcBef>
            </a:pPr>
            <a:r>
              <a:rPr lang="nb-NO" sz="1200" dirty="0">
                <a:latin typeface="Arial" panose="020B0604020202020204" pitchFamily="34" charset="0"/>
                <a:cs typeface="Arial" panose="020B0604020202020204" pitchFamily="34" charset="0"/>
              </a:rPr>
              <a:t>Andel bruk av bestillingsløsningen. 	</a:t>
            </a:r>
          </a:p>
          <a:p>
            <a:pPr marL="304792" indent="-304792" defTabSz="1219170">
              <a:spcBef>
                <a:spcPts val="0"/>
              </a:spcBef>
            </a:pPr>
            <a:r>
              <a:rPr lang="nb-NO" sz="1200" dirty="0">
                <a:latin typeface="Arial" panose="020B0604020202020204" pitchFamily="34" charset="0"/>
                <a:cs typeface="Arial" panose="020B0604020202020204" pitchFamily="34" charset="0"/>
              </a:rPr>
              <a:t>Brukervennligheten av utlagte avtaler, maler og veiledere på intranettet.</a:t>
            </a:r>
          </a:p>
          <a:p>
            <a:pPr marL="0" indent="0" defTabSz="1219170">
              <a:spcBef>
                <a:spcPts val="1333"/>
              </a:spcBef>
              <a:buNone/>
            </a:pPr>
            <a:r>
              <a:rPr lang="nb-NO" sz="1200" dirty="0">
                <a:solidFill>
                  <a:srgbClr val="005380"/>
                </a:solidFill>
                <a:latin typeface="Arial" panose="020B0604020202020204" pitchFamily="34" charset="0"/>
                <a:cs typeface="Arial" panose="020B0604020202020204" pitchFamily="34" charset="0"/>
              </a:rPr>
              <a:t>RESULTATMÅL</a:t>
            </a:r>
          </a:p>
          <a:p>
            <a:pPr marL="0" indent="0" defTabSz="1219170">
              <a:lnSpc>
                <a:spcPct val="100000"/>
              </a:lnSpc>
              <a:spcBef>
                <a:spcPts val="0"/>
              </a:spcBef>
              <a:buNone/>
            </a:pP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 elektronisk konkurransegjennomføring for anskaffelser over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kr innen 2018.</a:t>
            </a: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12145037" y="1269829"/>
            <a:ext cx="1200000" cy="1200000"/>
          </a:xfrm>
          <a:prstGeom prst="ellipse">
            <a:avLst/>
          </a:prstGeom>
          <a:effectLst>
            <a:softEdge rad="0"/>
          </a:effectLst>
        </p:spPr>
      </p:pic>
      <p:sp>
        <p:nvSpPr>
          <p:cNvPr id="26" name="TekstSylinder 25"/>
          <p:cNvSpPr txBox="1"/>
          <p:nvPr/>
        </p:nvSpPr>
        <p:spPr>
          <a:xfrm>
            <a:off x="2034537" y="1191348"/>
            <a:ext cx="6092669" cy="502573"/>
          </a:xfrm>
          <a:prstGeom prst="rect">
            <a:avLst/>
          </a:prstGeom>
          <a:noFill/>
        </p:spPr>
        <p:txBody>
          <a:bodyPr wrap="square" rtlCol="0" anchor="ctr">
            <a:spAutoFit/>
          </a:bodyPr>
          <a:lstStyle/>
          <a:p>
            <a:pPr marL="304792" indent="-304792" defTabSz="1219170">
              <a:buClr>
                <a:srgbClr val="005380"/>
              </a:buClr>
              <a:buFont typeface="+mj-lt"/>
              <a:buAutoNum type="arabicPeriod" startAt="3"/>
            </a:pPr>
            <a:r>
              <a:rPr lang="nb-NO" sz="1333" kern="0" dirty="0">
                <a:solidFill>
                  <a:srgbClr val="005380"/>
                </a:solidFill>
                <a:latin typeface="Arial" panose="020B0604020202020204" pitchFamily="34" charset="0"/>
                <a:cs typeface="Arial" panose="020B0604020202020204" pitchFamily="34" charset="0"/>
              </a:rPr>
              <a:t>Anskaffelser skal gjennomføres raskere, enklere og digitalt.</a:t>
            </a:r>
            <a:endParaRPr lang="nb-NO" sz="1333" kern="0" dirty="0">
              <a:solidFill>
                <a:sysClr val="windowText" lastClr="000000"/>
              </a:solidFill>
            </a:endParaRPr>
          </a:p>
          <a:p>
            <a:pPr defTabSz="1219170"/>
            <a:endParaRPr lang="nb-NO" sz="1333" kern="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17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44865" y="2922357"/>
            <a:ext cx="6315293" cy="4175041"/>
          </a:xfrm>
        </p:spPr>
        <p:txBody>
          <a:bodyPr>
            <a:normAutofit/>
          </a:bodyPr>
          <a:lstStyle/>
          <a:p>
            <a:pPr marL="0" indent="0">
              <a:spcBef>
                <a:spcPts val="0"/>
              </a:spcBef>
              <a:buNone/>
            </a:pPr>
            <a:r>
              <a:rPr lang="nb-NO" sz="1200" dirty="0">
                <a:solidFill>
                  <a:srgbClr val="005380"/>
                </a:solidFill>
                <a:latin typeface="Arial" panose="020B0604020202020204" pitchFamily="34" charset="0"/>
                <a:cs typeface="Arial" panose="020B0604020202020204" pitchFamily="34" charset="0"/>
              </a:rPr>
              <a:t>ØNSKET EFFEKT</a:t>
            </a:r>
          </a:p>
          <a:p>
            <a:pPr marL="0" indent="0">
              <a:spcBef>
                <a:spcPts val="0"/>
              </a:spcBef>
              <a:buNone/>
            </a:pPr>
            <a:r>
              <a:rPr lang="nb-NO" sz="1200" dirty="0">
                <a:latin typeface="Arial" panose="020B0604020202020204" pitchFamily="34" charset="0"/>
                <a:cs typeface="Arial" panose="020B0604020202020204" pitchFamily="34" charset="0"/>
              </a:rPr>
              <a:t>Virksomhet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skal arbeide aktivt for å få et godt tilpasset og utviklet leverandørmarked slik at våre nåværende kjente behov og fremtidige behov blir dekket. Vi ønsker at åpen konkurranse preger de markeder Virksomhet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kjøper sine varer og tjenester i.</a:t>
            </a:r>
          </a:p>
          <a:p>
            <a:pPr marL="0" indent="0">
              <a:spcBef>
                <a:spcPts val="0"/>
              </a:spcBef>
              <a:buNone/>
            </a:pPr>
            <a:endParaRPr lang="nb-NO" sz="1200" dirty="0">
              <a:latin typeface="Arial" panose="020B0604020202020204" pitchFamily="34" charset="0"/>
              <a:cs typeface="Arial" panose="020B0604020202020204" pitchFamily="34" charset="0"/>
            </a:endParaRPr>
          </a:p>
          <a:p>
            <a:pPr marL="0" indent="0">
              <a:spcBef>
                <a:spcPts val="0"/>
              </a:spcBef>
              <a:buNone/>
            </a:pPr>
            <a:r>
              <a:rPr lang="nb-NO" sz="1200" dirty="0">
                <a:solidFill>
                  <a:srgbClr val="005380"/>
                </a:solidFill>
                <a:latin typeface="Arial" panose="020B0604020202020204" pitchFamily="34" charset="0"/>
                <a:cs typeface="Arial" panose="020B0604020202020204" pitchFamily="34" charset="0"/>
              </a:rPr>
              <a:t>TILTAK</a:t>
            </a:r>
          </a:p>
          <a:p>
            <a:pPr marL="361942" indent="-361942">
              <a:spcBef>
                <a:spcPts val="0"/>
              </a:spcBef>
              <a:buNone/>
            </a:pPr>
            <a:r>
              <a:rPr lang="nb-NO" sz="1200" dirty="0">
                <a:latin typeface="Arial" panose="020B0604020202020204" pitchFamily="34" charset="0"/>
                <a:cs typeface="Arial" panose="020B0604020202020204" pitchFamily="34" charset="0"/>
              </a:rPr>
              <a:t>4.1 	Kunngjøre flere anskaffelser over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kr på </a:t>
            </a:r>
            <a:r>
              <a:rPr lang="nb-NO" sz="1200" dirty="0" err="1">
                <a:latin typeface="Arial" panose="020B0604020202020204" pitchFamily="34" charset="0"/>
                <a:cs typeface="Arial" panose="020B0604020202020204" pitchFamily="34" charset="0"/>
              </a:rPr>
              <a:t>Doffin</a:t>
            </a:r>
            <a:r>
              <a:rPr lang="nb-NO" sz="1200" dirty="0">
                <a:latin typeface="Arial" panose="020B0604020202020204" pitchFamily="34" charset="0"/>
                <a:cs typeface="Arial" panose="020B0604020202020204" pitchFamily="34" charset="0"/>
              </a:rPr>
              <a:t>. </a:t>
            </a:r>
          </a:p>
          <a:p>
            <a:pPr marL="361942" indent="-361942">
              <a:spcBef>
                <a:spcPts val="0"/>
              </a:spcBef>
              <a:buNone/>
            </a:pPr>
            <a:r>
              <a:rPr lang="nb-NO" sz="1200" dirty="0">
                <a:latin typeface="Arial" panose="020B0604020202020204" pitchFamily="34" charset="0"/>
                <a:cs typeface="Arial" panose="020B0604020202020204" pitchFamily="34" charset="0"/>
              </a:rPr>
              <a:t>4.2	Benytte standardkontrakter for å sikre gjennomtenkte og balanserte kontraktsvilkår som er kjent i leverandørmarkedet.</a:t>
            </a:r>
          </a:p>
          <a:p>
            <a:pPr marL="361942" indent="-361942">
              <a:spcBef>
                <a:spcPts val="0"/>
              </a:spcBef>
              <a:buNone/>
            </a:pPr>
            <a:r>
              <a:rPr lang="nb-NO" sz="1200" dirty="0">
                <a:latin typeface="Arial" panose="020B0604020202020204" pitchFamily="34" charset="0"/>
                <a:cs typeface="Arial" panose="020B0604020202020204" pitchFamily="34" charset="0"/>
              </a:rPr>
              <a:t>4.3 	Innføre digitale løsninger for innlevering av tilbud (KGV). </a:t>
            </a:r>
          </a:p>
          <a:p>
            <a:pPr marL="361942" indent="-361942">
              <a:spcBef>
                <a:spcPts val="0"/>
              </a:spcBef>
              <a:buNone/>
            </a:pPr>
            <a:r>
              <a:rPr lang="nb-NO" sz="1200" dirty="0">
                <a:latin typeface="Arial" panose="020B0604020202020204" pitchFamily="34" charset="0"/>
                <a:cs typeface="Arial" panose="020B0604020202020204" pitchFamily="34" charset="0"/>
              </a:rPr>
              <a:t>4.4 	Innkjøpsavdelingen skal etablere møteplasser for erfarings- og informasjonsutveksling mellom innkjøpere i virksomheten og mellom innkjøperne og leverandørmarkedet.</a:t>
            </a:r>
          </a:p>
          <a:p>
            <a:pPr marL="361942" indent="-361942">
              <a:spcBef>
                <a:spcPts val="0"/>
              </a:spcBef>
              <a:buNone/>
            </a:pPr>
            <a:r>
              <a:rPr lang="nb-NO" sz="1200" dirty="0">
                <a:latin typeface="Arial" panose="020B0604020202020204" pitchFamily="34" charset="0"/>
                <a:cs typeface="Arial" panose="020B0604020202020204" pitchFamily="34" charset="0"/>
              </a:rPr>
              <a:t>4.5 	Invitere </a:t>
            </a:r>
            <a:r>
              <a:rPr lang="nb-NO" sz="1200" dirty="0" err="1">
                <a:latin typeface="Arial" panose="020B0604020202020204" pitchFamily="34" charset="0"/>
                <a:cs typeface="Arial" panose="020B0604020202020204" pitchFamily="34" charset="0"/>
              </a:rPr>
              <a:t>bortvalgte</a:t>
            </a:r>
            <a:r>
              <a:rPr lang="nb-NO" sz="1200" dirty="0">
                <a:latin typeface="Arial" panose="020B0604020202020204" pitchFamily="34" charset="0"/>
                <a:cs typeface="Arial" panose="020B0604020202020204" pitchFamily="34" charset="0"/>
              </a:rPr>
              <a:t> leverandører til et møte for å gjennomgå evalueringen av eget tilbud, motivere disse til forbedringer og til deltakelse ved neste aktuelle anskaffelsesprosess i utvalgte anskaffelsesprosesser.</a:t>
            </a:r>
          </a:p>
          <a:p>
            <a:pPr marL="361942" indent="-361942">
              <a:spcBef>
                <a:spcPts val="0"/>
              </a:spcBef>
              <a:buNone/>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marL="304792" lvl="1">
              <a:lnSpc>
                <a:spcPct val="100000"/>
              </a:lnSpc>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a:spcBef>
                <a:spcPts val="0"/>
              </a:spcBef>
            </a:pPr>
            <a:endParaRPr lang="nb-NO" sz="1200" b="1"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marL="0" indent="0">
              <a:spcBef>
                <a:spcPts val="0"/>
              </a:spcBef>
              <a:buNone/>
            </a:pPr>
            <a:endParaRPr lang="nb-NO" sz="1200" dirty="0">
              <a:latin typeface="Arial" panose="020B0604020202020204" pitchFamily="34" charset="0"/>
              <a:cs typeface="Arial" panose="020B0604020202020204" pitchFamily="34" charset="0"/>
            </a:endParaRPr>
          </a:p>
          <a:p>
            <a:pPr marL="0" indent="0">
              <a:spcBef>
                <a:spcPts val="0"/>
              </a:spcBef>
              <a:buNone/>
            </a:pPr>
            <a:endParaRPr lang="nb-NO" sz="1200"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fld id="{087DA6A7-F1BA-4F19-98D1-8BC0C441CFD1}" type="slidenum">
              <a:rPr lang="nb-NO" sz="1067">
                <a:solidFill>
                  <a:srgbClr val="5F6062"/>
                </a:solidFill>
                <a:latin typeface="Arial" panose="020B0604020202020204" pitchFamily="34" charset="0"/>
                <a:cs typeface="Arial" panose="020B0604020202020204" pitchFamily="34" charset="0"/>
              </a:rPr>
              <a:t>19</a:t>
            </a:fld>
            <a:endParaRPr lang="nb-NO" sz="1067"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a:r>
              <a:rPr lang="nb-NO" sz="1067" b="1" dirty="0">
                <a:solidFill>
                  <a:srgbClr val="5F6062"/>
                </a:solidFill>
                <a:latin typeface="Arial" panose="020B0604020202020204" pitchFamily="34" charset="0"/>
                <a:cs typeface="Arial" panose="020B0604020202020204" pitchFamily="34" charset="0"/>
              </a:rPr>
              <a:t>Virksomhet </a:t>
            </a:r>
            <a:r>
              <a:rPr lang="nb-NO" sz="1067" b="1" dirty="0" err="1">
                <a:solidFill>
                  <a:srgbClr val="5F6062"/>
                </a:solidFill>
                <a:latin typeface="Arial" panose="020B0604020202020204" pitchFamily="34" charset="0"/>
                <a:cs typeface="Arial" panose="020B0604020202020204" pitchFamily="34" charset="0"/>
              </a:rPr>
              <a:t>X</a:t>
            </a:r>
            <a:r>
              <a:rPr lang="nb-NO" sz="1067" b="1" dirty="0">
                <a:solidFill>
                  <a:srgbClr val="5F6062"/>
                </a:solidFill>
                <a:latin typeface="Arial" panose="020B0604020202020204" pitchFamily="34" charset="0"/>
                <a:cs typeface="Arial" panose="020B0604020202020204" pitchFamily="34" charset="0"/>
              </a:rPr>
              <a:t> </a:t>
            </a:r>
            <a:r>
              <a:rPr lang="nb-NO" sz="1067"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8360159" y="959791"/>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a:pPr>
            <a:r>
              <a:rPr lang="nb-NO" sz="8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8360159" y="1340268"/>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startAt="2"/>
            </a:pPr>
            <a:r>
              <a:rPr lang="nb-NO" sz="8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8360159" y="1722035"/>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startAt="3"/>
            </a:pPr>
            <a:r>
              <a:rPr lang="nb-NO" sz="8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8360159" y="2103802"/>
            <a:ext cx="2640000" cy="34335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chemeClr val="bg1"/>
              </a:buClr>
              <a:buFont typeface="+mj-lt"/>
              <a:buAutoNum type="arabicPeriod" startAt="4"/>
            </a:pPr>
            <a:r>
              <a:rPr lang="nb-NO" sz="800" dirty="0">
                <a:solidFill>
                  <a:schemeClr val="bg1"/>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8360159" y="2478156"/>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startAt="5"/>
            </a:pPr>
            <a:r>
              <a:rPr lang="nb-NO" sz="800" dirty="0">
                <a:solidFill>
                  <a:srgbClr val="5F6062"/>
                </a:solidFill>
                <a:latin typeface="Arial" panose="020B0604020202020204" pitchFamily="34" charset="0"/>
                <a:cs typeface="Arial" panose="020B0604020202020204" pitchFamily="34" charset="0"/>
              </a:rPr>
              <a:t>Virksomhet </a:t>
            </a:r>
            <a:r>
              <a:rPr lang="nb-NO" sz="800" dirty="0" err="1">
                <a:solidFill>
                  <a:srgbClr val="5F6062"/>
                </a:solidFill>
                <a:latin typeface="Arial" panose="020B0604020202020204" pitchFamily="34" charset="0"/>
                <a:cs typeface="Arial" panose="020B0604020202020204" pitchFamily="34" charset="0"/>
              </a:rPr>
              <a:t>X</a:t>
            </a:r>
            <a:r>
              <a:rPr lang="nb-NO" sz="80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8360159" y="2922357"/>
            <a:ext cx="5869932" cy="4070147"/>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12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1200" dirty="0">
                <a:latin typeface="Arial" panose="020B0604020202020204" pitchFamily="34" charset="0"/>
                <a:cs typeface="Arial" panose="020B0604020202020204" pitchFamily="34" charset="0"/>
              </a:rPr>
              <a:t>Andel av totalt kjøp gjennomført hos leverandører med avtale.</a:t>
            </a:r>
          </a:p>
          <a:p>
            <a:pPr>
              <a:lnSpc>
                <a:spcPct val="100000"/>
              </a:lnSpc>
              <a:spcBef>
                <a:spcPts val="0"/>
              </a:spcBef>
            </a:pPr>
            <a:r>
              <a:rPr lang="nb-NO" sz="1200" dirty="0">
                <a:latin typeface="Arial" panose="020B0604020202020204" pitchFamily="34" charset="0"/>
                <a:cs typeface="Arial" panose="020B0604020202020204" pitchFamily="34" charset="0"/>
              </a:rPr>
              <a:t>Antall anskaffelser over </a:t>
            </a: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kr som er konkurranseutsatt.</a:t>
            </a:r>
          </a:p>
          <a:p>
            <a:pPr>
              <a:lnSpc>
                <a:spcPct val="100000"/>
              </a:lnSpc>
              <a:spcBef>
                <a:spcPts val="0"/>
              </a:spcBef>
            </a:pPr>
            <a:r>
              <a:rPr lang="nb-NO" sz="1200" dirty="0">
                <a:latin typeface="Arial" panose="020B0604020202020204" pitchFamily="34" charset="0"/>
                <a:cs typeface="Arial" panose="020B0604020202020204" pitchFamily="34" charset="0"/>
              </a:rPr>
              <a:t>Antall møter arrangert for erfarings- og informasjonsutveksling.</a:t>
            </a:r>
          </a:p>
          <a:p>
            <a:pPr>
              <a:lnSpc>
                <a:spcPct val="100000"/>
              </a:lnSpc>
              <a:spcBef>
                <a:spcPts val="0"/>
              </a:spcBef>
            </a:pPr>
            <a:r>
              <a:rPr lang="nb-NO" sz="1200" dirty="0">
                <a:latin typeface="Arial" panose="020B0604020202020204" pitchFamily="34" charset="0"/>
                <a:cs typeface="Arial" panose="020B0604020202020204" pitchFamily="34" charset="0"/>
              </a:rPr>
              <a:t>Andel elektroniske faktura i EHF. </a:t>
            </a:r>
          </a:p>
          <a:p>
            <a:pPr>
              <a:lnSpc>
                <a:spcPct val="100000"/>
              </a:lnSpc>
              <a:spcBef>
                <a:spcPts val="0"/>
              </a:spcBef>
            </a:pPr>
            <a:r>
              <a:rPr lang="nb-NO" sz="1200" dirty="0">
                <a:latin typeface="Arial" panose="020B0604020202020204" pitchFamily="34" charset="0"/>
                <a:cs typeface="Arial" panose="020B0604020202020204" pitchFamily="34" charset="0"/>
              </a:rPr>
              <a:t>Antall tilbydere i kunngjorte konkurranser.</a:t>
            </a:r>
          </a:p>
          <a:p>
            <a:pPr marL="0" indent="0">
              <a:lnSpc>
                <a:spcPct val="100000"/>
              </a:lnSpc>
              <a:spcBef>
                <a:spcPts val="0"/>
              </a:spcBef>
              <a:buNone/>
            </a:pPr>
            <a:endParaRPr lang="nb-NO" sz="1200" dirty="0">
              <a:solidFill>
                <a:srgbClr val="FF0000"/>
              </a:solidFill>
              <a:latin typeface="Arial" panose="020B0604020202020204" pitchFamily="34" charset="0"/>
              <a:cs typeface="Arial" panose="020B0604020202020204" pitchFamily="34" charset="0"/>
            </a:endParaRPr>
          </a:p>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 av virksomhetens samlete innkjøp skal være gjenstand for konkurranse innen 2018.</a:t>
            </a: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12145037" y="1287591"/>
            <a:ext cx="1200000" cy="1200000"/>
          </a:xfrm>
          <a:prstGeom prst="ellipse">
            <a:avLst/>
          </a:prstGeom>
          <a:effectLst>
            <a:softEdge rad="0"/>
          </a:effectLst>
        </p:spPr>
      </p:pic>
      <p:sp>
        <p:nvSpPr>
          <p:cNvPr id="26" name="TekstSylinder 25"/>
          <p:cNvSpPr txBox="1"/>
          <p:nvPr/>
        </p:nvSpPr>
        <p:spPr>
          <a:xfrm>
            <a:off x="2034537" y="1191350"/>
            <a:ext cx="6092669" cy="502573"/>
          </a:xfrm>
          <a:prstGeom prst="rect">
            <a:avLst/>
          </a:prstGeom>
          <a:noFill/>
        </p:spPr>
        <p:txBody>
          <a:bodyPr wrap="square" rtlCol="0" anchor="ctr">
            <a:spAutoFit/>
          </a:bodyPr>
          <a:lstStyle/>
          <a:p>
            <a:pPr marL="304792" indent="-304792">
              <a:buClr>
                <a:srgbClr val="005380"/>
              </a:buClr>
              <a:buFont typeface="+mj-lt"/>
              <a:buAutoNum type="arabicPeriod" startAt="4"/>
            </a:pPr>
            <a:r>
              <a:rPr lang="nb-NO" sz="1333" dirty="0">
                <a:solidFill>
                  <a:srgbClr val="005380"/>
                </a:solidFill>
                <a:latin typeface="Arial" panose="020B0604020202020204" pitchFamily="34" charset="0"/>
                <a:cs typeface="Arial" panose="020B0604020202020204" pitchFamily="34" charset="0"/>
              </a:rPr>
              <a:t>Anskaffelser skal bidra til markedsutvikling.</a:t>
            </a:r>
            <a:endParaRPr lang="nb-NO" sz="1333" dirty="0"/>
          </a:p>
          <a:p>
            <a:endParaRPr lang="nb-NO" sz="1333"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05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5"/>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t="12489" b="12489"/>
          <a:stretch>
            <a:fillRect/>
          </a:stretch>
        </p:blipFill>
        <p:spPr/>
      </p:pic>
      <p:sp>
        <p:nvSpPr>
          <p:cNvPr id="10" name="Tittel 8"/>
          <p:cNvSpPr txBox="1">
            <a:spLocks/>
          </p:cNvSpPr>
          <p:nvPr/>
        </p:nvSpPr>
        <p:spPr>
          <a:xfrm>
            <a:off x="9455970" y="1615006"/>
            <a:ext cx="4889351" cy="737558"/>
          </a:xfrm>
          <a:prstGeom prst="rect">
            <a:avLst/>
          </a:prstGeom>
        </p:spPr>
        <p:txBody>
          <a:bodyPr>
            <a:normAutofit fontScale="97500"/>
          </a:bodyPr>
          <a:lst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a:lstStyle>
          <a:p>
            <a:r>
              <a:rPr lang="nb-NO" sz="2700" dirty="0"/>
              <a:t>Hvorfor anskaffelsesstrategi?</a:t>
            </a:r>
          </a:p>
        </p:txBody>
      </p:sp>
      <p:sp>
        <p:nvSpPr>
          <p:cNvPr id="11" name="Plassholder for innhold 9"/>
          <p:cNvSpPr txBox="1">
            <a:spLocks/>
          </p:cNvSpPr>
          <p:nvPr/>
        </p:nvSpPr>
        <p:spPr>
          <a:xfrm>
            <a:off x="8821268" y="2352564"/>
            <a:ext cx="6889399" cy="2014091"/>
          </a:xfrm>
          <a:prstGeom prst="rect">
            <a:avLst/>
          </a:prstGeom>
        </p:spPr>
        <p:txBody>
          <a:bodyPr/>
          <a:lstStyle>
            <a:lvl1pPr marL="540000" indent="-540000" algn="l" defTabSz="1219085" rtl="0" eaLnBrk="1" latinLnBrk="0" hangingPunct="1">
              <a:lnSpc>
                <a:spcPct val="100000"/>
              </a:lnSpc>
              <a:spcBef>
                <a:spcPts val="2500"/>
              </a:spcBef>
              <a:buClr>
                <a:srgbClr val="00ADEE"/>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rgbClr val="00ADEE"/>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rgbClr val="00ADEE"/>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rgbClr val="00ADEE"/>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rgbClr val="00ADEE"/>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nb-NO" dirty="0"/>
          </a:p>
          <a:p>
            <a:r>
              <a:rPr lang="nb-NO" dirty="0"/>
              <a:t>For å skape bedre resultater</a:t>
            </a:r>
          </a:p>
          <a:p>
            <a:pPr marL="0" indent="0">
              <a:buFont typeface="Arial" panose="020B0604020202020204" pitchFamily="34" charset="0"/>
              <a:buNone/>
            </a:pPr>
            <a:endParaRPr lang="nb-NO" dirty="0"/>
          </a:p>
          <a:p>
            <a:pPr marL="0" indent="0">
              <a:buFont typeface="Arial" panose="020B0604020202020204" pitchFamily="34" charset="0"/>
              <a:buNone/>
            </a:pPr>
            <a:endParaRPr lang="nb-NO" dirty="0"/>
          </a:p>
        </p:txBody>
      </p:sp>
      <p:sp>
        <p:nvSpPr>
          <p:cNvPr id="12" name="Rektangel 11"/>
          <p:cNvSpPr/>
          <p:nvPr/>
        </p:nvSpPr>
        <p:spPr>
          <a:xfrm>
            <a:off x="9455970" y="5104213"/>
            <a:ext cx="5915830" cy="1938992"/>
          </a:xfrm>
          <a:prstGeom prst="rect">
            <a:avLst/>
          </a:prstGeom>
        </p:spPr>
        <p:txBody>
          <a:bodyPr wrap="square">
            <a:spAutoFit/>
          </a:bodyPr>
          <a:lstStyle/>
          <a:p>
            <a:pPr defTabSz="914400" fontAlgn="auto">
              <a:spcBef>
                <a:spcPts val="0"/>
              </a:spcBef>
              <a:spcAft>
                <a:spcPts val="0"/>
              </a:spcAft>
            </a:pPr>
            <a:r>
              <a:rPr lang="nb-NO" sz="2400" i="1" dirty="0">
                <a:solidFill>
                  <a:srgbClr val="232323"/>
                </a:solidFill>
              </a:rPr>
              <a:t>«Anskaffelsesstrategi viser virksomhetens overordnede veivalg og satsinger for anskaffelser. Den prioriterer endringer virksomheten skal gjennomføre for å nå sine overordnede og langsiktige mål»</a:t>
            </a:r>
            <a:endParaRPr lang="nb-NO" sz="2400" i="1" dirty="0">
              <a:solidFill>
                <a:prstClr val="black"/>
              </a:solidFill>
            </a:endParaRPr>
          </a:p>
        </p:txBody>
      </p:sp>
    </p:spTree>
    <p:extLst>
      <p:ext uri="{BB962C8B-B14F-4D97-AF65-F5344CB8AC3E}">
        <p14:creationId xmlns:p14="http://schemas.microsoft.com/office/powerpoint/2010/main" val="57683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44864" y="2976786"/>
            <a:ext cx="6315295" cy="4588788"/>
          </a:xfrm>
        </p:spPr>
        <p:txBody>
          <a:bodyPr>
            <a:noAutofit/>
          </a:bodyPr>
          <a:lstStyle/>
          <a:p>
            <a:pPr marL="0" indent="0">
              <a:spcBef>
                <a:spcPts val="0"/>
              </a:spcBef>
              <a:buNone/>
            </a:pPr>
            <a:r>
              <a:rPr lang="nb-NO" sz="1200" dirty="0">
                <a:solidFill>
                  <a:srgbClr val="005380"/>
                </a:solidFill>
                <a:latin typeface="Arial" panose="020B0604020202020204" pitchFamily="34" charset="0"/>
                <a:cs typeface="Arial" panose="020B0604020202020204" pitchFamily="34" charset="0"/>
              </a:rPr>
              <a:t>ØNSKET EFFEKT</a:t>
            </a:r>
          </a:p>
          <a:p>
            <a:pPr marL="0" indent="0">
              <a:spcBef>
                <a:spcPts val="0"/>
              </a:spcBef>
              <a:buNone/>
            </a:pPr>
            <a:r>
              <a:rPr lang="nb-NO" sz="1200" dirty="0">
                <a:latin typeface="Arial" panose="020B0604020202020204" pitchFamily="34" charset="0"/>
                <a:cs typeface="Arial" panose="020B0604020202020204" pitchFamily="34" charset="0"/>
              </a:rPr>
              <a:t>Anskaffelsene skal redusere miljøbelastningen, påvirke arbeidsforhold, respekt for grunnleggende menneskerettigheter og sikre like konkurransevilkår og fremtidig konkurransekraft for næringslivet. Samfunnsansvarlige anskaffelser skal bidra til å sikre godt omdømme og tillit til offentlig anskaffelsesvirksomhet.</a:t>
            </a:r>
          </a:p>
          <a:p>
            <a:pPr marL="0" indent="0">
              <a:spcBef>
                <a:spcPts val="0"/>
              </a:spcBef>
              <a:buNone/>
            </a:pPr>
            <a:endParaRPr lang="nb-NO" sz="1200" dirty="0">
              <a:latin typeface="Arial" panose="020B0604020202020204" pitchFamily="34" charset="0"/>
              <a:cs typeface="Arial" panose="020B0604020202020204" pitchFamily="34" charset="0"/>
            </a:endParaRPr>
          </a:p>
          <a:p>
            <a:pPr marL="0" indent="0">
              <a:spcBef>
                <a:spcPts val="0"/>
              </a:spcBef>
              <a:buNone/>
            </a:pPr>
            <a:r>
              <a:rPr lang="nb-NO" sz="1200" dirty="0">
                <a:solidFill>
                  <a:srgbClr val="005380"/>
                </a:solidFill>
                <a:latin typeface="Arial" panose="020B0604020202020204" pitchFamily="34" charset="0"/>
                <a:cs typeface="Arial" panose="020B0604020202020204" pitchFamily="34" charset="0"/>
              </a:rPr>
              <a:t>TILTAK</a:t>
            </a:r>
            <a:endParaRPr lang="nb-NO" sz="1200" dirty="0">
              <a:latin typeface="Arial" panose="020B0604020202020204" pitchFamily="34" charset="0"/>
              <a:cs typeface="Arial" panose="020B0604020202020204" pitchFamily="34" charset="0"/>
            </a:endParaRPr>
          </a:p>
          <a:p>
            <a:pPr marL="361942" indent="-361942">
              <a:spcBef>
                <a:spcPts val="0"/>
              </a:spcBef>
              <a:buNone/>
            </a:pPr>
            <a:r>
              <a:rPr lang="nb-NO" sz="1200" dirty="0">
                <a:latin typeface="Arial" panose="020B0604020202020204" pitchFamily="34" charset="0"/>
                <a:cs typeface="Arial" panose="020B0604020202020204" pitchFamily="34" charset="0"/>
              </a:rPr>
              <a:t>5.1	Etablere rutiner for å redusere skadelig miljøpåvirkning knyttet til anskaffelser og fremme klimavennlige løsninger (lovpålagt).</a:t>
            </a:r>
          </a:p>
          <a:p>
            <a:pPr marL="361942" indent="-361942">
              <a:spcBef>
                <a:spcPts val="0"/>
              </a:spcBef>
              <a:buNone/>
            </a:pPr>
            <a:r>
              <a:rPr lang="nb-NO" sz="1200" dirty="0">
                <a:latin typeface="Arial" panose="020B0604020202020204" pitchFamily="34" charset="0"/>
                <a:cs typeface="Arial" panose="020B0604020202020204" pitchFamily="34" charset="0"/>
              </a:rPr>
              <a:t>5.2 	Etablere rutiner for å ivareta respekt for grunnleggende menneskerettigheter (lovpålagt).</a:t>
            </a:r>
          </a:p>
          <a:p>
            <a:pPr marL="361942" indent="-361942">
              <a:spcBef>
                <a:spcPts val="0"/>
              </a:spcBef>
              <a:buNone/>
            </a:pPr>
            <a:r>
              <a:rPr lang="nb-NO" sz="1200" dirty="0">
                <a:latin typeface="Arial" panose="020B0604020202020204" pitchFamily="34" charset="0"/>
                <a:cs typeface="Arial" panose="020B0604020202020204" pitchFamily="34" charset="0"/>
              </a:rPr>
              <a:t>5.3	Årlig vurdere risiko for brudd på grunnleggende menneskerettigheter og miljøbelastning ved kommende anskaffelser.</a:t>
            </a:r>
          </a:p>
          <a:p>
            <a:pPr marL="361942" indent="-361942">
              <a:spcBef>
                <a:spcPts val="0"/>
              </a:spcBef>
              <a:buNone/>
            </a:pPr>
            <a:r>
              <a:rPr lang="nb-NO" sz="1200" dirty="0">
                <a:latin typeface="Arial" panose="020B0604020202020204" pitchFamily="34" charset="0"/>
                <a:cs typeface="Arial" panose="020B0604020202020204" pitchFamily="34" charset="0"/>
              </a:rPr>
              <a:t>5.4 	Utarbeide og implementere interne etiske retningslinjer for anskaffelsesarbeidet.</a:t>
            </a:r>
          </a:p>
          <a:p>
            <a:pPr marL="361942" indent="-361942">
              <a:spcBef>
                <a:spcPts val="0"/>
              </a:spcBef>
              <a:buNone/>
            </a:pPr>
            <a:r>
              <a:rPr lang="nb-NO" sz="1200" dirty="0">
                <a:latin typeface="Arial" panose="020B0604020202020204" pitchFamily="34" charset="0"/>
                <a:cs typeface="Arial" panose="020B0604020202020204" pitchFamily="34" charset="0"/>
              </a:rPr>
              <a:t>5.5	Etablere rutiner og årlig vurdere tiltak som forebygger muligheter for misligheter og korrupsjon knyttet til anskaffelser. </a:t>
            </a:r>
          </a:p>
          <a:p>
            <a:pPr marL="0" lvl="1" indent="0">
              <a:lnSpc>
                <a:spcPct val="100000"/>
              </a:lnSpc>
              <a:spcBef>
                <a:spcPts val="0"/>
              </a:spcBef>
              <a:buNone/>
            </a:pPr>
            <a:endParaRPr lang="nb-NO" sz="1200" dirty="0">
              <a:latin typeface="Arial" panose="020B0604020202020204" pitchFamily="34" charset="0"/>
              <a:cs typeface="Arial" panose="020B0604020202020204" pitchFamily="34" charset="0"/>
            </a:endParaRPr>
          </a:p>
          <a:p>
            <a:pPr>
              <a:spcBef>
                <a:spcPts val="0"/>
              </a:spcBef>
            </a:pPr>
            <a:endParaRPr lang="nb-NO" sz="1200" dirty="0">
              <a:latin typeface="Arial" panose="020B0604020202020204" pitchFamily="34" charset="0"/>
              <a:cs typeface="Arial" panose="020B0604020202020204" pitchFamily="34" charset="0"/>
            </a:endParaRPr>
          </a:p>
          <a:p>
            <a:pPr marL="0" indent="0">
              <a:spcBef>
                <a:spcPts val="0"/>
              </a:spcBef>
              <a:buNone/>
            </a:pPr>
            <a:endParaRPr lang="nb-NO" sz="1200"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fld id="{087DA6A7-F1BA-4F19-98D1-8BC0C441CFD1}" type="slidenum">
              <a:rPr lang="nb-NO" sz="1067">
                <a:solidFill>
                  <a:srgbClr val="5F6062"/>
                </a:solidFill>
                <a:latin typeface="Arial" panose="020B0604020202020204" pitchFamily="34" charset="0"/>
                <a:cs typeface="Arial" panose="020B0604020202020204" pitchFamily="34" charset="0"/>
              </a:rPr>
              <a:t>20</a:t>
            </a:fld>
            <a:endParaRPr lang="nb-NO" sz="1067"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a:r>
              <a:rPr lang="nb-NO" sz="1067" b="1" dirty="0">
                <a:solidFill>
                  <a:srgbClr val="5F6062"/>
                </a:solidFill>
                <a:latin typeface="Arial" panose="020B0604020202020204" pitchFamily="34" charset="0"/>
                <a:cs typeface="Arial" panose="020B0604020202020204" pitchFamily="34" charset="0"/>
              </a:rPr>
              <a:t>Virksomhet </a:t>
            </a:r>
            <a:r>
              <a:rPr lang="nb-NO" sz="1067" b="1" dirty="0" err="1">
                <a:solidFill>
                  <a:srgbClr val="5F6062"/>
                </a:solidFill>
                <a:latin typeface="Arial" panose="020B0604020202020204" pitchFamily="34" charset="0"/>
                <a:cs typeface="Arial" panose="020B0604020202020204" pitchFamily="34" charset="0"/>
              </a:rPr>
              <a:t>X</a:t>
            </a:r>
            <a:r>
              <a:rPr lang="nb-NO" sz="1067" b="1" dirty="0">
                <a:solidFill>
                  <a:srgbClr val="5F6062"/>
                </a:solidFill>
                <a:latin typeface="Arial" panose="020B0604020202020204" pitchFamily="34" charset="0"/>
                <a:cs typeface="Arial" panose="020B0604020202020204" pitchFamily="34" charset="0"/>
              </a:rPr>
              <a:t> </a:t>
            </a:r>
            <a:r>
              <a:rPr lang="nb-NO" sz="1067"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8360159" y="959791"/>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a:pPr>
            <a:r>
              <a:rPr lang="nb-NO" sz="8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8360159" y="1340268"/>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startAt="2"/>
            </a:pPr>
            <a:r>
              <a:rPr lang="nb-NO" sz="8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8360159" y="1722035"/>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startAt="3"/>
            </a:pPr>
            <a:r>
              <a:rPr lang="nb-NO" sz="8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8360159" y="2103802"/>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rgbClr val="5F6062"/>
              </a:buClr>
              <a:buFont typeface="+mj-lt"/>
              <a:buAutoNum type="arabicPeriod" startAt="4"/>
            </a:pPr>
            <a:r>
              <a:rPr lang="nb-NO" sz="8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8360159" y="2478156"/>
            <a:ext cx="2640000" cy="34335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8530" indent="-118530">
              <a:buClr>
                <a:schemeClr val="bg1"/>
              </a:buClr>
              <a:buFont typeface="+mj-lt"/>
              <a:buAutoNum type="arabicPeriod" startAt="5"/>
            </a:pPr>
            <a:r>
              <a:rPr lang="nb-NO" sz="800" dirty="0">
                <a:solidFill>
                  <a:schemeClr val="bg1"/>
                </a:solidFill>
                <a:latin typeface="Arial" panose="020B0604020202020204" pitchFamily="34" charset="0"/>
                <a:cs typeface="Arial" panose="020B0604020202020204" pitchFamily="34" charset="0"/>
              </a:rPr>
              <a:t>Virksomhet </a:t>
            </a:r>
            <a:r>
              <a:rPr lang="nb-NO" sz="800" dirty="0" err="1">
                <a:solidFill>
                  <a:schemeClr val="bg1"/>
                </a:solidFill>
                <a:latin typeface="Arial" panose="020B0604020202020204" pitchFamily="34" charset="0"/>
                <a:cs typeface="Arial" panose="020B0604020202020204" pitchFamily="34" charset="0"/>
              </a:rPr>
              <a:t>X</a:t>
            </a:r>
            <a:r>
              <a:rPr lang="nb-NO" sz="800" dirty="0">
                <a:solidFill>
                  <a:schemeClr val="bg1"/>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8360158" y="2976787"/>
            <a:ext cx="5869933" cy="4473499"/>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12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None/>
            </a:pPr>
            <a:endParaRPr lang="nb-NO" sz="12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1200" dirty="0">
                <a:latin typeface="Arial" panose="020B0604020202020204" pitchFamily="34" charset="0"/>
                <a:cs typeface="Arial" panose="020B0604020202020204" pitchFamily="34" charset="0"/>
              </a:rPr>
              <a:t>Andel inngåtte avtaler hvor miljø er ivaretatt.</a:t>
            </a:r>
          </a:p>
          <a:p>
            <a:pPr>
              <a:lnSpc>
                <a:spcPct val="100000"/>
              </a:lnSpc>
              <a:spcBef>
                <a:spcPts val="0"/>
              </a:spcBef>
            </a:pPr>
            <a:r>
              <a:rPr lang="nb-NO" sz="1200" dirty="0">
                <a:latin typeface="Arial" panose="020B0604020202020204" pitchFamily="34" charset="0"/>
                <a:cs typeface="Arial" panose="020B0604020202020204" pitchFamily="34" charset="0"/>
              </a:rPr>
              <a:t>Dokumenterte etablerte rutiner og retningslinjer.</a:t>
            </a:r>
          </a:p>
          <a:p>
            <a:pPr>
              <a:lnSpc>
                <a:spcPct val="100000"/>
              </a:lnSpc>
              <a:spcBef>
                <a:spcPts val="0"/>
              </a:spcBef>
            </a:pPr>
            <a:r>
              <a:rPr lang="nb-NO" sz="1200" dirty="0">
                <a:latin typeface="Arial" panose="020B0604020202020204" pitchFamily="34" charset="0"/>
                <a:cs typeface="Arial" panose="020B0604020202020204" pitchFamily="34" charset="0"/>
              </a:rPr>
              <a:t>Antall anskaffelser med avvik fra etablerte rutiner.</a:t>
            </a:r>
          </a:p>
          <a:p>
            <a:pPr>
              <a:lnSpc>
                <a:spcPct val="100000"/>
              </a:lnSpc>
              <a:spcBef>
                <a:spcPts val="0"/>
              </a:spcBef>
            </a:pPr>
            <a:r>
              <a:rPr lang="nb-NO" sz="1200" dirty="0">
                <a:latin typeface="Arial" panose="020B0604020202020204" pitchFamily="34" charset="0"/>
                <a:cs typeface="Arial" panose="020B0604020202020204" pitchFamily="34" charset="0"/>
              </a:rPr>
              <a:t>Dokumentert årlig risikovurdering.</a:t>
            </a:r>
          </a:p>
          <a:p>
            <a:pPr marL="0" indent="0">
              <a:lnSpc>
                <a:spcPct val="100000"/>
              </a:lnSpc>
              <a:spcBef>
                <a:spcPts val="0"/>
              </a:spcBef>
              <a:buNone/>
            </a:pPr>
            <a:endParaRPr lang="nb-NO" sz="1200" dirty="0">
              <a:solidFill>
                <a:srgbClr val="005380"/>
              </a:solidFill>
              <a:latin typeface="Arial" panose="020B0604020202020204" pitchFamily="34" charset="0"/>
              <a:cs typeface="Arial" panose="020B0604020202020204" pitchFamily="34" charset="0"/>
            </a:endParaRPr>
          </a:p>
          <a:p>
            <a:pPr marL="0" indent="0">
              <a:lnSpc>
                <a:spcPct val="100000"/>
              </a:lnSpc>
              <a:spcBef>
                <a:spcPts val="0"/>
              </a:spcBef>
              <a:buNone/>
            </a:pPr>
            <a:r>
              <a:rPr lang="nb-NO" sz="12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1200" dirty="0" err="1">
                <a:latin typeface="Arial" panose="020B0604020202020204" pitchFamily="34" charset="0"/>
                <a:cs typeface="Arial" panose="020B0604020202020204" pitchFamily="34" charset="0"/>
              </a:rPr>
              <a:t>X</a:t>
            </a:r>
            <a:r>
              <a:rPr lang="nb-NO" sz="1200" dirty="0">
                <a:latin typeface="Arial" panose="020B0604020202020204" pitchFamily="34" charset="0"/>
                <a:cs typeface="Arial" panose="020B0604020202020204" pitchFamily="34" charset="0"/>
              </a:rPr>
              <a:t> % økning i andel anskaffelser hvor klima og miljø hensyn er ivaretatt (krav, tildelingskriterier, </a:t>
            </a:r>
            <a:r>
              <a:rPr lang="nb-NO" sz="1200" dirty="0" err="1">
                <a:latin typeface="Arial" panose="020B0604020202020204" pitchFamily="34" charset="0"/>
                <a:cs typeface="Arial" panose="020B0604020202020204" pitchFamily="34" charset="0"/>
              </a:rPr>
              <a:t>kontraktskrav</a:t>
            </a:r>
            <a:r>
              <a:rPr lang="nb-NO" sz="1200" dirty="0">
                <a:latin typeface="Arial" panose="020B0604020202020204" pitchFamily="34" charset="0"/>
                <a:cs typeface="Arial" panose="020B0604020202020204" pitchFamily="34" charset="0"/>
              </a:rPr>
              <a:t>, kvalifikasjonskrav, valg av ytelse).</a:t>
            </a:r>
          </a:p>
          <a:p>
            <a:pPr marL="0" indent="0">
              <a:lnSpc>
                <a:spcPct val="100000"/>
              </a:lnSpc>
              <a:spcBef>
                <a:spcPts val="0"/>
              </a:spcBef>
              <a:buNone/>
            </a:pPr>
            <a:r>
              <a:rPr lang="nb-NO" sz="1200" dirty="0">
                <a:latin typeface="Arial" panose="020B0604020202020204" pitchFamily="34" charset="0"/>
                <a:cs typeface="Arial" panose="020B0604020202020204" pitchFamily="34" charset="0"/>
              </a:rPr>
              <a:t>Reduksjon i antall avvik fra etablerte rutiner.</a:t>
            </a:r>
          </a:p>
          <a:p>
            <a:pPr marL="0" indent="0">
              <a:lnSpc>
                <a:spcPct val="100000"/>
              </a:lnSpc>
              <a:spcBef>
                <a:spcPts val="0"/>
              </a:spcBef>
              <a:buNone/>
            </a:pPr>
            <a:endParaRPr lang="nb-NO" sz="1200" dirty="0">
              <a:solidFill>
                <a:srgbClr val="005380"/>
              </a:solidFill>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12145037" y="1287591"/>
            <a:ext cx="1200000" cy="1200000"/>
          </a:xfrm>
          <a:prstGeom prst="ellipse">
            <a:avLst/>
          </a:prstGeom>
          <a:effectLst>
            <a:softEdge rad="0"/>
          </a:effectLst>
        </p:spPr>
      </p:pic>
      <p:sp>
        <p:nvSpPr>
          <p:cNvPr id="26" name="TekstSylinder 25"/>
          <p:cNvSpPr txBox="1"/>
          <p:nvPr/>
        </p:nvSpPr>
        <p:spPr>
          <a:xfrm>
            <a:off x="2034537" y="1191348"/>
            <a:ext cx="6092669" cy="502573"/>
          </a:xfrm>
          <a:prstGeom prst="rect">
            <a:avLst/>
          </a:prstGeom>
          <a:noFill/>
        </p:spPr>
        <p:txBody>
          <a:bodyPr wrap="square" rtlCol="0" anchor="ctr">
            <a:spAutoFit/>
          </a:bodyPr>
          <a:lstStyle/>
          <a:p>
            <a:pPr marL="304792" indent="-304792">
              <a:buClr>
                <a:srgbClr val="005380"/>
              </a:buClr>
              <a:buFont typeface="+mj-lt"/>
              <a:buAutoNum type="arabicPeriod" startAt="5"/>
            </a:pPr>
            <a:r>
              <a:rPr lang="nb-NO" sz="1333" dirty="0">
                <a:solidFill>
                  <a:srgbClr val="005380"/>
                </a:solidFill>
                <a:latin typeface="Arial" panose="020B0604020202020204" pitchFamily="34" charset="0"/>
                <a:cs typeface="Arial" panose="020B0604020202020204" pitchFamily="34" charset="0"/>
              </a:rPr>
              <a:t>Virksomhet </a:t>
            </a:r>
            <a:r>
              <a:rPr lang="nb-NO" sz="1333" dirty="0" err="1">
                <a:solidFill>
                  <a:srgbClr val="005380"/>
                </a:solidFill>
                <a:latin typeface="Arial" panose="020B0604020202020204" pitchFamily="34" charset="0"/>
                <a:cs typeface="Arial" panose="020B0604020202020204" pitchFamily="34" charset="0"/>
              </a:rPr>
              <a:t>X</a:t>
            </a:r>
            <a:r>
              <a:rPr lang="nb-NO" sz="1333" dirty="0">
                <a:solidFill>
                  <a:srgbClr val="005380"/>
                </a:solidFill>
                <a:latin typeface="Arial" panose="020B0604020202020204" pitchFamily="34" charset="0"/>
                <a:cs typeface="Arial" panose="020B0604020202020204" pitchFamily="34" charset="0"/>
              </a:rPr>
              <a:t> skal vise samfunnsansvar i anskaffelsene.</a:t>
            </a:r>
            <a:endParaRPr lang="nb-NO" sz="1333" dirty="0"/>
          </a:p>
          <a:p>
            <a:endParaRPr lang="nb-NO" sz="1333"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7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44864" y="1662218"/>
            <a:ext cx="6092671" cy="6948113"/>
          </a:xfrm>
        </p:spPr>
        <p:txBody>
          <a:bodyPr>
            <a:noAutofit/>
          </a:bodyPr>
          <a:lstStyle/>
          <a:p>
            <a:pPr marL="0" indent="0">
              <a:spcBef>
                <a:spcPts val="0"/>
              </a:spcBef>
              <a:buNone/>
            </a:pPr>
            <a:r>
              <a:rPr lang="nb-NO" sz="1333" b="1" dirty="0">
                <a:latin typeface="Arial" panose="020B0604020202020204" pitchFamily="34" charset="0"/>
                <a:cs typeface="Arial" panose="020B0604020202020204" pitchFamily="34" charset="0"/>
              </a:rPr>
              <a:t>Måling og rapportering</a:t>
            </a:r>
          </a:p>
          <a:p>
            <a:pPr marL="0" indent="0">
              <a:spcBef>
                <a:spcPts val="0"/>
              </a:spcBef>
              <a:buNone/>
            </a:pPr>
            <a:r>
              <a:rPr lang="nb-NO" sz="1333" dirty="0">
                <a:solidFill>
                  <a:srgbClr val="FF0000"/>
                </a:solidFill>
                <a:latin typeface="Arial" panose="020B0604020202020204" pitchFamily="34" charset="0"/>
                <a:cs typeface="Arial" panose="020B0604020202020204" pitchFamily="34" charset="0"/>
              </a:rPr>
              <a:t>Anskaffelsesstrategien er vedtatt i ledermøte og gjøres kjent for alle medarbeidere</a:t>
            </a:r>
            <a:r>
              <a:rPr lang="nb-NO" sz="1333" dirty="0">
                <a:latin typeface="Arial" panose="020B0604020202020204" pitchFamily="34" charset="0"/>
                <a:cs typeface="Arial" panose="020B0604020202020204" pitchFamily="34" charset="0"/>
              </a:rPr>
              <a:t>. Virksomhetslederen har det overordnede ansvaret for gjennomføring av strategien. Innkjøpsavdelingen har ansvar for å koordinere arbeidet og rapportere på fremdrift. Alle ansatte har et ansvar for å bidra til at målene i strategien nås.</a:t>
            </a:r>
          </a:p>
          <a:p>
            <a:pPr marL="0" indent="0">
              <a:spcBef>
                <a:spcPts val="0"/>
              </a:spcBef>
              <a:buNone/>
            </a:pPr>
            <a:endParaRPr lang="nb-NO" sz="1333" dirty="0">
              <a:latin typeface="Arial" panose="020B0604020202020204" pitchFamily="34" charset="0"/>
              <a:cs typeface="Arial" panose="020B0604020202020204" pitchFamily="34" charset="0"/>
            </a:endParaRPr>
          </a:p>
          <a:p>
            <a:pPr marL="0" indent="0">
              <a:spcBef>
                <a:spcPts val="0"/>
              </a:spcBef>
              <a:buNone/>
            </a:pPr>
            <a:r>
              <a:rPr lang="nb-NO" sz="1333" dirty="0">
                <a:latin typeface="Arial" panose="020B0604020202020204" pitchFamily="34" charset="0"/>
                <a:cs typeface="Arial" panose="020B0604020202020204" pitchFamily="34" charset="0"/>
              </a:rPr>
              <a:t>Anskaffelsesstrategien skal </a:t>
            </a:r>
            <a:r>
              <a:rPr lang="nb-NO" sz="1333" dirty="0">
                <a:solidFill>
                  <a:srgbClr val="FF0000"/>
                </a:solidFill>
                <a:latin typeface="Arial" panose="020B0604020202020204" pitchFamily="34" charset="0"/>
                <a:cs typeface="Arial" panose="020B0604020202020204" pitchFamily="34" charset="0"/>
              </a:rPr>
              <a:t>konkretiseres i en årlig handlingsplan som vedtas i ledergruppen og gjelder for påfølgende år.</a:t>
            </a:r>
            <a:r>
              <a:rPr lang="nb-NO" sz="1333" dirty="0">
                <a:latin typeface="Arial" panose="020B0604020202020204" pitchFamily="34" charset="0"/>
                <a:cs typeface="Arial" panose="020B0604020202020204" pitchFamily="34" charset="0"/>
              </a:rPr>
              <a:t> Innkjøpsavdelingen har ansvar for å lage handlingsplanen. Alle avdelingene skal også årlig utarbeide lokale tiltaksplaner. De lokale tiltaksplanene skal være integrert i den årlige handlingsplanen.</a:t>
            </a:r>
          </a:p>
          <a:p>
            <a:pPr marL="0" indent="0">
              <a:spcBef>
                <a:spcPts val="0"/>
              </a:spcBef>
              <a:buNone/>
            </a:pPr>
            <a:endParaRPr lang="nb-NO" sz="1333" dirty="0">
              <a:latin typeface="Arial" panose="020B0604020202020204" pitchFamily="34" charset="0"/>
              <a:cs typeface="Arial" panose="020B0604020202020204" pitchFamily="34" charset="0"/>
            </a:endParaRPr>
          </a:p>
          <a:p>
            <a:pPr marL="0" indent="0">
              <a:spcBef>
                <a:spcPts val="0"/>
              </a:spcBef>
              <a:buNone/>
            </a:pPr>
            <a:r>
              <a:rPr lang="nb-NO" sz="1333" dirty="0">
                <a:solidFill>
                  <a:srgbClr val="FF0000"/>
                </a:solidFill>
                <a:latin typeface="Arial" panose="020B0604020202020204" pitchFamily="34" charset="0"/>
                <a:cs typeface="Arial" panose="020B0604020202020204" pitchFamily="34" charset="0"/>
              </a:rPr>
              <a:t>Virksomhetsleder følger opp strategien gjennom de ordinære </a:t>
            </a:r>
            <a:r>
              <a:rPr lang="nb-NO" sz="1333" dirty="0" err="1">
                <a:solidFill>
                  <a:srgbClr val="FF0000"/>
                </a:solidFill>
                <a:latin typeface="Arial" panose="020B0604020202020204" pitchFamily="34" charset="0"/>
                <a:cs typeface="Arial" panose="020B0604020202020204" pitchFamily="34" charset="0"/>
              </a:rPr>
              <a:t>årshjulsprosessene</a:t>
            </a:r>
            <a:r>
              <a:rPr lang="nb-NO" sz="1333" dirty="0">
                <a:solidFill>
                  <a:srgbClr val="FF0000"/>
                </a:solidFill>
                <a:latin typeface="Arial" panose="020B0604020202020204" pitchFamily="34" charset="0"/>
                <a:cs typeface="Arial" panose="020B0604020202020204" pitchFamily="34" charset="0"/>
              </a:rPr>
              <a:t> og implementerer tiltak i budsjett og økonomiplan</a:t>
            </a:r>
            <a:r>
              <a:rPr lang="nb-NO" sz="1333" dirty="0">
                <a:latin typeface="Arial" panose="020B0604020202020204" pitchFamily="34" charset="0"/>
                <a:cs typeface="Arial" panose="020B0604020202020204" pitchFamily="34" charset="0"/>
              </a:rPr>
              <a:t>. Rapportering på de viktigste tiltakene vil inngå i virksomhetens årsberetning. </a:t>
            </a:r>
          </a:p>
          <a:p>
            <a:pPr marL="0" indent="0">
              <a:spcBef>
                <a:spcPts val="0"/>
              </a:spcBef>
              <a:buNone/>
            </a:pPr>
            <a:r>
              <a:rPr lang="nb-NO" sz="1333" dirty="0">
                <a:latin typeface="Arial" panose="020B0604020202020204" pitchFamily="34" charset="0"/>
                <a:cs typeface="Arial" panose="020B0604020202020204" pitchFamily="34" charset="0"/>
              </a:rPr>
              <a:t> </a:t>
            </a:r>
          </a:p>
          <a:p>
            <a:pPr marL="0" indent="0">
              <a:spcBef>
                <a:spcPts val="0"/>
              </a:spcBef>
              <a:buNone/>
            </a:pPr>
            <a:r>
              <a:rPr lang="nb-NO" sz="1333" b="1" dirty="0">
                <a:latin typeface="Arial" panose="020B0604020202020204" pitchFamily="34" charset="0"/>
                <a:cs typeface="Arial" panose="020B0604020202020204" pitchFamily="34" charset="0"/>
              </a:rPr>
              <a:t>Økonomiske og administrative konsekvenser</a:t>
            </a:r>
          </a:p>
          <a:p>
            <a:pPr marL="0" indent="0">
              <a:spcBef>
                <a:spcPts val="0"/>
              </a:spcBef>
              <a:buNone/>
            </a:pPr>
            <a:r>
              <a:rPr lang="nb-NO" sz="1333" dirty="0">
                <a:latin typeface="Arial" panose="020B0604020202020204" pitchFamily="34" charset="0"/>
                <a:cs typeface="Arial" panose="020B0604020202020204" pitchFamily="34" charset="0"/>
              </a:rPr>
              <a:t>Det legges til grunn at virksomhetens ansatte følger strategiens føringer og gjennomfører strategiens tiltak innenfor vedtatte budsjetter i strategiperioden.</a:t>
            </a:r>
          </a:p>
          <a:p>
            <a:pPr marL="0" indent="0">
              <a:spcBef>
                <a:spcPts val="0"/>
              </a:spcBef>
              <a:buNone/>
            </a:pPr>
            <a:endParaRPr lang="nb-NO" sz="1333" dirty="0">
              <a:latin typeface="Arial" panose="020B0604020202020204" pitchFamily="34" charset="0"/>
              <a:cs typeface="Arial" panose="020B0604020202020204" pitchFamily="34" charset="0"/>
            </a:endParaRPr>
          </a:p>
          <a:p>
            <a:pPr marL="0" indent="0">
              <a:spcBef>
                <a:spcPts val="0"/>
              </a:spcBef>
              <a:buNone/>
            </a:pPr>
            <a:r>
              <a:rPr lang="nb-NO" sz="1333" dirty="0">
                <a:latin typeface="Arial" panose="020B0604020202020204" pitchFamily="34" charset="0"/>
                <a:cs typeface="Arial" panose="020B0604020202020204" pitchFamily="34" charset="0"/>
              </a:rPr>
              <a:t>Innen kompetanseheving og digitalisering vil det være behov for konsulentbistand estimert til </a:t>
            </a:r>
            <a:r>
              <a:rPr lang="nb-NO" sz="1333" dirty="0" err="1">
                <a:latin typeface="Arial" panose="020B0604020202020204" pitchFamily="34" charset="0"/>
                <a:cs typeface="Arial" panose="020B0604020202020204" pitchFamily="34" charset="0"/>
              </a:rPr>
              <a:t>X</a:t>
            </a:r>
            <a:r>
              <a:rPr lang="nb-NO" sz="1333" dirty="0">
                <a:latin typeface="Arial" panose="020B0604020202020204" pitchFamily="34" charset="0"/>
                <a:cs typeface="Arial" panose="020B0604020202020204" pitchFamily="34" charset="0"/>
              </a:rPr>
              <a:t> kr i 2017. Det skal årlig øremerkes </a:t>
            </a:r>
            <a:r>
              <a:rPr lang="nb-NO" sz="1333" dirty="0" err="1">
                <a:latin typeface="Arial" panose="020B0604020202020204" pitchFamily="34" charset="0"/>
                <a:cs typeface="Arial" panose="020B0604020202020204" pitchFamily="34" charset="0"/>
              </a:rPr>
              <a:t>X</a:t>
            </a:r>
            <a:r>
              <a:rPr lang="nb-NO" sz="1333" dirty="0">
                <a:latin typeface="Arial" panose="020B0604020202020204" pitchFamily="34" charset="0"/>
                <a:cs typeface="Arial" panose="020B0604020202020204" pitchFamily="34" charset="0"/>
              </a:rPr>
              <a:t> kr per ansatt til opplæring. I 2017 og etterfølgende år må det påregnes et foreløpig ukjent beløp til anskaffelse og løpende bruk av elektroniske verktøy. Avhengig av antall brukere de elektroniske verktøyene vil få, vil det være en internkostnad knyttet til innføring, opplæring og oppfølging. En styrket rådgivning og bistand til oppfølging av anskaffelser og kontrakter vil kreve allokering av ressurser. Gevinstene i form av bedre måloppnåelse vil sannsynligvis langt overstige kostnadene over tid, men de vil nok være enklere å sannsynliggjøre enn å bevise. </a:t>
            </a:r>
          </a:p>
          <a:p>
            <a:pPr marL="0" indent="0">
              <a:spcBef>
                <a:spcPts val="0"/>
              </a:spcBef>
              <a:buNone/>
            </a:pPr>
            <a:endParaRPr lang="nb-NO" sz="1333" b="1" dirty="0">
              <a:latin typeface="Arial" panose="020B0604020202020204" pitchFamily="34" charset="0"/>
              <a:cs typeface="Arial" panose="020B0604020202020204" pitchFamily="34" charset="0"/>
            </a:endParaRPr>
          </a:p>
          <a:p>
            <a:pPr marL="0" indent="0">
              <a:buNone/>
            </a:pPr>
            <a:endParaRPr lang="nb-NO" sz="1333" b="1" dirty="0">
              <a:latin typeface="Arial" panose="020B0604020202020204" pitchFamily="34" charset="0"/>
              <a:cs typeface="Arial" panose="020B0604020202020204" pitchFamily="34" charset="0"/>
            </a:endParaRPr>
          </a:p>
          <a:p>
            <a:pPr marL="0" indent="0">
              <a:buNone/>
            </a:pPr>
            <a:endParaRPr lang="nb-NO" sz="1333" dirty="0">
              <a:latin typeface="Arial" panose="020B0604020202020204" pitchFamily="34" charset="0"/>
              <a:cs typeface="Arial" panose="020B0604020202020204" pitchFamily="34" charset="0"/>
            </a:endParaRPr>
          </a:p>
        </p:txBody>
      </p:sp>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44865" y="1318502"/>
            <a:ext cx="2115047" cy="318100"/>
          </a:xfrm>
          <a:prstGeom prst="rect">
            <a:avLst/>
          </a:prstGeom>
          <a:noFill/>
        </p:spPr>
        <p:txBody>
          <a:bodyPr wrap="square" rtlCol="0" anchor="ctr">
            <a:spAutoFit/>
          </a:bodyPr>
          <a:lstStyle/>
          <a:p>
            <a:r>
              <a:rPr lang="nb-NO" sz="1467" dirty="0">
                <a:solidFill>
                  <a:srgbClr val="005380"/>
                </a:solidFill>
                <a:latin typeface="Arial" panose="020B0604020202020204" pitchFamily="34" charset="0"/>
                <a:cs typeface="Arial" panose="020B0604020202020204" pitchFamily="34" charset="0"/>
              </a:rPr>
              <a:t>Implementering</a:t>
            </a:r>
          </a:p>
        </p:txBody>
      </p: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dirty="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fld id="{087DA6A7-F1BA-4F19-98D1-8BC0C441CFD1}" type="slidenum">
              <a:rPr lang="nb-NO" sz="1067">
                <a:solidFill>
                  <a:srgbClr val="5F6062"/>
                </a:solidFill>
                <a:latin typeface="Arial" panose="020B0604020202020204" pitchFamily="34" charset="0"/>
                <a:cs typeface="Arial" panose="020B0604020202020204" pitchFamily="34" charset="0"/>
              </a:rPr>
              <a:t>21</a:t>
            </a:fld>
            <a:endParaRPr lang="nb-NO" sz="1067"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a:r>
              <a:rPr lang="nb-NO" sz="1067" b="1" dirty="0">
                <a:solidFill>
                  <a:srgbClr val="5F6062"/>
                </a:solidFill>
                <a:latin typeface="Arial" panose="020B0604020202020204" pitchFamily="34" charset="0"/>
                <a:cs typeface="Arial" panose="020B0604020202020204" pitchFamily="34" charset="0"/>
              </a:rPr>
              <a:t>Virksomhet </a:t>
            </a:r>
            <a:r>
              <a:rPr lang="nb-NO" sz="1067" b="1" dirty="0" err="1">
                <a:solidFill>
                  <a:srgbClr val="5F6062"/>
                </a:solidFill>
                <a:latin typeface="Arial" panose="020B0604020202020204" pitchFamily="34" charset="0"/>
                <a:cs typeface="Arial" panose="020B0604020202020204" pitchFamily="34" charset="0"/>
              </a:rPr>
              <a:t>X</a:t>
            </a:r>
            <a:r>
              <a:rPr lang="nb-NO" sz="1067" b="1" dirty="0">
                <a:solidFill>
                  <a:srgbClr val="5F6062"/>
                </a:solidFill>
                <a:latin typeface="Arial" panose="020B0604020202020204" pitchFamily="34" charset="0"/>
                <a:cs typeface="Arial" panose="020B0604020202020204" pitchFamily="34" charset="0"/>
              </a:rPr>
              <a:t> </a:t>
            </a:r>
            <a:r>
              <a:rPr lang="nb-NO" sz="1067" dirty="0">
                <a:solidFill>
                  <a:srgbClr val="5F6062"/>
                </a:solidFill>
                <a:latin typeface="Arial" panose="020B0604020202020204" pitchFamily="34" charset="0"/>
                <a:cs typeface="Arial" panose="020B0604020202020204" pitchFamily="34" charset="0"/>
              </a:rPr>
              <a:t>anskaffelsesstrategi 2017–2020</a:t>
            </a:r>
          </a:p>
        </p:txBody>
      </p:sp>
      <p:sp>
        <p:nvSpPr>
          <p:cNvPr id="12" name="Rektangel 11">
            <a:hlinkClick r:id="rId7" action="ppaction://hlinksldjump"/>
          </p:cNvPr>
          <p:cNvSpPr/>
          <p:nvPr/>
        </p:nvSpPr>
        <p:spPr>
          <a:xfrm>
            <a:off x="11476637" y="959788"/>
            <a:ext cx="2640000" cy="34335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4297">
              <a:buClr>
                <a:srgbClr val="5F6062"/>
              </a:buClr>
            </a:pPr>
            <a:r>
              <a:rPr lang="nb-NO" sz="800" dirty="0" err="1">
                <a:solidFill>
                  <a:srgbClr val="5F6062"/>
                </a:solidFill>
                <a:latin typeface="Arial" panose="020B0604020202020204" pitchFamily="34" charset="0"/>
                <a:cs typeface="Arial" panose="020B0604020202020204" pitchFamily="34" charset="0"/>
              </a:rPr>
              <a:t>Målbilde</a:t>
            </a:r>
            <a:endParaRPr lang="nb-NO" sz="800" dirty="0">
              <a:solidFill>
                <a:srgbClr val="5F6062"/>
              </a:solidFill>
              <a:latin typeface="Arial" panose="020B0604020202020204" pitchFamily="34" charset="0"/>
              <a:cs typeface="Arial" panose="020B0604020202020204" pitchFamily="34" charset="0"/>
            </a:endParaRPr>
          </a:p>
        </p:txBody>
      </p:sp>
      <p:sp>
        <p:nvSpPr>
          <p:cNvPr id="18" name="Plassholder for innhold 2"/>
          <p:cNvSpPr txBox="1">
            <a:spLocks/>
          </p:cNvSpPr>
          <p:nvPr/>
        </p:nvSpPr>
        <p:spPr>
          <a:xfrm>
            <a:off x="8130536" y="1651959"/>
            <a:ext cx="6092671" cy="6311133"/>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b-NO" sz="1333" b="1" dirty="0">
                <a:latin typeface="Arial" panose="020B0604020202020204" pitchFamily="34" charset="0"/>
                <a:cs typeface="Arial" panose="020B0604020202020204" pitchFamily="34" charset="0"/>
              </a:rPr>
              <a:t>Kritiske suksessfaktorer</a:t>
            </a:r>
          </a:p>
          <a:p>
            <a:pPr marL="0" indent="0">
              <a:spcBef>
                <a:spcPts val="0"/>
              </a:spcBef>
              <a:buNone/>
            </a:pPr>
            <a:r>
              <a:rPr lang="nb-NO" sz="1333" dirty="0">
                <a:latin typeface="Arial" panose="020B0604020202020204" pitchFamily="34" charset="0"/>
                <a:cs typeface="Arial" panose="020B0604020202020204" pitchFamily="34" charset="0"/>
              </a:rPr>
              <a:t>For å lykkes med implementering av strategien er det behov for at: </a:t>
            </a:r>
          </a:p>
          <a:p>
            <a:pPr>
              <a:spcBef>
                <a:spcPts val="0"/>
              </a:spcBef>
            </a:pPr>
            <a:r>
              <a:rPr lang="nb-NO" sz="1333" dirty="0">
                <a:latin typeface="Arial" panose="020B0604020202020204" pitchFamily="34" charset="0"/>
                <a:cs typeface="Arial" panose="020B0604020202020204" pitchFamily="34" charset="0"/>
              </a:rPr>
              <a:t>anskaffelsesstrategien er forankret fra topp til bunn i virksomheten. </a:t>
            </a:r>
          </a:p>
          <a:p>
            <a:pPr>
              <a:spcBef>
                <a:spcPts val="0"/>
              </a:spcBef>
            </a:pPr>
            <a:r>
              <a:rPr lang="nb-NO" sz="1333" dirty="0">
                <a:latin typeface="Arial" panose="020B0604020202020204" pitchFamily="34" charset="0"/>
                <a:cs typeface="Arial" panose="020B0604020202020204" pitchFamily="34" charset="0"/>
              </a:rPr>
              <a:t>alle anskaffelser gjennomføres i henhold til gjeldende regelverk og interne rutiner, og at kontrakter etterleves. </a:t>
            </a:r>
          </a:p>
          <a:p>
            <a:pPr>
              <a:spcBef>
                <a:spcPts val="0"/>
              </a:spcBef>
            </a:pPr>
            <a:r>
              <a:rPr lang="nb-NO" sz="1333" dirty="0">
                <a:latin typeface="Arial" panose="020B0604020202020204" pitchFamily="34" charset="0"/>
                <a:cs typeface="Arial" panose="020B0604020202020204" pitchFamily="34" charset="0"/>
              </a:rPr>
              <a:t>det frigjøres ressurser i anskaffelsesfunksjonen til gjennomføring av utviklingsoppgaver og implementering av tiltak. Dette gjøres gjennom å: </a:t>
            </a:r>
          </a:p>
          <a:p>
            <a:pPr lvl="1">
              <a:spcBef>
                <a:spcPts val="0"/>
              </a:spcBef>
            </a:pPr>
            <a:r>
              <a:rPr lang="nb-NO" sz="1333" dirty="0">
                <a:latin typeface="Arial" panose="020B0604020202020204" pitchFamily="34" charset="0"/>
                <a:cs typeface="Arial" panose="020B0604020202020204" pitchFamily="34" charset="0"/>
              </a:rPr>
              <a:t>utnytte kompetanse hos ressurspersoner i øvrige avdelinger og enheter som allerede gjennomfører anskaffelsesrelaterte oppgaver </a:t>
            </a:r>
          </a:p>
          <a:p>
            <a:pPr lvl="1">
              <a:spcBef>
                <a:spcPts val="0"/>
              </a:spcBef>
            </a:pPr>
            <a:r>
              <a:rPr lang="nb-NO" sz="1333" dirty="0">
                <a:latin typeface="Arial" panose="020B0604020202020204" pitchFamily="34" charset="0"/>
                <a:cs typeface="Arial" panose="020B0604020202020204" pitchFamily="34" charset="0"/>
              </a:rPr>
              <a:t>forenkle og effektivisere saksbehandling </a:t>
            </a:r>
          </a:p>
          <a:p>
            <a:pPr lvl="1">
              <a:spcBef>
                <a:spcPts val="0"/>
              </a:spcBef>
            </a:pPr>
            <a:r>
              <a:rPr lang="nb-NO" sz="1333" dirty="0">
                <a:latin typeface="Arial" panose="020B0604020202020204" pitchFamily="34" charset="0"/>
                <a:cs typeface="Arial" panose="020B0604020202020204" pitchFamily="34" charset="0"/>
              </a:rPr>
              <a:t>legge til rette for å benytte eksterne ressurser ved behov </a:t>
            </a:r>
          </a:p>
          <a:p>
            <a:pPr lvl="1">
              <a:spcBef>
                <a:spcPts val="0"/>
              </a:spcBef>
            </a:pPr>
            <a:r>
              <a:rPr lang="nb-NO" sz="1333" dirty="0">
                <a:latin typeface="Arial" panose="020B0604020202020204" pitchFamily="34" charset="0"/>
                <a:cs typeface="Arial" panose="020B0604020202020204" pitchFamily="34" charset="0"/>
              </a:rPr>
              <a:t>innføre digitale anskaffelsesprosesser</a:t>
            </a:r>
          </a:p>
          <a:p>
            <a:pPr>
              <a:spcBef>
                <a:spcPts val="0"/>
              </a:spcBef>
            </a:pPr>
            <a:r>
              <a:rPr lang="nb-NO" sz="1333" dirty="0">
                <a:latin typeface="Arial" panose="020B0604020202020204" pitchFamily="34" charset="0"/>
                <a:cs typeface="Arial" panose="020B0604020202020204" pitchFamily="34" charset="0"/>
              </a:rPr>
              <a:t>informasjon om strategien kommuniseres ut til hele virksomheten og at det rapporteres på måloppnåelse </a:t>
            </a:r>
          </a:p>
          <a:p>
            <a:pPr>
              <a:spcBef>
                <a:spcPts val="0"/>
              </a:spcBef>
            </a:pPr>
            <a:r>
              <a:rPr lang="nb-NO" sz="1333" dirty="0">
                <a:latin typeface="Arial" panose="020B0604020202020204" pitchFamily="34" charset="0"/>
                <a:cs typeface="Arial" panose="020B0604020202020204" pitchFamily="34" charset="0"/>
              </a:rPr>
              <a:t>handlingsplanen inneholder konkrete tiltak, kvantifiserbare mål, klare frister og definerte ressursbehov </a:t>
            </a:r>
          </a:p>
          <a:p>
            <a:pPr>
              <a:spcBef>
                <a:spcPts val="0"/>
              </a:spcBef>
            </a:pPr>
            <a:endParaRPr lang="nb-NO" sz="1333" dirty="0">
              <a:latin typeface="Arial" panose="020B0604020202020204" pitchFamily="34" charset="0"/>
              <a:cs typeface="Arial" panose="020B0604020202020204" pitchFamily="34" charset="0"/>
            </a:endParaRPr>
          </a:p>
          <a:p>
            <a:pPr marL="0" indent="0">
              <a:lnSpc>
                <a:spcPct val="100000"/>
              </a:lnSpc>
              <a:spcBef>
                <a:spcPts val="0"/>
              </a:spcBef>
              <a:buNone/>
            </a:pPr>
            <a:r>
              <a:rPr lang="nb-NO" sz="1333" b="1" dirty="0">
                <a:latin typeface="Arial" panose="020B0604020202020204" pitchFamily="34" charset="0"/>
                <a:cs typeface="Arial" panose="020B0604020202020204" pitchFamily="34" charset="0"/>
              </a:rPr>
              <a:t>Gevinstrealisering</a:t>
            </a:r>
          </a:p>
          <a:p>
            <a:pPr marL="0" indent="0">
              <a:lnSpc>
                <a:spcPct val="100000"/>
              </a:lnSpc>
              <a:spcBef>
                <a:spcPts val="0"/>
              </a:spcBef>
              <a:buNone/>
            </a:pPr>
            <a:r>
              <a:rPr lang="nb-NO" sz="1333" dirty="0">
                <a:latin typeface="Arial" panose="020B0604020202020204" pitchFamily="34" charset="0"/>
                <a:cs typeface="Arial" panose="020B0604020202020204" pitchFamily="34" charset="0"/>
              </a:rPr>
              <a:t>Ved strategiens utløp skal oppnådde fordeler og effekter dokumenteres.</a:t>
            </a:r>
          </a:p>
          <a:p>
            <a:pPr marL="0" indent="0">
              <a:lnSpc>
                <a:spcPct val="100000"/>
              </a:lnSpc>
              <a:spcBef>
                <a:spcPts val="0"/>
              </a:spcBef>
              <a:buNone/>
            </a:pPr>
            <a:endParaRPr lang="nb-NO" sz="1333" b="1" dirty="0">
              <a:latin typeface="Arial" panose="020B0604020202020204" pitchFamily="34" charset="0"/>
              <a:cs typeface="Arial" panose="020B0604020202020204" pitchFamily="34" charset="0"/>
            </a:endParaRPr>
          </a:p>
          <a:p>
            <a:pPr marL="0" indent="0">
              <a:lnSpc>
                <a:spcPct val="100000"/>
              </a:lnSpc>
              <a:spcBef>
                <a:spcPts val="0"/>
              </a:spcBef>
              <a:buNone/>
            </a:pPr>
            <a:r>
              <a:rPr lang="nb-NO" sz="1333" b="1" dirty="0">
                <a:latin typeface="Arial" panose="020B0604020202020204" pitchFamily="34" charset="0"/>
                <a:cs typeface="Arial" panose="020B0604020202020204" pitchFamily="34" charset="0"/>
              </a:rPr>
              <a:t>Tilgjengeliggjøring av strategi</a:t>
            </a:r>
          </a:p>
          <a:p>
            <a:pPr marL="0" indent="0">
              <a:lnSpc>
                <a:spcPct val="100000"/>
              </a:lnSpc>
              <a:spcBef>
                <a:spcPts val="0"/>
              </a:spcBef>
              <a:buNone/>
            </a:pPr>
            <a:r>
              <a:rPr lang="nb-NO" sz="1333" dirty="0">
                <a:latin typeface="Arial" panose="020B0604020202020204" pitchFamily="34" charset="0"/>
                <a:cs typeface="Arial" panose="020B0604020202020204" pitchFamily="34" charset="0"/>
              </a:rPr>
              <a:t>Strategien vil bli publisert på virksomhetens nettsider og på </a:t>
            </a:r>
            <a:r>
              <a:rPr lang="nb-NO" sz="1333" dirty="0" err="1">
                <a:latin typeface="Arial" panose="020B0604020202020204" pitchFamily="34" charset="0"/>
                <a:cs typeface="Arial" panose="020B0604020202020204" pitchFamily="34" charset="0"/>
              </a:rPr>
              <a:t>Doffin</a:t>
            </a:r>
            <a:r>
              <a:rPr lang="nb-NO" sz="1333" dirty="0">
                <a:latin typeface="Arial" panose="020B0604020202020204" pitchFamily="34" charset="0"/>
                <a:cs typeface="Arial" panose="020B0604020202020204" pitchFamily="34" charset="0"/>
              </a:rPr>
              <a:t> under virksomhetens profil.</a:t>
            </a:r>
          </a:p>
          <a:p>
            <a:pPr marL="0" indent="0">
              <a:spcBef>
                <a:spcPts val="0"/>
              </a:spcBef>
              <a:buNone/>
            </a:pPr>
            <a:endParaRPr lang="nb-NO" sz="1333" dirty="0">
              <a:latin typeface="Arial" panose="020B0604020202020204" pitchFamily="34" charset="0"/>
              <a:cs typeface="Arial" panose="020B0604020202020204" pitchFamily="34" charset="0"/>
            </a:endParaRPr>
          </a:p>
          <a:p>
            <a:pPr>
              <a:spcBef>
                <a:spcPts val="0"/>
              </a:spcBef>
            </a:pPr>
            <a:endParaRPr lang="nb-NO" sz="1333" dirty="0">
              <a:latin typeface="Arial" panose="020B0604020202020204" pitchFamily="34" charset="0"/>
              <a:cs typeface="Arial" panose="020B0604020202020204" pitchFamily="34" charset="0"/>
            </a:endParaRPr>
          </a:p>
          <a:p>
            <a:pPr marL="0" indent="0">
              <a:spcBef>
                <a:spcPts val="0"/>
              </a:spcBef>
              <a:buNone/>
            </a:pPr>
            <a:endParaRPr lang="nb-NO" sz="1333"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333" b="1"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333" b="1" dirty="0">
              <a:latin typeface="Arial" panose="020B0604020202020204" pitchFamily="34" charset="0"/>
              <a:cs typeface="Arial" panose="020B0604020202020204" pitchFamily="34" charset="0"/>
            </a:endParaRPr>
          </a:p>
          <a:p>
            <a:pPr marL="0" indent="0">
              <a:buNone/>
            </a:pPr>
            <a:endParaRPr lang="nb-NO" sz="1333" b="1" dirty="0">
              <a:latin typeface="Arial" panose="020B0604020202020204" pitchFamily="34" charset="0"/>
              <a:cs typeface="Arial" panose="020B0604020202020204" pitchFamily="34" charset="0"/>
            </a:endParaRPr>
          </a:p>
          <a:p>
            <a:pPr marL="0" indent="0">
              <a:buNone/>
            </a:pPr>
            <a:endParaRPr lang="nb-NO" sz="13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92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a:off x="2127206" y="524879"/>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596955" y="944712"/>
            <a:ext cx="2115047" cy="830997"/>
          </a:xfrm>
          <a:prstGeom prst="rect">
            <a:avLst/>
          </a:prstGeom>
          <a:noFill/>
        </p:spPr>
        <p:txBody>
          <a:bodyPr wrap="square" rtlCol="0" anchor="ctr">
            <a:spAutoFit/>
          </a:bodyPr>
          <a:lstStyle/>
          <a:p>
            <a:pPr defTabSz="1219170"/>
            <a:r>
              <a:rPr lang="nb-NO" sz="1600" b="1" kern="0" dirty="0" err="1">
                <a:solidFill>
                  <a:srgbClr val="FF0000"/>
                </a:solidFill>
                <a:latin typeface="Arial" panose="020B0604020202020204" pitchFamily="34" charset="0"/>
                <a:cs typeface="Arial" panose="020B0604020202020204" pitchFamily="34" charset="0"/>
              </a:rPr>
              <a:t>Målbilde</a:t>
            </a:r>
            <a:r>
              <a:rPr lang="nb-NO" sz="1600" b="1" kern="0" dirty="0">
                <a:solidFill>
                  <a:srgbClr val="FF0000"/>
                </a:solidFill>
                <a:latin typeface="Arial" panose="020B0604020202020204" pitchFamily="34" charset="0"/>
                <a:cs typeface="Arial" panose="020B0604020202020204" pitchFamily="34" charset="0"/>
              </a:rPr>
              <a:t> for å fremme</a:t>
            </a:r>
          </a:p>
          <a:p>
            <a:pPr defTabSz="1219170"/>
            <a:r>
              <a:rPr lang="nb-NO" sz="1600" b="1" kern="0" dirty="0">
                <a:solidFill>
                  <a:srgbClr val="FF0000"/>
                </a:solidFill>
                <a:latin typeface="Arial" panose="020B0604020202020204" pitchFamily="34" charset="0"/>
                <a:cs typeface="Arial" panose="020B0604020202020204" pitchFamily="34" charset="0"/>
              </a:rPr>
              <a:t>innovasjon</a:t>
            </a:r>
          </a:p>
        </p:txBody>
      </p:sp>
      <p:sp>
        <p:nvSpPr>
          <p:cNvPr id="10" name="Rektangel 9">
            <a:hlinkClick r:id="rId3" action="ppaction://hlinksldjump"/>
          </p:cNvPr>
          <p:cNvSpPr/>
          <p:nvPr/>
        </p:nvSpPr>
        <p:spPr>
          <a:xfrm>
            <a:off x="2127206"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2127206" y="8621885"/>
            <a:ext cx="12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5243682"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8360159" y="625822"/>
            <a:ext cx="2640000" cy="296849"/>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11476637" y="625822"/>
            <a:ext cx="2640000" cy="296849"/>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11373437" y="8621886"/>
            <a:ext cx="2743200" cy="486833"/>
          </a:xfrm>
        </p:spPr>
        <p:txBody>
          <a:bodyPr/>
          <a:lstStyle/>
          <a:p>
            <a:pPr defTabSz="1219170"/>
            <a:fld id="{087DA6A7-F1BA-4F19-98D1-8BC0C441CFD1}" type="slidenum">
              <a:rPr lang="nb-NO" sz="1067" kern="0">
                <a:solidFill>
                  <a:srgbClr val="5F6062"/>
                </a:solidFill>
                <a:latin typeface="Arial" panose="020B0604020202020204" pitchFamily="34" charset="0"/>
                <a:cs typeface="Arial" panose="020B0604020202020204" pitchFamily="34" charset="0"/>
              </a:rPr>
              <a:pPr defTabSz="1219170"/>
              <a:t>22</a:t>
            </a:fld>
            <a:endParaRPr lang="nb-NO" sz="1067" kern="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2127206" y="8633441"/>
            <a:ext cx="4114800" cy="486833"/>
          </a:xfrm>
        </p:spPr>
        <p:txBody>
          <a:bodyPr/>
          <a:lstStyle/>
          <a:p>
            <a:pPr algn="l" defTabSz="1219170"/>
            <a:r>
              <a:rPr lang="nb-NO" sz="1067" b="1" kern="0" dirty="0">
                <a:solidFill>
                  <a:srgbClr val="5F6062"/>
                </a:solidFill>
                <a:latin typeface="Arial" panose="020B0604020202020204" pitchFamily="34" charset="0"/>
                <a:cs typeface="Arial" panose="020B0604020202020204" pitchFamily="34" charset="0"/>
              </a:rPr>
              <a:t>Virksomhet </a:t>
            </a:r>
            <a:r>
              <a:rPr lang="nb-NO" sz="1067" b="1" kern="0" dirty="0" err="1">
                <a:solidFill>
                  <a:srgbClr val="5F6062"/>
                </a:solidFill>
                <a:latin typeface="Arial" panose="020B0604020202020204" pitchFamily="34" charset="0"/>
                <a:cs typeface="Arial" panose="020B0604020202020204" pitchFamily="34" charset="0"/>
              </a:rPr>
              <a:t>X</a:t>
            </a:r>
            <a:r>
              <a:rPr lang="nb-NO" sz="1067" b="1" kern="0" dirty="0">
                <a:solidFill>
                  <a:srgbClr val="5F6062"/>
                </a:solidFill>
                <a:latin typeface="Arial" panose="020B0604020202020204" pitchFamily="34" charset="0"/>
                <a:cs typeface="Arial" panose="020B0604020202020204" pitchFamily="34" charset="0"/>
              </a:rPr>
              <a:t> </a:t>
            </a:r>
            <a:r>
              <a:rPr lang="nb-NO" sz="1067" kern="0" dirty="0">
                <a:solidFill>
                  <a:srgbClr val="5F6062"/>
                </a:solidFill>
                <a:latin typeface="Arial" panose="020B0604020202020204" pitchFamily="34" charset="0"/>
                <a:cs typeface="Arial" panose="020B0604020202020204" pitchFamily="34" charset="0"/>
              </a:rPr>
              <a:t>anskaffelsesstrategi 2017–2020</a:t>
            </a:r>
          </a:p>
        </p:txBody>
      </p:sp>
      <p:sp>
        <p:nvSpPr>
          <p:cNvPr id="73" name="Rektangel 72">
            <a:hlinkClick r:id="rId7" action="ppaction://hlinksldjump"/>
          </p:cNvPr>
          <p:cNvSpPr/>
          <p:nvPr/>
        </p:nvSpPr>
        <p:spPr>
          <a:xfrm>
            <a:off x="11476637" y="973894"/>
            <a:ext cx="2640000" cy="34335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114297" defTabSz="1219170">
              <a:buClr>
                <a:srgbClr val="5F6062"/>
              </a:buClr>
            </a:pPr>
            <a:r>
              <a:rPr lang="nb-NO" sz="800" kern="0" dirty="0" err="1">
                <a:solidFill>
                  <a:schemeClr val="bg1"/>
                </a:solidFill>
                <a:latin typeface="Arial" panose="020B0604020202020204" pitchFamily="34" charset="0"/>
                <a:cs typeface="Arial" panose="020B0604020202020204" pitchFamily="34" charset="0"/>
              </a:rPr>
              <a:t>Målbilde</a:t>
            </a:r>
            <a:endParaRPr lang="nb-NO" sz="800" kern="0" dirty="0">
              <a:solidFill>
                <a:schemeClr val="bg1"/>
              </a:solidFill>
              <a:latin typeface="Arial" panose="020B0604020202020204" pitchFamily="34" charset="0"/>
              <a:cs typeface="Arial" panose="020B0604020202020204" pitchFamily="34" charset="0"/>
            </a:endParaRPr>
          </a:p>
        </p:txBody>
      </p:sp>
      <p:sp>
        <p:nvSpPr>
          <p:cNvPr id="18" name="Rectangle 3"/>
          <p:cNvSpPr>
            <a:spLocks noChangeAspect="1" noChangeArrowheads="1"/>
          </p:cNvSpPr>
          <p:nvPr/>
        </p:nvSpPr>
        <p:spPr bwMode="auto">
          <a:xfrm>
            <a:off x="2720036" y="1876425"/>
            <a:ext cx="11061496" cy="6261100"/>
          </a:xfrm>
          <a:prstGeom prst="rect">
            <a:avLst/>
          </a:prstGeom>
          <a:solidFill>
            <a:schemeClr val="bg1"/>
          </a:solidFill>
          <a:ln w="12700">
            <a:solidFill>
              <a:srgbClr val="5F606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0"/>
              </a:spcBef>
              <a:buNone/>
            </a:pPr>
            <a:endParaRPr lang="nb-NO" altLang="nb-NO" sz="1333" kern="0" dirty="0">
              <a:solidFill>
                <a:srgbClr val="5F6062"/>
              </a:solidFill>
              <a:cs typeface="Arial" panose="020B0604020202020204" pitchFamily="34" charset="0"/>
            </a:endParaRPr>
          </a:p>
        </p:txBody>
      </p:sp>
      <p:sp>
        <p:nvSpPr>
          <p:cNvPr id="21" name="Arc 5"/>
          <p:cNvSpPr>
            <a:spLocks noChangeAspect="1"/>
          </p:cNvSpPr>
          <p:nvPr/>
        </p:nvSpPr>
        <p:spPr bwMode="auto">
          <a:xfrm>
            <a:off x="7345251" y="1929433"/>
            <a:ext cx="6374878" cy="3718983"/>
          </a:xfrm>
          <a:custGeom>
            <a:avLst/>
            <a:gdLst>
              <a:gd name="T0" fmla="*/ 714249033 w 26839"/>
              <a:gd name="T1" fmla="*/ 345668984 h 21842"/>
              <a:gd name="T2" fmla="*/ 26591 w 26839"/>
              <a:gd name="T3" fmla="*/ 0 h 21842"/>
              <a:gd name="T4" fmla="*/ 574826976 w 26839"/>
              <a:gd name="T5" fmla="*/ 3946460 h 21842"/>
              <a:gd name="T6" fmla="*/ 0 60000 65536"/>
              <a:gd name="T7" fmla="*/ 0 60000 65536"/>
              <a:gd name="T8" fmla="*/ 0 60000 65536"/>
            </a:gdLst>
            <a:ahLst/>
            <a:cxnLst>
              <a:cxn ang="T6">
                <a:pos x="T0" y="T1"/>
              </a:cxn>
              <a:cxn ang="T7">
                <a:pos x="T2" y="T3"/>
              </a:cxn>
              <a:cxn ang="T8">
                <a:pos x="T4" y="T5"/>
              </a:cxn>
            </a:cxnLst>
            <a:rect l="0" t="0" r="r" b="b"/>
            <a:pathLst>
              <a:path w="26839" h="21842" fill="none" extrusionOk="0">
                <a:moveTo>
                  <a:pt x="26839" y="21197"/>
                </a:moveTo>
                <a:cubicBezTo>
                  <a:pt x="25125" y="21625"/>
                  <a:pt x="23366" y="21842"/>
                  <a:pt x="21600" y="21842"/>
                </a:cubicBezTo>
                <a:cubicBezTo>
                  <a:pt x="9670" y="21842"/>
                  <a:pt x="0" y="12171"/>
                  <a:pt x="0" y="242"/>
                </a:cubicBezTo>
                <a:cubicBezTo>
                  <a:pt x="0" y="161"/>
                  <a:pt x="0" y="80"/>
                  <a:pt x="1" y="0"/>
                </a:cubicBezTo>
              </a:path>
              <a:path w="26839" h="21842" stroke="0" extrusionOk="0">
                <a:moveTo>
                  <a:pt x="26839" y="21197"/>
                </a:moveTo>
                <a:cubicBezTo>
                  <a:pt x="25125" y="21625"/>
                  <a:pt x="23366" y="21842"/>
                  <a:pt x="21600" y="21842"/>
                </a:cubicBezTo>
                <a:cubicBezTo>
                  <a:pt x="9670" y="21842"/>
                  <a:pt x="0" y="12171"/>
                  <a:pt x="0" y="242"/>
                </a:cubicBezTo>
                <a:cubicBezTo>
                  <a:pt x="0" y="161"/>
                  <a:pt x="0" y="80"/>
                  <a:pt x="1" y="0"/>
                </a:cubicBezTo>
                <a:lnTo>
                  <a:pt x="21600" y="242"/>
                </a:lnTo>
                <a:lnTo>
                  <a:pt x="26839" y="21197"/>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nb-NO" sz="1333" kern="0">
              <a:solidFill>
                <a:srgbClr val="5F6062"/>
              </a:solidFill>
              <a:latin typeface="Arial" panose="020B0604020202020204" pitchFamily="34" charset="0"/>
              <a:cs typeface="Arial" panose="020B0604020202020204" pitchFamily="34" charset="0"/>
            </a:endParaRPr>
          </a:p>
        </p:txBody>
      </p:sp>
      <p:sp>
        <p:nvSpPr>
          <p:cNvPr id="22" name="Arc 6"/>
          <p:cNvSpPr>
            <a:spLocks noChangeAspect="1"/>
          </p:cNvSpPr>
          <p:nvPr/>
        </p:nvSpPr>
        <p:spPr bwMode="auto">
          <a:xfrm>
            <a:off x="5001192" y="1880749"/>
            <a:ext cx="8698794" cy="5363633"/>
          </a:xfrm>
          <a:custGeom>
            <a:avLst/>
            <a:gdLst>
              <a:gd name="T0" fmla="*/ 1319988470 w 24964"/>
              <a:gd name="T1" fmla="*/ 709124743 h 22553"/>
              <a:gd name="T2" fmla="*/ 1110415 w 24964"/>
              <a:gd name="T3" fmla="*/ 0 h 22553"/>
              <a:gd name="T4" fmla="*/ 1142114712 w 24964"/>
              <a:gd name="T5" fmla="*/ 30319642 h 22553"/>
              <a:gd name="T6" fmla="*/ 0 60000 65536"/>
              <a:gd name="T7" fmla="*/ 0 60000 65536"/>
              <a:gd name="T8" fmla="*/ 0 60000 65536"/>
            </a:gdLst>
            <a:ahLst/>
            <a:cxnLst>
              <a:cxn ang="T6">
                <a:pos x="T0" y="T1"/>
              </a:cxn>
              <a:cxn ang="T7">
                <a:pos x="T2" y="T3"/>
              </a:cxn>
              <a:cxn ang="T8">
                <a:pos x="T4" y="T5"/>
              </a:cxn>
            </a:cxnLst>
            <a:rect l="0" t="0" r="r" b="b"/>
            <a:pathLst>
              <a:path w="24964" h="22553" fill="none" extrusionOk="0">
                <a:moveTo>
                  <a:pt x="24964" y="22289"/>
                </a:moveTo>
                <a:cubicBezTo>
                  <a:pt x="23851" y="22464"/>
                  <a:pt x="22726" y="22553"/>
                  <a:pt x="21600" y="22553"/>
                </a:cubicBezTo>
                <a:cubicBezTo>
                  <a:pt x="9670" y="22553"/>
                  <a:pt x="0" y="12882"/>
                  <a:pt x="0" y="953"/>
                </a:cubicBezTo>
                <a:cubicBezTo>
                  <a:pt x="0" y="635"/>
                  <a:pt x="7" y="317"/>
                  <a:pt x="21" y="0"/>
                </a:cubicBezTo>
              </a:path>
              <a:path w="24964" h="22553" stroke="0" extrusionOk="0">
                <a:moveTo>
                  <a:pt x="24964" y="22289"/>
                </a:moveTo>
                <a:cubicBezTo>
                  <a:pt x="23851" y="22464"/>
                  <a:pt x="22726" y="22553"/>
                  <a:pt x="21600" y="22553"/>
                </a:cubicBezTo>
                <a:cubicBezTo>
                  <a:pt x="9670" y="22553"/>
                  <a:pt x="0" y="12882"/>
                  <a:pt x="0" y="953"/>
                </a:cubicBezTo>
                <a:cubicBezTo>
                  <a:pt x="0" y="635"/>
                  <a:pt x="7" y="317"/>
                  <a:pt x="21" y="0"/>
                </a:cubicBezTo>
                <a:lnTo>
                  <a:pt x="21600" y="953"/>
                </a:lnTo>
                <a:lnTo>
                  <a:pt x="24964" y="22289"/>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nb-NO" sz="1333" kern="0">
              <a:solidFill>
                <a:srgbClr val="5F6062"/>
              </a:solidFill>
              <a:latin typeface="Arial" panose="020B0604020202020204" pitchFamily="34" charset="0"/>
              <a:cs typeface="Arial" panose="020B0604020202020204" pitchFamily="34" charset="0"/>
            </a:endParaRPr>
          </a:p>
        </p:txBody>
      </p:sp>
      <p:sp>
        <p:nvSpPr>
          <p:cNvPr id="24" name="Arc 8"/>
          <p:cNvSpPr>
            <a:spLocks noChangeAspect="1"/>
          </p:cNvSpPr>
          <p:nvPr/>
        </p:nvSpPr>
        <p:spPr bwMode="auto">
          <a:xfrm>
            <a:off x="9951308" y="1925199"/>
            <a:ext cx="3768820" cy="2542116"/>
          </a:xfrm>
          <a:custGeom>
            <a:avLst/>
            <a:gdLst>
              <a:gd name="T0" fmla="*/ 261307427 w 27578"/>
              <a:gd name="T1" fmla="*/ 149348800 h 23464"/>
              <a:gd name="T2" fmla="*/ 767531 w 27578"/>
              <a:gd name="T3" fmla="*/ 0 h 23464"/>
              <a:gd name="T4" fmla="*/ 204664578 w 27578"/>
              <a:gd name="T5" fmla="*/ 12307091 h 23464"/>
              <a:gd name="T6" fmla="*/ 0 60000 65536"/>
              <a:gd name="T7" fmla="*/ 0 60000 65536"/>
              <a:gd name="T8" fmla="*/ 0 60000 65536"/>
            </a:gdLst>
            <a:ahLst/>
            <a:cxnLst>
              <a:cxn ang="T6">
                <a:pos x="T0" y="T1"/>
              </a:cxn>
              <a:cxn ang="T7">
                <a:pos x="T2" y="T3"/>
              </a:cxn>
              <a:cxn ang="T8">
                <a:pos x="T4" y="T5"/>
              </a:cxn>
            </a:cxnLst>
            <a:rect l="0" t="0" r="r" b="b"/>
            <a:pathLst>
              <a:path w="27578" h="23464" fill="none" extrusionOk="0">
                <a:moveTo>
                  <a:pt x="27578" y="22620"/>
                </a:moveTo>
                <a:cubicBezTo>
                  <a:pt x="25634" y="23179"/>
                  <a:pt x="23622" y="23464"/>
                  <a:pt x="21600" y="23464"/>
                </a:cubicBezTo>
                <a:cubicBezTo>
                  <a:pt x="9670" y="23464"/>
                  <a:pt x="0" y="13793"/>
                  <a:pt x="0" y="1864"/>
                </a:cubicBezTo>
                <a:cubicBezTo>
                  <a:pt x="0" y="1241"/>
                  <a:pt x="26" y="619"/>
                  <a:pt x="80" y="-1"/>
                </a:cubicBezTo>
              </a:path>
              <a:path w="27578" h="23464" stroke="0" extrusionOk="0">
                <a:moveTo>
                  <a:pt x="27578" y="22620"/>
                </a:moveTo>
                <a:cubicBezTo>
                  <a:pt x="25634" y="23179"/>
                  <a:pt x="23622" y="23464"/>
                  <a:pt x="21600" y="23464"/>
                </a:cubicBezTo>
                <a:cubicBezTo>
                  <a:pt x="9670" y="23464"/>
                  <a:pt x="0" y="13793"/>
                  <a:pt x="0" y="1864"/>
                </a:cubicBezTo>
                <a:cubicBezTo>
                  <a:pt x="0" y="1241"/>
                  <a:pt x="26" y="619"/>
                  <a:pt x="80" y="-1"/>
                </a:cubicBezTo>
                <a:lnTo>
                  <a:pt x="21600" y="1864"/>
                </a:lnTo>
                <a:lnTo>
                  <a:pt x="27578" y="22620"/>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nb-NO" sz="1333" kern="0">
              <a:solidFill>
                <a:srgbClr val="5F6062"/>
              </a:solidFill>
              <a:latin typeface="Arial" panose="020B0604020202020204" pitchFamily="34" charset="0"/>
              <a:cs typeface="Arial" panose="020B0604020202020204" pitchFamily="34" charset="0"/>
            </a:endParaRPr>
          </a:p>
        </p:txBody>
      </p:sp>
      <p:sp>
        <p:nvSpPr>
          <p:cNvPr id="32" name="Line 16"/>
          <p:cNvSpPr>
            <a:spLocks noChangeShapeType="1"/>
          </p:cNvSpPr>
          <p:nvPr/>
        </p:nvSpPr>
        <p:spPr bwMode="auto">
          <a:xfrm flipH="1">
            <a:off x="10771874" y="2196132"/>
            <a:ext cx="2283575" cy="5952067"/>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120000" tIns="62400" rIns="120000" bIns="62400"/>
          <a:lstStyle/>
          <a:p>
            <a:pPr defTabSz="1219170"/>
            <a:endParaRPr lang="nb-NO" sz="1067" kern="0">
              <a:solidFill>
                <a:srgbClr val="5F6062"/>
              </a:solidFill>
              <a:latin typeface="Arial" panose="020B0604020202020204" pitchFamily="34" charset="0"/>
              <a:cs typeface="Arial" panose="020B0604020202020204" pitchFamily="34" charset="0"/>
            </a:endParaRPr>
          </a:p>
        </p:txBody>
      </p:sp>
      <p:sp>
        <p:nvSpPr>
          <p:cNvPr id="34" name="Line 18"/>
          <p:cNvSpPr>
            <a:spLocks noChangeShapeType="1"/>
          </p:cNvSpPr>
          <p:nvPr/>
        </p:nvSpPr>
        <p:spPr bwMode="auto">
          <a:xfrm flipH="1">
            <a:off x="2679720" y="2196133"/>
            <a:ext cx="10146618" cy="5517465"/>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120000" tIns="62400" rIns="120000" bIns="62400"/>
          <a:lstStyle/>
          <a:p>
            <a:pPr defTabSz="1219170"/>
            <a:endParaRPr lang="nb-NO" sz="1067" kern="0">
              <a:solidFill>
                <a:srgbClr val="5F6062"/>
              </a:solidFill>
              <a:latin typeface="Arial" panose="020B0604020202020204" pitchFamily="34" charset="0"/>
              <a:cs typeface="Arial" panose="020B0604020202020204" pitchFamily="34" charset="0"/>
            </a:endParaRPr>
          </a:p>
        </p:txBody>
      </p:sp>
      <p:sp>
        <p:nvSpPr>
          <p:cNvPr id="35" name="Line 19"/>
          <p:cNvSpPr>
            <a:spLocks noChangeShapeType="1"/>
          </p:cNvSpPr>
          <p:nvPr/>
        </p:nvSpPr>
        <p:spPr bwMode="auto">
          <a:xfrm flipH="1">
            <a:off x="2675571" y="2153799"/>
            <a:ext cx="9815907" cy="2356419"/>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120000" tIns="62400" rIns="120000" bIns="62400"/>
          <a:lstStyle/>
          <a:p>
            <a:pPr defTabSz="1219170"/>
            <a:endParaRPr lang="nb-NO" sz="1067" kern="0">
              <a:solidFill>
                <a:srgbClr val="5F6062"/>
              </a:solidFill>
              <a:latin typeface="Arial" panose="020B0604020202020204" pitchFamily="34" charset="0"/>
              <a:cs typeface="Arial" panose="020B0604020202020204" pitchFamily="34" charset="0"/>
            </a:endParaRPr>
          </a:p>
        </p:txBody>
      </p:sp>
      <p:sp>
        <p:nvSpPr>
          <p:cNvPr id="36" name="Text Box 20"/>
          <p:cNvSpPr txBox="1">
            <a:spLocks noChangeArrowheads="1"/>
          </p:cNvSpPr>
          <p:nvPr/>
        </p:nvSpPr>
        <p:spPr bwMode="auto">
          <a:xfrm>
            <a:off x="2796045" y="2009184"/>
            <a:ext cx="2109196"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1.1 ledere og </a:t>
            </a:r>
            <a:r>
              <a:rPr lang="nb-NO" altLang="nb-NO" sz="1067" kern="0" dirty="0" err="1">
                <a:solidFill>
                  <a:srgbClr val="5F6062"/>
                </a:solidFill>
                <a:cs typeface="Arial" panose="020B0604020202020204" pitchFamily="34" charset="0"/>
              </a:rPr>
              <a:t>innkjøpsavd</a:t>
            </a:r>
            <a:r>
              <a:rPr lang="nb-NO" altLang="nb-NO" sz="1067" kern="0" dirty="0">
                <a:solidFill>
                  <a:srgbClr val="5F6062"/>
                </a:solidFill>
                <a:cs typeface="Arial" panose="020B0604020202020204" pitchFamily="34" charset="0"/>
              </a:rPr>
              <a:t>. har strategisk </a:t>
            </a:r>
            <a:r>
              <a:rPr lang="nb-NO" altLang="nb-NO" sz="1067" kern="0" dirty="0" err="1">
                <a:solidFill>
                  <a:srgbClr val="5F6062"/>
                </a:solidFill>
                <a:cs typeface="Arial" panose="020B0604020202020204" pitchFamily="34" charset="0"/>
              </a:rPr>
              <a:t>ansk.kompetanse</a:t>
            </a:r>
            <a:endParaRPr lang="nb-NO" altLang="nb-NO" sz="1067" kern="0" dirty="0">
              <a:solidFill>
                <a:srgbClr val="5F6062"/>
              </a:solidFill>
              <a:cs typeface="Arial" panose="020B0604020202020204" pitchFamily="34" charset="0"/>
            </a:endParaRPr>
          </a:p>
          <a:p>
            <a:pPr defTabSz="1219170">
              <a:spcBef>
                <a:spcPct val="50000"/>
              </a:spcBef>
              <a:buNone/>
            </a:pPr>
            <a:r>
              <a:rPr lang="nb-NO" altLang="nb-NO" sz="1067" kern="0" dirty="0">
                <a:solidFill>
                  <a:srgbClr val="5F6062"/>
                </a:solidFill>
                <a:cs typeface="Arial" panose="020B0604020202020204" pitchFamily="34" charset="0"/>
              </a:rPr>
              <a:t>1.2 innkjøpsplan er del av budsjettprosessen</a:t>
            </a:r>
          </a:p>
          <a:p>
            <a:pPr defTabSz="1219170">
              <a:spcBef>
                <a:spcPct val="50000"/>
              </a:spcBef>
              <a:buNone/>
            </a:pPr>
            <a:r>
              <a:rPr lang="nb-NO" altLang="nb-NO" sz="1067" kern="0" dirty="0">
                <a:solidFill>
                  <a:srgbClr val="5F6062"/>
                </a:solidFill>
                <a:cs typeface="Arial" panose="020B0604020202020204" pitchFamily="34" charset="0"/>
              </a:rPr>
              <a:t>1.4 </a:t>
            </a:r>
            <a:r>
              <a:rPr lang="nb-NO" altLang="nb-NO" sz="1067" kern="0" dirty="0">
                <a:solidFill>
                  <a:srgbClr val="FF0000"/>
                </a:solidFill>
                <a:cs typeface="Arial" panose="020B0604020202020204" pitchFamily="34" charset="0"/>
              </a:rPr>
              <a:t>Obligatorisk mandat er innført</a:t>
            </a:r>
          </a:p>
          <a:p>
            <a:pPr defTabSz="1219170">
              <a:spcBef>
                <a:spcPct val="50000"/>
              </a:spcBef>
              <a:buNone/>
            </a:pPr>
            <a:r>
              <a:rPr lang="nb-NO" altLang="nb-NO" sz="1067" kern="0" dirty="0">
                <a:solidFill>
                  <a:srgbClr val="5F6062"/>
                </a:solidFill>
                <a:cs typeface="Arial" panose="020B0604020202020204" pitchFamily="34" charset="0"/>
              </a:rPr>
              <a:t>1.9 Ytelses- og funksjonskrav brukes som hovedregel</a:t>
            </a:r>
          </a:p>
          <a:p>
            <a:pPr defTabSz="1219170">
              <a:spcBef>
                <a:spcPct val="50000"/>
              </a:spcBef>
              <a:buNone/>
            </a:pPr>
            <a:r>
              <a:rPr lang="nb-NO" altLang="nb-NO" sz="1067" kern="0" dirty="0">
                <a:solidFill>
                  <a:srgbClr val="5F6062"/>
                </a:solidFill>
                <a:cs typeface="Arial" panose="020B0604020202020204" pitchFamily="34" charset="0"/>
              </a:rPr>
              <a:t>1.12.Det brukes mer tid til behovs-klarlegging i planleggingsfasen</a:t>
            </a:r>
          </a:p>
          <a:p>
            <a:pPr defTabSz="1219170">
              <a:spcBef>
                <a:spcPct val="50000"/>
              </a:spcBef>
              <a:buNone/>
            </a:pPr>
            <a:r>
              <a:rPr lang="nb-NO" altLang="nb-NO" sz="1067" kern="0" dirty="0">
                <a:solidFill>
                  <a:srgbClr val="5F6062"/>
                </a:solidFill>
                <a:cs typeface="Arial" panose="020B0604020202020204" pitchFamily="34" charset="0"/>
              </a:rPr>
              <a:t>1.13 </a:t>
            </a:r>
            <a:r>
              <a:rPr lang="nb-NO" altLang="nb-NO" sz="1067" kern="0" dirty="0">
                <a:solidFill>
                  <a:srgbClr val="FF0000"/>
                </a:solidFill>
                <a:cs typeface="Arial" panose="020B0604020202020204" pitchFamily="34" charset="0"/>
              </a:rPr>
              <a:t>TAT brukes i «alle» </a:t>
            </a:r>
          </a:p>
          <a:p>
            <a:pPr defTabSz="1219170">
              <a:spcBef>
                <a:spcPct val="50000"/>
              </a:spcBef>
              <a:buNone/>
            </a:pPr>
            <a:r>
              <a:rPr lang="nb-NO" altLang="nb-NO" sz="1067" kern="0" dirty="0">
                <a:solidFill>
                  <a:srgbClr val="FF0000"/>
                </a:solidFill>
                <a:cs typeface="Arial" panose="020B0604020202020204" pitchFamily="34" charset="0"/>
              </a:rPr>
              <a:t>anskaffelser</a:t>
            </a:r>
          </a:p>
          <a:p>
            <a:pPr defTabSz="1219170">
              <a:spcBef>
                <a:spcPct val="50000"/>
              </a:spcBef>
              <a:buNone/>
            </a:pPr>
            <a:endParaRPr lang="nb-NO" altLang="nb-NO" sz="1067" kern="0" dirty="0">
              <a:solidFill>
                <a:srgbClr val="5F6062"/>
              </a:solidFill>
              <a:cs typeface="Arial" panose="020B0604020202020204" pitchFamily="34" charset="0"/>
            </a:endParaRPr>
          </a:p>
          <a:p>
            <a:pPr defTabSz="1219170">
              <a:spcBef>
                <a:spcPct val="50000"/>
              </a:spcBef>
              <a:buNone/>
            </a:pPr>
            <a:endParaRPr lang="nb-NO" altLang="nb-NO" sz="1067" kern="0" dirty="0">
              <a:solidFill>
                <a:srgbClr val="5F6062"/>
              </a:solidFill>
              <a:cs typeface="Arial" panose="020B0604020202020204" pitchFamily="34" charset="0"/>
            </a:endParaRPr>
          </a:p>
          <a:p>
            <a:pPr defTabSz="1219170">
              <a:spcBef>
                <a:spcPct val="50000"/>
              </a:spcBef>
              <a:buNone/>
            </a:pPr>
            <a:r>
              <a:rPr lang="nb-NO" altLang="nb-NO" sz="1067" kern="0" dirty="0">
                <a:solidFill>
                  <a:srgbClr val="5F6062"/>
                </a:solidFill>
                <a:cs typeface="Arial" panose="020B0604020202020204" pitchFamily="34" charset="0"/>
              </a:rPr>
              <a:t> </a:t>
            </a:r>
          </a:p>
          <a:p>
            <a:pPr defTabSz="1219170">
              <a:spcBef>
                <a:spcPct val="50000"/>
              </a:spcBef>
              <a:buNone/>
            </a:pPr>
            <a:endParaRPr lang="nb-NO" altLang="nb-NO" sz="1067" kern="0" dirty="0">
              <a:solidFill>
                <a:srgbClr val="5F6062"/>
              </a:solidFill>
              <a:cs typeface="Arial" panose="020B0604020202020204" pitchFamily="34" charset="0"/>
            </a:endParaRPr>
          </a:p>
          <a:p>
            <a:pPr defTabSz="1219170">
              <a:spcBef>
                <a:spcPct val="50000"/>
              </a:spcBef>
              <a:buNone/>
            </a:pPr>
            <a:endParaRPr lang="nb-NO" altLang="nb-NO" sz="1067" kern="0" dirty="0">
              <a:solidFill>
                <a:srgbClr val="5F6062"/>
              </a:solidFill>
              <a:cs typeface="Arial" panose="020B0604020202020204" pitchFamily="34" charset="0"/>
            </a:endParaRPr>
          </a:p>
          <a:p>
            <a:pPr defTabSz="1219170">
              <a:spcBef>
                <a:spcPct val="50000"/>
              </a:spcBef>
              <a:buNone/>
            </a:pPr>
            <a:endParaRPr lang="en-GB" altLang="nb-NO" sz="1067" kern="0" dirty="0">
              <a:solidFill>
                <a:srgbClr val="5F6062"/>
              </a:solidFill>
              <a:cs typeface="Arial" panose="020B0604020202020204" pitchFamily="34" charset="0"/>
            </a:endParaRPr>
          </a:p>
        </p:txBody>
      </p:sp>
      <p:sp>
        <p:nvSpPr>
          <p:cNvPr id="38" name="Line 22"/>
          <p:cNvSpPr>
            <a:spLocks noChangeShapeType="1"/>
          </p:cNvSpPr>
          <p:nvPr/>
        </p:nvSpPr>
        <p:spPr bwMode="auto">
          <a:xfrm flipH="1">
            <a:off x="7229436" y="2098766"/>
            <a:ext cx="5939311" cy="6049433"/>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120000" tIns="62400" rIns="120000" bIns="62400"/>
          <a:lstStyle/>
          <a:p>
            <a:pPr defTabSz="1219170"/>
            <a:endParaRPr lang="nb-NO" sz="1067" kern="0">
              <a:solidFill>
                <a:srgbClr val="5F6062"/>
              </a:solidFill>
              <a:latin typeface="Arial" panose="020B0604020202020204" pitchFamily="34" charset="0"/>
              <a:cs typeface="Arial" panose="020B0604020202020204" pitchFamily="34" charset="0"/>
            </a:endParaRPr>
          </a:p>
        </p:txBody>
      </p:sp>
      <p:sp>
        <p:nvSpPr>
          <p:cNvPr id="41" name="Text Box 25"/>
          <p:cNvSpPr txBox="1">
            <a:spLocks noChangeArrowheads="1"/>
          </p:cNvSpPr>
          <p:nvPr/>
        </p:nvSpPr>
        <p:spPr bwMode="auto">
          <a:xfrm>
            <a:off x="7520812" y="1933829"/>
            <a:ext cx="2471720"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1.8.leverandørkonferanser er gjennomført for tre strategisk viktig anskaffelser</a:t>
            </a:r>
          </a:p>
          <a:p>
            <a:pPr defTabSz="1219170">
              <a:spcBef>
                <a:spcPct val="50000"/>
              </a:spcBef>
              <a:buNone/>
            </a:pPr>
            <a:r>
              <a:rPr lang="nb-NO" altLang="nb-NO" sz="1067" kern="0" dirty="0">
                <a:solidFill>
                  <a:srgbClr val="5F6062"/>
                </a:solidFill>
                <a:cs typeface="Arial" panose="020B0604020202020204" pitchFamily="34" charset="0"/>
              </a:rPr>
              <a:t>1.10 regionale innovasjonsmidler er benyttet</a:t>
            </a:r>
            <a:endParaRPr lang="en-GB" altLang="nb-NO" sz="1067" kern="0" dirty="0">
              <a:solidFill>
                <a:srgbClr val="5F6062"/>
              </a:solidFill>
              <a:cs typeface="Arial" panose="020B0604020202020204" pitchFamily="34" charset="0"/>
            </a:endParaRPr>
          </a:p>
        </p:txBody>
      </p:sp>
      <p:sp>
        <p:nvSpPr>
          <p:cNvPr id="43" name="Text Box 27"/>
          <p:cNvSpPr txBox="1">
            <a:spLocks noChangeArrowheads="1"/>
          </p:cNvSpPr>
          <p:nvPr/>
        </p:nvSpPr>
        <p:spPr bwMode="auto">
          <a:xfrm>
            <a:off x="5123464" y="1988104"/>
            <a:ext cx="2204278"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1.7. Innovasjonsmetodikk er i bruk</a:t>
            </a:r>
          </a:p>
          <a:p>
            <a:pPr defTabSz="1219170">
              <a:spcBef>
                <a:spcPct val="50000"/>
              </a:spcBef>
              <a:buNone/>
            </a:pPr>
            <a:r>
              <a:rPr lang="nb-NO" altLang="nb-NO" sz="1067" kern="0" dirty="0">
                <a:solidFill>
                  <a:srgbClr val="5F6062"/>
                </a:solidFill>
                <a:cs typeface="Arial" panose="020B0604020202020204" pitchFamily="34" charset="0"/>
              </a:rPr>
              <a:t>1.8.leverandørkonferanser er gjennomført for én strategisk viktig anskaffelse</a:t>
            </a:r>
          </a:p>
          <a:p>
            <a:pPr defTabSz="1219170">
              <a:spcBef>
                <a:spcPct val="50000"/>
              </a:spcBef>
              <a:buNone/>
            </a:pPr>
            <a:r>
              <a:rPr lang="nb-NO" altLang="nb-NO" sz="1067" kern="0" dirty="0">
                <a:solidFill>
                  <a:srgbClr val="5F6062"/>
                </a:solidFill>
                <a:cs typeface="Arial" panose="020B0604020202020204" pitchFamily="34" charset="0"/>
              </a:rPr>
              <a:t>1.14 Profilerer virksomheten med første innovative anskaffelse</a:t>
            </a:r>
          </a:p>
          <a:p>
            <a:pPr defTabSz="1219170">
              <a:spcBef>
                <a:spcPct val="50000"/>
              </a:spcBef>
              <a:buNone/>
            </a:pPr>
            <a:r>
              <a:rPr lang="en-GB" altLang="nb-NO" sz="1067" kern="0" dirty="0">
                <a:solidFill>
                  <a:srgbClr val="5F6062"/>
                </a:solidFill>
                <a:cs typeface="Arial" panose="020B0604020202020204" pitchFamily="34" charset="0"/>
              </a:rPr>
              <a:t>	</a:t>
            </a:r>
          </a:p>
        </p:txBody>
      </p:sp>
      <p:sp>
        <p:nvSpPr>
          <p:cNvPr id="46" name="Text Box 30"/>
          <p:cNvSpPr txBox="1">
            <a:spLocks noChangeArrowheads="1"/>
          </p:cNvSpPr>
          <p:nvPr/>
        </p:nvSpPr>
        <p:spPr bwMode="auto">
          <a:xfrm>
            <a:off x="10161338" y="1972322"/>
            <a:ext cx="1370276"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xxx</a:t>
            </a:r>
            <a:endParaRPr lang="en-GB" altLang="nb-NO" sz="1067" kern="0" dirty="0">
              <a:solidFill>
                <a:srgbClr val="5F6062"/>
              </a:solidFill>
              <a:cs typeface="Arial" panose="020B0604020202020204" pitchFamily="34" charset="0"/>
            </a:endParaRPr>
          </a:p>
        </p:txBody>
      </p:sp>
      <p:sp>
        <p:nvSpPr>
          <p:cNvPr id="47" name="Text Box 31"/>
          <p:cNvSpPr txBox="1">
            <a:spLocks noChangeArrowheads="1"/>
          </p:cNvSpPr>
          <p:nvPr/>
        </p:nvSpPr>
        <p:spPr bwMode="auto">
          <a:xfrm>
            <a:off x="2833044" y="4591639"/>
            <a:ext cx="2996256"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2.4 For utvalgte kategorier er det laget forbruksanalyse og etablert god innsikt i leverandørmarkedet</a:t>
            </a:r>
          </a:p>
          <a:p>
            <a:pPr defTabSz="1219170">
              <a:spcBef>
                <a:spcPct val="50000"/>
              </a:spcBef>
              <a:buNone/>
            </a:pPr>
            <a:r>
              <a:rPr lang="nb-NO" altLang="nb-NO" sz="1067" kern="0" dirty="0">
                <a:solidFill>
                  <a:srgbClr val="5F6062"/>
                </a:solidFill>
                <a:cs typeface="Arial" panose="020B0604020202020204" pitchFamily="34" charset="0"/>
              </a:rPr>
              <a:t>2.6 Tett samarbeid med andre virksomheter er etablert</a:t>
            </a:r>
          </a:p>
          <a:p>
            <a:pPr defTabSz="1219170">
              <a:spcBef>
                <a:spcPct val="50000"/>
              </a:spcBef>
              <a:buNone/>
            </a:pPr>
            <a:r>
              <a:rPr lang="nb-NO" altLang="nb-NO" sz="1067" kern="0" dirty="0">
                <a:solidFill>
                  <a:srgbClr val="5F6062"/>
                </a:solidFill>
                <a:cs typeface="Arial" panose="020B0604020202020204" pitchFamily="34" charset="0"/>
              </a:rPr>
              <a:t>2.7. </a:t>
            </a:r>
            <a:r>
              <a:rPr lang="nb-NO" altLang="nb-NO" sz="1067" kern="0" dirty="0">
                <a:solidFill>
                  <a:srgbClr val="FF0000"/>
                </a:solidFill>
                <a:cs typeface="Arial" panose="020B0604020202020204" pitchFamily="34" charset="0"/>
              </a:rPr>
              <a:t>Felles modell for anskaffelsesprosessen er implementer </a:t>
            </a:r>
          </a:p>
          <a:p>
            <a:pPr defTabSz="1219170">
              <a:spcBef>
                <a:spcPct val="50000"/>
              </a:spcBef>
              <a:buNone/>
            </a:pPr>
            <a:endParaRPr lang="nb-NO" altLang="nb-NO" sz="1067" kern="0" dirty="0">
              <a:solidFill>
                <a:srgbClr val="5F6062"/>
              </a:solidFill>
              <a:cs typeface="Arial" panose="020B0604020202020204" pitchFamily="34" charset="0"/>
            </a:endParaRPr>
          </a:p>
        </p:txBody>
      </p:sp>
      <p:sp>
        <p:nvSpPr>
          <p:cNvPr id="51" name="Text Box 35"/>
          <p:cNvSpPr txBox="1">
            <a:spLocks noChangeArrowheads="1"/>
          </p:cNvSpPr>
          <p:nvPr/>
        </p:nvSpPr>
        <p:spPr bwMode="auto">
          <a:xfrm>
            <a:off x="5768700" y="3826440"/>
            <a:ext cx="2625820"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2.5 Fast </a:t>
            </a:r>
            <a:r>
              <a:rPr lang="nb-NO" altLang="nb-NO" sz="1067" kern="0" dirty="0" err="1">
                <a:solidFill>
                  <a:srgbClr val="5F6062"/>
                </a:solidFill>
                <a:cs typeface="Arial" panose="020B0604020202020204" pitchFamily="34" charset="0"/>
              </a:rPr>
              <a:t>anskaffesesteam</a:t>
            </a:r>
            <a:r>
              <a:rPr lang="nb-NO" altLang="nb-NO" sz="1067" kern="0" dirty="0">
                <a:solidFill>
                  <a:srgbClr val="5F6062"/>
                </a:solidFill>
                <a:cs typeface="Arial" panose="020B0604020202020204" pitchFamily="34" charset="0"/>
              </a:rPr>
              <a:t> etablert for strategisk viktige kategorier</a:t>
            </a:r>
          </a:p>
          <a:p>
            <a:pPr defTabSz="1219170">
              <a:spcBef>
                <a:spcPct val="50000"/>
              </a:spcBef>
              <a:buNone/>
            </a:pPr>
            <a:r>
              <a:rPr lang="nb-NO" altLang="nb-NO" sz="1067" kern="0" dirty="0">
                <a:solidFill>
                  <a:srgbClr val="5F6062"/>
                </a:solidFill>
                <a:cs typeface="Arial" panose="020B0604020202020204" pitchFamily="34" charset="0"/>
              </a:rPr>
              <a:t>    2.8 Innkjøpsavdeling måler              besparelser og gevinstrealisering på avtaler</a:t>
            </a:r>
          </a:p>
          <a:p>
            <a:pPr defTabSz="1219170">
              <a:spcBef>
                <a:spcPct val="50000"/>
              </a:spcBef>
              <a:buNone/>
            </a:pPr>
            <a:endParaRPr lang="en-GB" altLang="nb-NO" sz="1067" kern="0" dirty="0">
              <a:solidFill>
                <a:srgbClr val="5F6062"/>
              </a:solidFill>
              <a:cs typeface="Arial" panose="020B0604020202020204" pitchFamily="34" charset="0"/>
            </a:endParaRPr>
          </a:p>
          <a:p>
            <a:pPr defTabSz="1219170">
              <a:spcBef>
                <a:spcPct val="50000"/>
              </a:spcBef>
              <a:buNone/>
            </a:pPr>
            <a:endParaRPr lang="en-GB" altLang="nb-NO" sz="1067" kern="0" dirty="0">
              <a:solidFill>
                <a:srgbClr val="5F6062"/>
              </a:solidFill>
              <a:cs typeface="Arial" panose="020B0604020202020204" pitchFamily="34" charset="0"/>
            </a:endParaRPr>
          </a:p>
        </p:txBody>
      </p:sp>
      <p:sp>
        <p:nvSpPr>
          <p:cNvPr id="52" name="Text Box 36"/>
          <p:cNvSpPr txBox="1">
            <a:spLocks noChangeArrowheads="1"/>
          </p:cNvSpPr>
          <p:nvPr/>
        </p:nvSpPr>
        <p:spPr bwMode="auto">
          <a:xfrm>
            <a:off x="8071534" y="3308962"/>
            <a:ext cx="1370276"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lnSpc>
                <a:spcPct val="90000"/>
              </a:lnSpc>
              <a:spcBef>
                <a:spcPct val="0"/>
              </a:spcBef>
              <a:buNone/>
            </a:pPr>
            <a:r>
              <a:rPr lang="nb-NO" altLang="nb-NO" sz="1067" kern="0" dirty="0">
                <a:solidFill>
                  <a:srgbClr val="5F6062"/>
                </a:solidFill>
                <a:cs typeface="Arial" panose="020B0604020202020204" pitchFamily="34" charset="0"/>
              </a:rPr>
              <a:t>xxx</a:t>
            </a:r>
            <a:endParaRPr lang="en-GB" altLang="nb-NO" sz="1067" kern="0" dirty="0">
              <a:solidFill>
                <a:srgbClr val="5F6062"/>
              </a:solidFill>
              <a:cs typeface="Arial" panose="020B0604020202020204" pitchFamily="34" charset="0"/>
            </a:endParaRPr>
          </a:p>
        </p:txBody>
      </p:sp>
      <p:sp>
        <p:nvSpPr>
          <p:cNvPr id="53" name="Text Box 37"/>
          <p:cNvSpPr txBox="1">
            <a:spLocks noChangeArrowheads="1"/>
          </p:cNvSpPr>
          <p:nvPr/>
        </p:nvSpPr>
        <p:spPr bwMode="auto">
          <a:xfrm>
            <a:off x="10256119" y="2797581"/>
            <a:ext cx="1370276"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xxx</a:t>
            </a:r>
            <a:endParaRPr lang="en-GB" altLang="nb-NO" sz="1067" kern="0" dirty="0">
              <a:solidFill>
                <a:srgbClr val="5F6062"/>
              </a:solidFill>
              <a:cs typeface="Arial" panose="020B0604020202020204" pitchFamily="34" charset="0"/>
            </a:endParaRPr>
          </a:p>
        </p:txBody>
      </p:sp>
      <p:sp>
        <p:nvSpPr>
          <p:cNvPr id="59" name="Text Box 43"/>
          <p:cNvSpPr txBox="1">
            <a:spLocks noChangeArrowheads="1"/>
          </p:cNvSpPr>
          <p:nvPr/>
        </p:nvSpPr>
        <p:spPr bwMode="auto">
          <a:xfrm>
            <a:off x="4331172" y="6933994"/>
            <a:ext cx="3435412"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3.4 </a:t>
            </a:r>
            <a:r>
              <a:rPr lang="en-GB" altLang="nb-NO" sz="1067" kern="0" dirty="0">
                <a:solidFill>
                  <a:srgbClr val="FF0000"/>
                </a:solidFill>
                <a:cs typeface="Arial" panose="020B0604020202020204" pitchFamily="34" charset="0"/>
              </a:rPr>
              <a:t>Roller </a:t>
            </a:r>
            <a:r>
              <a:rPr lang="en-GB" altLang="nb-NO" sz="1067" kern="0" dirty="0" err="1">
                <a:solidFill>
                  <a:srgbClr val="FF0000"/>
                </a:solidFill>
                <a:cs typeface="Arial" panose="020B0604020202020204" pitchFamily="34" charset="0"/>
              </a:rPr>
              <a:t>og</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ansvar</a:t>
            </a:r>
            <a:r>
              <a:rPr lang="en-GB" altLang="nb-NO" sz="1067" kern="0" dirty="0">
                <a:solidFill>
                  <a:srgbClr val="FF0000"/>
                </a:solidFill>
                <a:cs typeface="Arial" panose="020B0604020202020204" pitchFamily="34" charset="0"/>
              </a:rPr>
              <a:t> for </a:t>
            </a:r>
            <a:r>
              <a:rPr lang="en-GB" altLang="nb-NO" sz="1067" kern="0" dirty="0" err="1">
                <a:solidFill>
                  <a:srgbClr val="FF0000"/>
                </a:solidFill>
                <a:cs typeface="Arial" panose="020B0604020202020204" pitchFamily="34" charset="0"/>
              </a:rPr>
              <a:t>gjennomføring</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av</a:t>
            </a:r>
            <a:r>
              <a:rPr lang="en-GB" altLang="nb-NO" sz="1067" kern="0" dirty="0">
                <a:solidFill>
                  <a:srgbClr val="FF0000"/>
                </a:solidFill>
                <a:cs typeface="Arial" panose="020B0604020202020204" pitchFamily="34" charset="0"/>
              </a:rPr>
              <a:t> hele </a:t>
            </a:r>
            <a:r>
              <a:rPr lang="en-GB" altLang="nb-NO" sz="1067" kern="0" dirty="0" err="1">
                <a:solidFill>
                  <a:srgbClr val="FF0000"/>
                </a:solidFill>
                <a:cs typeface="Arial" panose="020B0604020202020204" pitchFamily="34" charset="0"/>
              </a:rPr>
              <a:t>anskaffelsesprosessen</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er</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implementert</a:t>
            </a:r>
            <a:r>
              <a:rPr lang="en-GB" altLang="nb-NO" sz="1067" kern="0" dirty="0">
                <a:solidFill>
                  <a:srgbClr val="FF0000"/>
                </a:solidFill>
                <a:cs typeface="Arial" panose="020B0604020202020204" pitchFamily="34" charset="0"/>
              </a:rPr>
              <a:t> </a:t>
            </a:r>
          </a:p>
          <a:p>
            <a:pPr defTabSz="1219170">
              <a:spcBef>
                <a:spcPct val="50000"/>
              </a:spcBef>
              <a:buNone/>
            </a:pPr>
            <a:r>
              <a:rPr lang="en-GB" altLang="nb-NO" sz="1067" kern="0" dirty="0">
                <a:cs typeface="Arial" panose="020B0604020202020204" pitchFamily="34" charset="0"/>
              </a:rPr>
              <a:t>3.7</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Det</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gjennomføres</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målrettede</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kompetanstiltak</a:t>
            </a:r>
            <a:r>
              <a:rPr lang="en-GB" altLang="nb-NO" sz="1067" kern="0" dirty="0">
                <a:solidFill>
                  <a:srgbClr val="FF0000"/>
                </a:solidFill>
                <a:cs typeface="Arial" panose="020B0604020202020204" pitchFamily="34" charset="0"/>
              </a:rPr>
              <a:t> mot </a:t>
            </a:r>
            <a:r>
              <a:rPr lang="en-GB" altLang="nb-NO" sz="1067" kern="0" dirty="0" err="1">
                <a:solidFill>
                  <a:srgbClr val="FF0000"/>
                </a:solidFill>
                <a:cs typeface="Arial" panose="020B0604020202020204" pitchFamily="34" charset="0"/>
              </a:rPr>
              <a:t>alle</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definerte</a:t>
            </a:r>
            <a:r>
              <a:rPr lang="en-GB" altLang="nb-NO" sz="1067" kern="0" dirty="0">
                <a:solidFill>
                  <a:srgbClr val="FF0000"/>
                </a:solidFill>
                <a:cs typeface="Arial" panose="020B0604020202020204" pitchFamily="34" charset="0"/>
              </a:rPr>
              <a:t> roller  </a:t>
            </a:r>
          </a:p>
          <a:p>
            <a:pPr defTabSz="1219170">
              <a:spcBef>
                <a:spcPct val="50000"/>
              </a:spcBef>
              <a:buNone/>
            </a:pPr>
            <a:endParaRPr lang="en-GB" altLang="nb-NO" sz="1067" kern="0" dirty="0">
              <a:solidFill>
                <a:srgbClr val="FF0000"/>
              </a:solidFill>
              <a:cs typeface="Arial" panose="020B0604020202020204" pitchFamily="34" charset="0"/>
            </a:endParaRPr>
          </a:p>
          <a:p>
            <a:pPr defTabSz="1219170">
              <a:spcBef>
                <a:spcPct val="50000"/>
              </a:spcBef>
              <a:buNone/>
            </a:pPr>
            <a:endParaRPr lang="en-GB" altLang="nb-NO" sz="1067" kern="0" dirty="0">
              <a:solidFill>
                <a:srgbClr val="FF0000"/>
              </a:solidFill>
              <a:cs typeface="Arial" panose="020B0604020202020204" pitchFamily="34" charset="0"/>
            </a:endParaRPr>
          </a:p>
        </p:txBody>
      </p:sp>
      <p:sp>
        <p:nvSpPr>
          <p:cNvPr id="60" name="Text Box 44"/>
          <p:cNvSpPr txBox="1">
            <a:spLocks noChangeArrowheads="1"/>
          </p:cNvSpPr>
          <p:nvPr/>
        </p:nvSpPr>
        <p:spPr bwMode="auto">
          <a:xfrm>
            <a:off x="7421054" y="5136776"/>
            <a:ext cx="2297834"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3.5 </a:t>
            </a:r>
            <a:r>
              <a:rPr lang="en-GB" altLang="nb-NO" sz="1067" kern="0" dirty="0" err="1">
                <a:solidFill>
                  <a:srgbClr val="5F6062"/>
                </a:solidFill>
                <a:cs typeface="Arial" panose="020B0604020202020204" pitchFamily="34" charset="0"/>
              </a:rPr>
              <a:t>Alle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nyansatte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får</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informasjon</a:t>
            </a:r>
            <a:r>
              <a:rPr lang="en-GB" altLang="nb-NO" sz="1067" kern="0" dirty="0">
                <a:solidFill>
                  <a:srgbClr val="5F6062"/>
                </a:solidFill>
                <a:cs typeface="Arial" panose="020B0604020202020204" pitchFamily="34" charset="0"/>
              </a:rPr>
              <a:t> om </a:t>
            </a:r>
            <a:r>
              <a:rPr lang="en-GB" altLang="nb-NO" sz="1067" kern="0" dirty="0" err="1">
                <a:solidFill>
                  <a:srgbClr val="5F6062"/>
                </a:solidFill>
                <a:cs typeface="Arial" panose="020B0604020202020204" pitchFamily="34" charset="0"/>
              </a:rPr>
              <a:t>gjennomføring</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av</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anskaffelser</a:t>
            </a:r>
            <a:endParaRPr lang="en-GB" altLang="nb-NO" sz="1067" kern="0" dirty="0">
              <a:solidFill>
                <a:srgbClr val="5F6062"/>
              </a:solidFill>
              <a:cs typeface="Arial" panose="020B0604020202020204" pitchFamily="34" charset="0"/>
            </a:endParaRPr>
          </a:p>
          <a:p>
            <a:pPr defTabSz="1219170">
              <a:spcBef>
                <a:spcPct val="50000"/>
              </a:spcBef>
              <a:buNone/>
            </a:pPr>
            <a:r>
              <a:rPr lang="en-GB" altLang="nb-NO" sz="1067" kern="0" dirty="0">
                <a:solidFill>
                  <a:srgbClr val="5F6062"/>
                </a:solidFill>
                <a:cs typeface="Arial" panose="020B0604020202020204" pitchFamily="34" charset="0"/>
              </a:rPr>
              <a:t>3.7 </a:t>
            </a:r>
            <a:r>
              <a:rPr lang="en-GB" altLang="nb-NO" sz="1067" kern="0" dirty="0" err="1">
                <a:solidFill>
                  <a:srgbClr val="FF0000"/>
                </a:solidFill>
                <a:cs typeface="Arial" panose="020B0604020202020204" pitchFamily="34" charset="0"/>
              </a:rPr>
              <a:t>Innkjøpsavdeling</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er</a:t>
            </a:r>
            <a:r>
              <a:rPr lang="en-GB" altLang="nb-NO" sz="1067" kern="0" dirty="0">
                <a:solidFill>
                  <a:srgbClr val="FF0000"/>
                </a:solidFill>
                <a:cs typeface="Arial" panose="020B0604020202020204" pitchFamily="34" charset="0"/>
              </a:rPr>
              <a:t> </a:t>
            </a:r>
            <a:r>
              <a:rPr lang="en-GB" altLang="nb-NO" sz="1067" kern="0" dirty="0" err="1">
                <a:solidFill>
                  <a:srgbClr val="FF0000"/>
                </a:solidFill>
                <a:cs typeface="Arial" panose="020B0604020202020204" pitchFamily="34" charset="0"/>
              </a:rPr>
              <a:t>etablert</a:t>
            </a:r>
            <a:r>
              <a:rPr lang="en-GB" altLang="nb-NO" sz="1067" kern="0" dirty="0">
                <a:solidFill>
                  <a:srgbClr val="FF0000"/>
                </a:solidFill>
                <a:cs typeface="Arial" panose="020B0604020202020204" pitchFamily="34" charset="0"/>
              </a:rPr>
              <a:t> </a:t>
            </a:r>
            <a:r>
              <a:rPr lang="en-GB" altLang="nb-NO" sz="1067" kern="0" dirty="0" err="1">
                <a:solidFill>
                  <a:srgbClr val="5F6062"/>
                </a:solidFill>
                <a:cs typeface="Arial" panose="020B0604020202020204" pitchFamily="34" charset="0"/>
              </a:rPr>
              <a:t>og</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bistår</a:t>
            </a:r>
            <a:r>
              <a:rPr lang="en-GB" altLang="nb-NO" sz="1067" kern="0" dirty="0">
                <a:solidFill>
                  <a:srgbClr val="5F6062"/>
                </a:solidFill>
                <a:cs typeface="Arial" panose="020B0604020202020204" pitchFamily="34" charset="0"/>
              </a:rPr>
              <a:t> I </a:t>
            </a:r>
            <a:r>
              <a:rPr lang="en-GB" altLang="nb-NO" sz="1067" kern="0" dirty="0" err="1">
                <a:solidFill>
                  <a:srgbClr val="5F6062"/>
                </a:solidFill>
                <a:cs typeface="Arial" panose="020B0604020202020204" pitchFamily="34" charset="0"/>
              </a:rPr>
              <a:t>strategisk</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viktige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anskaffelser</a:t>
            </a:r>
            <a:endParaRPr lang="en-GB" altLang="nb-NO" sz="1067" kern="0" dirty="0">
              <a:solidFill>
                <a:srgbClr val="5F6062"/>
              </a:solidFill>
              <a:cs typeface="Arial" panose="020B0604020202020204" pitchFamily="34" charset="0"/>
            </a:endParaRPr>
          </a:p>
        </p:txBody>
      </p:sp>
      <p:sp>
        <p:nvSpPr>
          <p:cNvPr id="62" name="Text Box 46"/>
          <p:cNvSpPr txBox="1">
            <a:spLocks noChangeArrowheads="1"/>
          </p:cNvSpPr>
          <p:nvPr/>
        </p:nvSpPr>
        <p:spPr bwMode="auto">
          <a:xfrm>
            <a:off x="9280356" y="4356863"/>
            <a:ext cx="1370276"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xxx</a:t>
            </a:r>
          </a:p>
        </p:txBody>
      </p:sp>
      <p:sp>
        <p:nvSpPr>
          <p:cNvPr id="63" name="Text Box 47"/>
          <p:cNvSpPr txBox="1">
            <a:spLocks noChangeArrowheads="1"/>
          </p:cNvSpPr>
          <p:nvPr/>
        </p:nvSpPr>
        <p:spPr bwMode="auto">
          <a:xfrm>
            <a:off x="10663414" y="3368448"/>
            <a:ext cx="1370276"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xxx</a:t>
            </a:r>
          </a:p>
        </p:txBody>
      </p:sp>
      <p:sp>
        <p:nvSpPr>
          <p:cNvPr id="64" name="Text Box 48"/>
          <p:cNvSpPr txBox="1">
            <a:spLocks noChangeArrowheads="1"/>
          </p:cNvSpPr>
          <p:nvPr/>
        </p:nvSpPr>
        <p:spPr bwMode="auto">
          <a:xfrm>
            <a:off x="10641132" y="4949166"/>
            <a:ext cx="1370276"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xxx</a:t>
            </a:r>
          </a:p>
        </p:txBody>
      </p:sp>
      <p:sp>
        <p:nvSpPr>
          <p:cNvPr id="65" name="Text Box 49"/>
          <p:cNvSpPr txBox="1">
            <a:spLocks noChangeArrowheads="1"/>
          </p:cNvSpPr>
          <p:nvPr/>
        </p:nvSpPr>
        <p:spPr bwMode="auto">
          <a:xfrm>
            <a:off x="8408244" y="7003688"/>
            <a:ext cx="2217930"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4.5 </a:t>
            </a:r>
            <a:r>
              <a:rPr lang="en-GB" altLang="nb-NO" sz="1067" kern="0" dirty="0" err="1">
                <a:solidFill>
                  <a:srgbClr val="5F6062"/>
                </a:solidFill>
                <a:cs typeface="Arial" panose="020B0604020202020204" pitchFamily="34" charset="0"/>
              </a:rPr>
              <a:t>Ved</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strategisk</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viktige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anskaffelser</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tilbys</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alltid</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bortvalgte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leverandører</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gjennomgang</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av</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sitt</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tilbuds</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evaluering</a:t>
            </a:r>
            <a:endParaRPr lang="en-GB" altLang="nb-NO" sz="1067" kern="0" dirty="0">
              <a:solidFill>
                <a:srgbClr val="5F6062"/>
              </a:solidFill>
              <a:cs typeface="Arial" panose="020B0604020202020204" pitchFamily="34" charset="0"/>
            </a:endParaRPr>
          </a:p>
        </p:txBody>
      </p:sp>
      <p:sp>
        <p:nvSpPr>
          <p:cNvPr id="66" name="Text Box 50"/>
          <p:cNvSpPr txBox="1">
            <a:spLocks noChangeArrowheads="1"/>
          </p:cNvSpPr>
          <p:nvPr/>
        </p:nvSpPr>
        <p:spPr bwMode="auto">
          <a:xfrm>
            <a:off x="9610435" y="5826122"/>
            <a:ext cx="1763001"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4.4 Fora for </a:t>
            </a:r>
            <a:r>
              <a:rPr lang="en-GB" altLang="nb-NO" sz="1067" kern="0" dirty="0" err="1">
                <a:solidFill>
                  <a:srgbClr val="5F6062"/>
                </a:solidFill>
                <a:cs typeface="Arial" panose="020B0604020202020204" pitchFamily="34" charset="0"/>
              </a:rPr>
              <a:t>erfarings</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og</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infoutveksling</a:t>
            </a:r>
            <a:r>
              <a:rPr lang="en-GB" altLang="nb-NO" sz="1067" kern="0" dirty="0">
                <a:solidFill>
                  <a:srgbClr val="5F6062"/>
                </a:solidFill>
                <a:cs typeface="Arial" panose="020B0604020202020204" pitchFamily="34" charset="0"/>
              </a:rPr>
              <a:t> med </a:t>
            </a:r>
            <a:r>
              <a:rPr lang="en-GB" altLang="nb-NO" sz="1067" kern="0" dirty="0" err="1">
                <a:solidFill>
                  <a:srgbClr val="5F6062"/>
                </a:solidFill>
                <a:cs typeface="Arial" panose="020B0604020202020204" pitchFamily="34" charset="0"/>
              </a:rPr>
              <a:t>leverandørmarkedet</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innen</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utvalgte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kategorier</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er</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etablert</a:t>
            </a:r>
            <a:endParaRPr lang="en-GB" altLang="nb-NO" sz="1067" kern="0" dirty="0">
              <a:solidFill>
                <a:srgbClr val="5F6062"/>
              </a:solidFill>
              <a:cs typeface="Arial" panose="020B0604020202020204" pitchFamily="34" charset="0"/>
            </a:endParaRPr>
          </a:p>
        </p:txBody>
      </p:sp>
      <p:sp>
        <p:nvSpPr>
          <p:cNvPr id="68" name="Text Box 52"/>
          <p:cNvSpPr txBox="1">
            <a:spLocks noChangeArrowheads="1"/>
          </p:cNvSpPr>
          <p:nvPr/>
        </p:nvSpPr>
        <p:spPr bwMode="auto">
          <a:xfrm>
            <a:off x="11187296" y="7308685"/>
            <a:ext cx="2268469"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5.1 </a:t>
            </a:r>
            <a:r>
              <a:rPr lang="en-GB" altLang="nb-NO" sz="1067" kern="0" dirty="0" err="1">
                <a:solidFill>
                  <a:srgbClr val="5F6062"/>
                </a:solidFill>
                <a:cs typeface="Arial" panose="020B0604020202020204" pitchFamily="34" charset="0"/>
              </a:rPr>
              <a:t>Etiske</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retningslinjer</a:t>
            </a:r>
            <a:r>
              <a:rPr lang="en-GB" altLang="nb-NO" sz="1067" kern="0" dirty="0">
                <a:solidFill>
                  <a:srgbClr val="5F6062"/>
                </a:solidFill>
                <a:cs typeface="Arial" panose="020B0604020202020204" pitchFamily="34" charset="0"/>
              </a:rPr>
              <a:t> for </a:t>
            </a:r>
            <a:r>
              <a:rPr lang="en-GB" altLang="nb-NO" sz="1067" kern="0" dirty="0" err="1">
                <a:solidFill>
                  <a:srgbClr val="5F6062"/>
                </a:solidFill>
                <a:cs typeface="Arial" panose="020B0604020202020204" pitchFamily="34" charset="0"/>
              </a:rPr>
              <a:t>anskaffelsessarbeidet</a:t>
            </a:r>
            <a:r>
              <a:rPr lang="en-GB" altLang="nb-NO" sz="1067" kern="0" dirty="0">
                <a:solidFill>
                  <a:srgbClr val="5F6062"/>
                </a:solidFill>
                <a:cs typeface="Arial" panose="020B0604020202020204" pitchFamily="34" charset="0"/>
              </a:rPr>
              <a:t> </a:t>
            </a:r>
            <a:r>
              <a:rPr lang="en-GB" altLang="nb-NO" sz="1067" kern="0" dirty="0" err="1">
                <a:solidFill>
                  <a:srgbClr val="5F6062"/>
                </a:solidFill>
                <a:cs typeface="Arial" panose="020B0604020202020204" pitchFamily="34" charset="0"/>
              </a:rPr>
              <a:t>er</a:t>
            </a:r>
            <a:r>
              <a:rPr lang="en-GB" altLang="nb-NO" sz="1067" kern="0" dirty="0">
                <a:solidFill>
                  <a:srgbClr val="5F6062"/>
                </a:solidFill>
                <a:cs typeface="Arial" panose="020B0604020202020204" pitchFamily="34" charset="0"/>
              </a:rPr>
              <a:t> implementer</a:t>
            </a:r>
          </a:p>
          <a:p>
            <a:pPr defTabSz="1219170">
              <a:spcBef>
                <a:spcPct val="50000"/>
              </a:spcBef>
              <a:buNone/>
            </a:pPr>
            <a:r>
              <a:rPr lang="en-GB" altLang="nb-NO" sz="1067" kern="0" dirty="0">
                <a:solidFill>
                  <a:srgbClr val="5F6062"/>
                </a:solidFill>
                <a:cs typeface="Arial" panose="020B0604020202020204" pitchFamily="34" charset="0"/>
              </a:rPr>
              <a:t>5.2 – 5.6 </a:t>
            </a:r>
            <a:r>
              <a:rPr lang="en-GB" altLang="nb-NO" sz="1067" kern="0" dirty="0" err="1">
                <a:solidFill>
                  <a:srgbClr val="5F6062"/>
                </a:solidFill>
                <a:cs typeface="Arial" panose="020B0604020202020204" pitchFamily="34" charset="0"/>
              </a:rPr>
              <a:t>benyttes</a:t>
            </a:r>
            <a:r>
              <a:rPr lang="en-GB" altLang="nb-NO" sz="1067" kern="0" dirty="0">
                <a:solidFill>
                  <a:srgbClr val="5F6062"/>
                </a:solidFill>
                <a:cs typeface="Arial" panose="020B0604020202020204" pitchFamily="34" charset="0"/>
              </a:rPr>
              <a:t>  I </a:t>
            </a:r>
            <a:r>
              <a:rPr lang="en-GB" altLang="nb-NO" sz="1067" kern="0" dirty="0" err="1">
                <a:solidFill>
                  <a:srgbClr val="5F6062"/>
                </a:solidFill>
                <a:cs typeface="Arial" panose="020B0604020202020204" pitchFamily="34" charset="0"/>
              </a:rPr>
              <a:t>anskaffelser</a:t>
            </a:r>
            <a:r>
              <a:rPr lang="en-GB" altLang="nb-NO" sz="1067" kern="0" dirty="0">
                <a:solidFill>
                  <a:srgbClr val="5F6062"/>
                </a:solidFill>
                <a:cs typeface="Arial" panose="020B0604020202020204" pitchFamily="34" charset="0"/>
              </a:rPr>
              <a:t> der de </a:t>
            </a:r>
            <a:r>
              <a:rPr lang="en-GB" altLang="nb-NO" sz="1067" kern="0" dirty="0" err="1">
                <a:solidFill>
                  <a:srgbClr val="5F6062"/>
                </a:solidFill>
                <a:cs typeface="Arial" panose="020B0604020202020204" pitchFamily="34" charset="0"/>
              </a:rPr>
              <a:t>er</a:t>
            </a:r>
            <a:r>
              <a:rPr lang="en-GB" altLang="nb-NO" sz="1067" kern="0" dirty="0">
                <a:solidFill>
                  <a:srgbClr val="5F6062"/>
                </a:solidFill>
                <a:cs typeface="Arial" panose="020B0604020202020204" pitchFamily="34" charset="0"/>
              </a:rPr>
              <a:t> relevant </a:t>
            </a:r>
          </a:p>
        </p:txBody>
      </p:sp>
      <p:sp>
        <p:nvSpPr>
          <p:cNvPr id="69" name="Text Box 53"/>
          <p:cNvSpPr txBox="1">
            <a:spLocks noChangeArrowheads="1"/>
          </p:cNvSpPr>
          <p:nvPr/>
        </p:nvSpPr>
        <p:spPr bwMode="auto">
          <a:xfrm>
            <a:off x="11806864" y="5789849"/>
            <a:ext cx="1370276"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xxx</a:t>
            </a:r>
          </a:p>
        </p:txBody>
      </p:sp>
      <p:sp>
        <p:nvSpPr>
          <p:cNvPr id="70" name="Text Box 54"/>
          <p:cNvSpPr txBox="1">
            <a:spLocks noChangeArrowheads="1"/>
          </p:cNvSpPr>
          <p:nvPr/>
        </p:nvSpPr>
        <p:spPr bwMode="auto">
          <a:xfrm>
            <a:off x="12497165" y="4075280"/>
            <a:ext cx="1370276"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xxx</a:t>
            </a:r>
          </a:p>
        </p:txBody>
      </p:sp>
      <p:sp>
        <p:nvSpPr>
          <p:cNvPr id="71" name="Text Box 55"/>
          <p:cNvSpPr txBox="1">
            <a:spLocks noChangeArrowheads="1"/>
          </p:cNvSpPr>
          <p:nvPr/>
        </p:nvSpPr>
        <p:spPr bwMode="auto">
          <a:xfrm>
            <a:off x="12085490" y="5238543"/>
            <a:ext cx="1370276" cy="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en-GB" altLang="nb-NO" sz="1067" kern="0" dirty="0">
                <a:solidFill>
                  <a:srgbClr val="5F6062"/>
                </a:solidFill>
                <a:cs typeface="Arial" panose="020B0604020202020204" pitchFamily="34" charset="0"/>
              </a:rPr>
              <a:t>xxx</a:t>
            </a:r>
          </a:p>
        </p:txBody>
      </p:sp>
      <p:sp>
        <p:nvSpPr>
          <p:cNvPr id="4" name="Rektangel 3"/>
          <p:cNvSpPr/>
          <p:nvPr/>
        </p:nvSpPr>
        <p:spPr>
          <a:xfrm>
            <a:off x="13774068" y="7191179"/>
            <a:ext cx="342569" cy="967180"/>
          </a:xfrm>
          <a:prstGeom prst="rect">
            <a:avLst/>
          </a:prstGeom>
          <a:solidFill>
            <a:srgbClr val="C19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2017</a:t>
            </a:r>
          </a:p>
        </p:txBody>
      </p:sp>
      <p:sp>
        <p:nvSpPr>
          <p:cNvPr id="75" name="Rektangel 74"/>
          <p:cNvSpPr/>
          <p:nvPr/>
        </p:nvSpPr>
        <p:spPr>
          <a:xfrm>
            <a:off x="2679719" y="1589119"/>
            <a:ext cx="2355271" cy="310454"/>
          </a:xfrm>
          <a:prstGeom prst="rect">
            <a:avLst/>
          </a:prstGeom>
          <a:solidFill>
            <a:srgbClr val="C19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2017</a:t>
            </a:r>
          </a:p>
        </p:txBody>
      </p:sp>
      <p:sp>
        <p:nvSpPr>
          <p:cNvPr id="76" name="Rektangel 75"/>
          <p:cNvSpPr/>
          <p:nvPr/>
        </p:nvSpPr>
        <p:spPr>
          <a:xfrm>
            <a:off x="10003160" y="1577564"/>
            <a:ext cx="2488317" cy="298861"/>
          </a:xfrm>
          <a:prstGeom prst="rect">
            <a:avLst/>
          </a:prstGeom>
          <a:solidFill>
            <a:srgbClr val="D8E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2020</a:t>
            </a:r>
          </a:p>
        </p:txBody>
      </p:sp>
      <p:sp>
        <p:nvSpPr>
          <p:cNvPr id="78" name="Ellipse 77"/>
          <p:cNvSpPr/>
          <p:nvPr/>
        </p:nvSpPr>
        <p:spPr>
          <a:xfrm>
            <a:off x="12256102" y="1607391"/>
            <a:ext cx="1712845" cy="1440000"/>
          </a:xfrm>
          <a:prstGeom prst="ellipse">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r>
              <a:rPr lang="nb-NO" sz="1067" kern="0" dirty="0">
                <a:solidFill>
                  <a:schemeClr val="bg1"/>
                </a:solidFill>
                <a:latin typeface="Arial" panose="020B0604020202020204" pitchFamily="34" charset="0"/>
                <a:cs typeface="Arial" panose="020B0604020202020204" pitchFamily="34" charset="0"/>
              </a:rPr>
              <a:t>Virksomheten har realisert strategien</a:t>
            </a:r>
          </a:p>
        </p:txBody>
      </p:sp>
      <p:sp>
        <p:nvSpPr>
          <p:cNvPr id="79" name="Rektangel 78"/>
          <p:cNvSpPr/>
          <p:nvPr/>
        </p:nvSpPr>
        <p:spPr>
          <a:xfrm>
            <a:off x="5022262" y="1589119"/>
            <a:ext cx="2344049" cy="310454"/>
          </a:xfrm>
          <a:prstGeom prst="rect">
            <a:avLst/>
          </a:prstGeom>
          <a:solidFill>
            <a:srgbClr val="F6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2018</a:t>
            </a:r>
          </a:p>
        </p:txBody>
      </p:sp>
      <p:sp>
        <p:nvSpPr>
          <p:cNvPr id="80" name="Rektangel 79"/>
          <p:cNvSpPr/>
          <p:nvPr/>
        </p:nvSpPr>
        <p:spPr>
          <a:xfrm>
            <a:off x="13774068" y="5528138"/>
            <a:ext cx="342569" cy="1671740"/>
          </a:xfrm>
          <a:prstGeom prst="rect">
            <a:avLst/>
          </a:prstGeom>
          <a:solidFill>
            <a:srgbClr val="F6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2018</a:t>
            </a:r>
          </a:p>
        </p:txBody>
      </p:sp>
      <p:sp>
        <p:nvSpPr>
          <p:cNvPr id="81" name="Rektangel 80"/>
          <p:cNvSpPr/>
          <p:nvPr/>
        </p:nvSpPr>
        <p:spPr>
          <a:xfrm>
            <a:off x="2116636" y="1887997"/>
            <a:ext cx="570948" cy="262168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vert270" lIns="48000" tIns="48000" rIns="48000" bIns="48000" rtlCol="0" anchor="ctr"/>
          <a:lstStyle/>
          <a:p>
            <a:pPr algn="ctr" defTabSz="1219170"/>
            <a:r>
              <a:rPr lang="nb-NO" sz="1067" kern="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83" name="Rektangel 82"/>
          <p:cNvSpPr/>
          <p:nvPr/>
        </p:nvSpPr>
        <p:spPr>
          <a:xfrm>
            <a:off x="2116636" y="4507798"/>
            <a:ext cx="570948" cy="3175489"/>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vert270" lIns="48000" tIns="48000" rIns="48000" bIns="48000" rtlCol="0" anchor="ctr"/>
          <a:lstStyle/>
          <a:p>
            <a:pPr algn="ctr" defTabSz="1219170"/>
            <a:r>
              <a:rPr lang="nb-NO" sz="1067" kern="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86" name="Rektangel 85"/>
          <p:cNvSpPr/>
          <p:nvPr/>
        </p:nvSpPr>
        <p:spPr>
          <a:xfrm>
            <a:off x="2684945" y="8153441"/>
            <a:ext cx="4544491" cy="48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48000" tIns="48000" rIns="48000" bIns="48000" rtlCol="0" anchor="ctr"/>
          <a:lstStyle/>
          <a:p>
            <a:pPr algn="ctr" defTabSz="1219170"/>
            <a:r>
              <a:rPr lang="nb-NO" sz="1067" kern="0">
                <a:solidFill>
                  <a:srgbClr val="5F6062"/>
                </a:solidFill>
                <a:latin typeface="Arial" panose="020B0604020202020204" pitchFamily="34" charset="0"/>
                <a:cs typeface="Arial" panose="020B0604020202020204" pitchFamily="34" charset="0"/>
              </a:rPr>
              <a:t>Anskaffelser skal gjennomføres raskere, enklere og digitalt.</a:t>
            </a:r>
            <a:endParaRPr lang="nb-NO" sz="1067" kern="0" dirty="0">
              <a:solidFill>
                <a:srgbClr val="5F6062"/>
              </a:solidFill>
              <a:latin typeface="Arial" panose="020B0604020202020204" pitchFamily="34" charset="0"/>
              <a:cs typeface="Arial" panose="020B0604020202020204" pitchFamily="34" charset="0"/>
            </a:endParaRPr>
          </a:p>
        </p:txBody>
      </p:sp>
      <p:sp>
        <p:nvSpPr>
          <p:cNvPr id="87" name="Rektangel 86"/>
          <p:cNvSpPr/>
          <p:nvPr/>
        </p:nvSpPr>
        <p:spPr>
          <a:xfrm>
            <a:off x="7229436" y="8153441"/>
            <a:ext cx="3557543" cy="48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48000" tIns="48000" rIns="48000" bIns="48000" rtlCol="0" anchor="ctr"/>
          <a:lstStyle/>
          <a:p>
            <a:pPr algn="ctr" defTabSz="1219170"/>
            <a:r>
              <a:rPr lang="nb-NO" sz="1067" kern="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88" name="Rektangel 87"/>
          <p:cNvSpPr/>
          <p:nvPr/>
        </p:nvSpPr>
        <p:spPr>
          <a:xfrm>
            <a:off x="10782422" y="8153440"/>
            <a:ext cx="2977797" cy="48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48000" tIns="48000" rIns="48000" bIns="48000" rtlCol="0" anchor="ctr"/>
          <a:lstStyle/>
          <a:p>
            <a:pPr algn="ctr" defTabSz="1219170"/>
            <a:r>
              <a:rPr lang="nb-NO" sz="1067" kern="0" dirty="0">
                <a:solidFill>
                  <a:srgbClr val="5F6062"/>
                </a:solidFill>
                <a:latin typeface="Arial" panose="020B0604020202020204" pitchFamily="34" charset="0"/>
                <a:cs typeface="Arial" panose="020B0604020202020204" pitchFamily="34" charset="0"/>
              </a:rPr>
              <a:t>Virksomheten skal vise samfunnsansvar i anskaffelsene.</a:t>
            </a:r>
          </a:p>
        </p:txBody>
      </p:sp>
      <p:sp>
        <p:nvSpPr>
          <p:cNvPr id="89" name="Rektangel 88"/>
          <p:cNvSpPr/>
          <p:nvPr/>
        </p:nvSpPr>
        <p:spPr>
          <a:xfrm>
            <a:off x="13774068" y="4377711"/>
            <a:ext cx="342569" cy="1154776"/>
          </a:xfrm>
          <a:prstGeom prst="rect">
            <a:avLst/>
          </a:prstGeom>
          <a:solidFill>
            <a:srgbClr val="DA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2019</a:t>
            </a:r>
          </a:p>
        </p:txBody>
      </p:sp>
      <p:sp>
        <p:nvSpPr>
          <p:cNvPr id="90" name="Rektangel 89"/>
          <p:cNvSpPr/>
          <p:nvPr/>
        </p:nvSpPr>
        <p:spPr>
          <a:xfrm>
            <a:off x="13774066" y="2750319"/>
            <a:ext cx="342569" cy="1633916"/>
          </a:xfrm>
          <a:prstGeom prst="rect">
            <a:avLst/>
          </a:prstGeom>
          <a:solidFill>
            <a:srgbClr val="D8E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2020</a:t>
            </a:r>
          </a:p>
        </p:txBody>
      </p:sp>
      <p:sp>
        <p:nvSpPr>
          <p:cNvPr id="91" name="Rektangel 90"/>
          <p:cNvSpPr/>
          <p:nvPr/>
        </p:nvSpPr>
        <p:spPr>
          <a:xfrm>
            <a:off x="7345251" y="1589119"/>
            <a:ext cx="2657909" cy="315246"/>
          </a:xfrm>
          <a:prstGeom prst="rect">
            <a:avLst/>
          </a:prstGeom>
          <a:solidFill>
            <a:srgbClr val="DA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rgbClr val="5F6062"/>
                </a:solidFill>
                <a:latin typeface="Arial" panose="020B0604020202020204" pitchFamily="34" charset="0"/>
                <a:cs typeface="Arial" panose="020B0604020202020204" pitchFamily="34" charset="0"/>
              </a:rPr>
              <a:t>2019</a:t>
            </a:r>
          </a:p>
        </p:txBody>
      </p:sp>
      <p:sp>
        <p:nvSpPr>
          <p:cNvPr id="6" name="TekstSylinder 5"/>
          <p:cNvSpPr txBox="1"/>
          <p:nvPr/>
        </p:nvSpPr>
        <p:spPr>
          <a:xfrm>
            <a:off x="5307272" y="3185428"/>
            <a:ext cx="187415" cy="288181"/>
          </a:xfrm>
          <a:prstGeom prst="rect">
            <a:avLst/>
          </a:prstGeom>
          <a:noFill/>
        </p:spPr>
        <p:txBody>
          <a:bodyPr wrap="square" rtlCol="0">
            <a:spAutoFit/>
          </a:bodyPr>
          <a:lstStyle/>
          <a:p>
            <a:endParaRPr lang="nb-NO" dirty="0"/>
          </a:p>
        </p:txBody>
      </p:sp>
      <p:sp>
        <p:nvSpPr>
          <p:cNvPr id="7" name="TekstSylinder 6"/>
          <p:cNvSpPr txBox="1"/>
          <p:nvPr/>
        </p:nvSpPr>
        <p:spPr>
          <a:xfrm>
            <a:off x="5289246" y="3167691"/>
            <a:ext cx="1605085" cy="420756"/>
          </a:xfrm>
          <a:prstGeom prst="rect">
            <a:avLst/>
          </a:prstGeom>
          <a:noFill/>
        </p:spPr>
        <p:txBody>
          <a:bodyPr wrap="square" rtlCol="0">
            <a:spAutoFit/>
          </a:bodyPr>
          <a:lstStyle/>
          <a:p>
            <a:r>
              <a:rPr lang="nb-NO" sz="1067" kern="0" dirty="0">
                <a:solidFill>
                  <a:srgbClr val="5F6062"/>
                </a:solidFill>
                <a:latin typeface="Arial" panose="020B0604020202020204" pitchFamily="34" charset="0"/>
                <a:cs typeface="Arial" panose="020B0604020202020204" pitchFamily="34" charset="0"/>
              </a:rPr>
              <a:t>1.6 LUP og </a:t>
            </a:r>
            <a:r>
              <a:rPr lang="nb-NO" sz="1067" kern="0" dirty="0" err="1">
                <a:solidFill>
                  <a:srgbClr val="5F6062"/>
                </a:solidFill>
                <a:latin typeface="Arial" panose="020B0604020202020204" pitchFamily="34" charset="0"/>
                <a:cs typeface="Arial" panose="020B0604020202020204" pitchFamily="34" charset="0"/>
              </a:rPr>
              <a:t>Difi</a:t>
            </a:r>
            <a:r>
              <a:rPr lang="nb-NO" sz="1067" kern="0" dirty="0">
                <a:solidFill>
                  <a:srgbClr val="5F6062"/>
                </a:solidFill>
                <a:latin typeface="Arial" panose="020B0604020202020204" pitchFamily="34" charset="0"/>
                <a:cs typeface="Arial" panose="020B0604020202020204" pitchFamily="34" charset="0"/>
              </a:rPr>
              <a:t> brukt til kompetanseheving </a:t>
            </a:r>
          </a:p>
        </p:txBody>
      </p:sp>
      <p:sp>
        <p:nvSpPr>
          <p:cNvPr id="57" name="Text Box 37"/>
          <p:cNvSpPr txBox="1">
            <a:spLocks noChangeArrowheads="1"/>
          </p:cNvSpPr>
          <p:nvPr/>
        </p:nvSpPr>
        <p:spPr bwMode="auto">
          <a:xfrm>
            <a:off x="11590519" y="3874628"/>
            <a:ext cx="1370276" cy="52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a:spcBef>
                <a:spcPct val="50000"/>
              </a:spcBef>
              <a:buNone/>
            </a:pPr>
            <a:r>
              <a:rPr lang="nb-NO" altLang="nb-NO" sz="1067" kern="0" dirty="0">
                <a:solidFill>
                  <a:srgbClr val="5F6062"/>
                </a:solidFill>
                <a:cs typeface="Arial" panose="020B0604020202020204" pitchFamily="34" charset="0"/>
              </a:rPr>
              <a:t>xxx</a:t>
            </a:r>
            <a:endParaRPr lang="en-GB" altLang="nb-NO" sz="1067" kern="0" dirty="0">
              <a:solidFill>
                <a:srgbClr val="5F6062"/>
              </a:solidFill>
              <a:cs typeface="Arial" panose="020B0604020202020204" pitchFamily="34" charset="0"/>
            </a:endParaRPr>
          </a:p>
        </p:txBody>
      </p:sp>
    </p:spTree>
    <p:extLst>
      <p:ext uri="{BB962C8B-B14F-4D97-AF65-F5344CB8AC3E}">
        <p14:creationId xmlns:p14="http://schemas.microsoft.com/office/powerpoint/2010/main" val="4151314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85925" y="1398730"/>
            <a:ext cx="11701463" cy="692497"/>
          </a:xfrm>
        </p:spPr>
        <p:txBody>
          <a:bodyPr>
            <a:normAutofit fontScale="90000"/>
          </a:bodyPr>
          <a:lstStyle/>
          <a:p>
            <a:r>
              <a:rPr lang="nb-NO" dirty="0"/>
              <a:t>Anskaffelsesstrategi </a:t>
            </a:r>
            <a:br>
              <a:rPr lang="nb-NO" dirty="0"/>
            </a:br>
            <a:r>
              <a:rPr lang="nb-NO" dirty="0"/>
              <a:t>– implementering krever endring</a:t>
            </a:r>
          </a:p>
        </p:txBody>
      </p:sp>
      <p:pic>
        <p:nvPicPr>
          <p:cNvPr id="4" name="Bilde 3" descr="NTinM3 - &lt;strong&gt;Change Management&lt;/strong&gt;"/>
          <p:cNvPicPr>
            <a:picLocks noChangeAspect="1"/>
          </p:cNvPicPr>
          <p:nvPr/>
        </p:nvPicPr>
        <p:blipFill>
          <a:blip r:embed="rId3"/>
          <a:stretch>
            <a:fillRect/>
          </a:stretch>
        </p:blipFill>
        <p:spPr>
          <a:xfrm>
            <a:off x="8591742" y="2153889"/>
            <a:ext cx="6545180" cy="5283200"/>
          </a:xfrm>
          <a:prstGeom prst="rect">
            <a:avLst/>
          </a:prstGeom>
        </p:spPr>
      </p:pic>
      <p:sp>
        <p:nvSpPr>
          <p:cNvPr id="6" name="Plassholder for innhold 2"/>
          <p:cNvSpPr txBox="1">
            <a:spLocks/>
          </p:cNvSpPr>
          <p:nvPr/>
        </p:nvSpPr>
        <p:spPr>
          <a:xfrm>
            <a:off x="1117491" y="2091227"/>
            <a:ext cx="14019431" cy="6206913"/>
          </a:xfrm>
          <a:prstGeom prst="rect">
            <a:avLst/>
          </a:prstGeom>
        </p:spPr>
        <p:txBody>
          <a:bodyPr vert="horz" lIns="0" tIns="0" rIns="0" bIns="0" rtlCol="0">
            <a:normAutofit lnSpcReduction="10000"/>
          </a:bodyPr>
          <a:lstStyle>
            <a:lvl1pPr marL="540000" indent="-540000" algn="l" defTabSz="1219085" rtl="0" eaLnBrk="1" latinLnBrk="0" hangingPunct="1">
              <a:lnSpc>
                <a:spcPct val="100000"/>
              </a:lnSpc>
              <a:spcBef>
                <a:spcPts val="2500"/>
              </a:spcBef>
              <a:buClr>
                <a:srgbClr val="00ADEE"/>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rgbClr val="00ADEE"/>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rgbClr val="00ADEE"/>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rgbClr val="00ADEE"/>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rgbClr val="00ADEE"/>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nb-NO" dirty="0"/>
          </a:p>
          <a:p>
            <a:r>
              <a:rPr lang="nb-NO" sz="2667" dirty="0"/>
              <a:t>Enhetlig anskaffelsesprosess</a:t>
            </a:r>
          </a:p>
          <a:p>
            <a:r>
              <a:rPr lang="nb-NO" sz="2667" dirty="0"/>
              <a:t>Definerte roller og ansvar</a:t>
            </a:r>
          </a:p>
          <a:p>
            <a:r>
              <a:rPr lang="nb-NO" sz="2667" dirty="0"/>
              <a:t>Digitalisere innkjøpsprosessen</a:t>
            </a:r>
          </a:p>
          <a:p>
            <a:r>
              <a:rPr lang="nb-NO" sz="2667" dirty="0"/>
              <a:t>Gjøre innovative anskaffelser</a:t>
            </a:r>
          </a:p>
          <a:p>
            <a:r>
              <a:rPr lang="nb-NO" sz="2667" dirty="0"/>
              <a:t>Ta ut kostnadsbesparelser</a:t>
            </a:r>
          </a:p>
          <a:p>
            <a:r>
              <a:rPr lang="nb-NO" sz="2667" dirty="0"/>
              <a:t>Innføre kategoristyring</a:t>
            </a:r>
          </a:p>
          <a:p>
            <a:r>
              <a:rPr lang="nb-NO" sz="2667" dirty="0"/>
              <a:t>Gjøre miljøvennlige anskaffelser</a:t>
            </a:r>
          </a:p>
          <a:p>
            <a:r>
              <a:rPr lang="nb-NO" sz="2667" dirty="0"/>
              <a:t>Omorganisere innkjøpsfunksjonen… </a:t>
            </a:r>
            <a:r>
              <a:rPr lang="nb-NO" sz="2667" dirty="0" err="1"/>
              <a:t>etc</a:t>
            </a:r>
            <a:endParaRPr lang="nb-NO" sz="2667" dirty="0"/>
          </a:p>
          <a:p>
            <a:pPr marL="599002" lvl="1" indent="0">
              <a:buFont typeface="Arial" panose="020B0604020202020204" pitchFamily="34" charset="0"/>
              <a:buNone/>
            </a:pPr>
            <a:endParaRPr lang="nb-NO" dirty="0"/>
          </a:p>
          <a:p>
            <a:pPr marL="0" indent="0">
              <a:buFont typeface="Arial" panose="020B0604020202020204" pitchFamily="34" charset="0"/>
              <a:buNone/>
            </a:pPr>
            <a:endParaRPr lang="nb-NO" dirty="0"/>
          </a:p>
        </p:txBody>
      </p:sp>
    </p:spTree>
    <p:extLst>
      <p:ext uri="{BB962C8B-B14F-4D97-AF65-F5344CB8AC3E}">
        <p14:creationId xmlns:p14="http://schemas.microsoft.com/office/powerpoint/2010/main" val="39643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68743" y="2457272"/>
            <a:ext cx="12190809" cy="3183156"/>
          </a:xfrm>
        </p:spPr>
        <p:txBody>
          <a:bodyPr>
            <a:normAutofit fontScale="90000"/>
          </a:bodyPr>
          <a:lstStyle/>
          <a:p>
            <a:r>
              <a:rPr lang="nb-NO" sz="9732" b="1" dirty="0">
                <a:latin typeface="+mn-lt"/>
              </a:rPr>
              <a:t>Anskaffelseskonferansen</a:t>
            </a:r>
            <a:br>
              <a:rPr lang="nb-NO" sz="9732" b="1" dirty="0">
                <a:latin typeface="+mn-lt"/>
              </a:rPr>
            </a:br>
            <a:r>
              <a:rPr lang="nb-NO" dirty="0">
                <a:latin typeface="+mn-lt"/>
              </a:rPr>
              <a:t>23. november</a:t>
            </a:r>
            <a:br>
              <a:rPr lang="nb-NO" dirty="0">
                <a:latin typeface="+mn-lt"/>
              </a:rPr>
            </a:br>
            <a:r>
              <a:rPr lang="nb-NO" dirty="0">
                <a:latin typeface="+mn-lt"/>
              </a:rPr>
              <a:t>Oslo Kongressenter</a:t>
            </a:r>
            <a:br>
              <a:rPr lang="nb-NO" dirty="0">
                <a:latin typeface="+mn-lt"/>
              </a:rPr>
            </a:br>
            <a:br>
              <a:rPr lang="nb-NO" dirty="0">
                <a:latin typeface="+mn-lt"/>
              </a:rPr>
            </a:br>
            <a:r>
              <a:rPr lang="nb-NO" sz="5866" dirty="0">
                <a:latin typeface="+mn-lt"/>
              </a:rPr>
              <a:t>www.difi.no/anskaffelseskonferansen</a:t>
            </a:r>
          </a:p>
        </p:txBody>
      </p:sp>
      <p:sp>
        <p:nvSpPr>
          <p:cNvPr id="6" name="TekstSylinder 5"/>
          <p:cNvSpPr txBox="1"/>
          <p:nvPr/>
        </p:nvSpPr>
        <p:spPr>
          <a:xfrm>
            <a:off x="2241139" y="6280560"/>
            <a:ext cx="9112322" cy="2062103"/>
          </a:xfrm>
          <a:prstGeom prst="rect">
            <a:avLst/>
          </a:prstGeom>
          <a:noFill/>
        </p:spPr>
        <p:txBody>
          <a:bodyPr wrap="square" rtlCol="0">
            <a:spAutoFit/>
          </a:bodyPr>
          <a:lstStyle/>
          <a:p>
            <a:pPr defTabSz="1219078"/>
            <a:r>
              <a:rPr lang="nb-NO" sz="3200" b="1" kern="0" dirty="0">
                <a:solidFill>
                  <a:srgbClr val="7030A0"/>
                </a:solidFill>
              </a:rPr>
              <a:t>Evne til omstilling, bruk av handlingsrommet og arbeid for å realisere </a:t>
            </a:r>
            <a:r>
              <a:rPr lang="nb-NO" sz="3200" b="1" kern="0" dirty="0" err="1">
                <a:solidFill>
                  <a:srgbClr val="7030A0"/>
                </a:solidFill>
              </a:rPr>
              <a:t>effektiviseringspotensiale</a:t>
            </a:r>
            <a:r>
              <a:rPr lang="nb-NO" sz="3200" b="1" kern="0" dirty="0">
                <a:solidFill>
                  <a:srgbClr val="7030A0"/>
                </a:solidFill>
              </a:rPr>
              <a:t> er hovedtema. Vi deler ut Anskaffelsesprisen og feirer 10-årsjubileum for konferansen.</a:t>
            </a:r>
          </a:p>
        </p:txBody>
      </p:sp>
      <p:pic>
        <p:nvPicPr>
          <p:cNvPr id="10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2600" y="8260176"/>
            <a:ext cx="2336572" cy="80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148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14600" y="7543800"/>
            <a:ext cx="11612880" cy="923330"/>
          </a:xfrm>
          <a:prstGeom prst="rect">
            <a:avLst/>
          </a:prstGeom>
          <a:noFill/>
        </p:spPr>
        <p:txBody>
          <a:bodyPr wrap="square" rtlCol="0">
            <a:spAutoFit/>
          </a:bodyPr>
          <a:lstStyle/>
          <a:p>
            <a:r>
              <a:rPr lang="nb-NO" sz="5400" b="1" dirty="0">
                <a:solidFill>
                  <a:schemeClr val="bg1">
                    <a:lumMod val="85000"/>
                  </a:schemeClr>
                </a:solidFill>
              </a:rPr>
              <a:t>Takk for oppmerksomheten!</a:t>
            </a:r>
          </a:p>
        </p:txBody>
      </p:sp>
    </p:spTree>
    <p:extLst>
      <p:ext uri="{BB962C8B-B14F-4D97-AF65-F5344CB8AC3E}">
        <p14:creationId xmlns:p14="http://schemas.microsoft.com/office/powerpoint/2010/main" val="151213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309689" y="513117"/>
            <a:ext cx="5551320" cy="1143000"/>
          </a:xfrm>
          <a:prstGeom prst="rect">
            <a:avLst/>
          </a:prstGeom>
        </p:spPr>
        <p:txBody>
          <a:bodyPr/>
          <a:lst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a:lstStyle>
          <a:p>
            <a:pPr algn="ctr"/>
            <a:r>
              <a:rPr lang="nb-NO" dirty="0"/>
              <a:t>Anskaffelser for måloppnåelse</a:t>
            </a:r>
          </a:p>
        </p:txBody>
      </p:sp>
      <p:grpSp>
        <p:nvGrpSpPr>
          <p:cNvPr id="22" name="Gruppe 21"/>
          <p:cNvGrpSpPr/>
          <p:nvPr/>
        </p:nvGrpSpPr>
        <p:grpSpPr>
          <a:xfrm rot="18306670">
            <a:off x="4282793" y="4740898"/>
            <a:ext cx="4769567" cy="499096"/>
            <a:chOff x="1150450" y="7742093"/>
            <a:chExt cx="4769567" cy="499096"/>
          </a:xfrm>
        </p:grpSpPr>
        <p:sp>
          <p:nvSpPr>
            <p:cNvPr id="35" name="Oppoverbuet pil 16"/>
            <p:cNvSpPr>
              <a:spLocks noChangeArrowheads="1"/>
            </p:cNvSpPr>
            <p:nvPr/>
          </p:nvSpPr>
          <p:spPr bwMode="auto">
            <a:xfrm rot="10800000">
              <a:off x="1150450" y="7742094"/>
              <a:ext cx="1298611" cy="499095"/>
            </a:xfrm>
            <a:prstGeom prst="curvedUpArrow">
              <a:avLst>
                <a:gd name="adj1" fmla="val 24954"/>
                <a:gd name="adj2" fmla="val 49924"/>
                <a:gd name="adj3" fmla="val 25000"/>
              </a:avLst>
            </a:prstGeom>
            <a:solidFill>
              <a:srgbClr val="C00000"/>
            </a:solidFill>
            <a:ln w="9525" algn="ctr">
              <a:solidFill>
                <a:schemeClr val="tx1"/>
              </a:solidFill>
              <a:round/>
              <a:headEnd/>
              <a:tailEnd/>
            </a:ln>
          </p:spPr>
          <p:txBody>
            <a:bodyPr/>
            <a:lstStyle/>
            <a:p>
              <a:endParaRPr lang="nb-NO"/>
            </a:p>
          </p:txBody>
        </p:sp>
        <p:sp>
          <p:nvSpPr>
            <p:cNvPr id="36" name="Oppoverbuet pil 17"/>
            <p:cNvSpPr>
              <a:spLocks noChangeArrowheads="1"/>
            </p:cNvSpPr>
            <p:nvPr/>
          </p:nvSpPr>
          <p:spPr bwMode="auto">
            <a:xfrm rot="10800000">
              <a:off x="2855568" y="7742093"/>
              <a:ext cx="1298611" cy="499095"/>
            </a:xfrm>
            <a:prstGeom prst="curvedUpArrow">
              <a:avLst>
                <a:gd name="adj1" fmla="val 24954"/>
                <a:gd name="adj2" fmla="val 49924"/>
                <a:gd name="adj3" fmla="val 25000"/>
              </a:avLst>
            </a:prstGeom>
            <a:solidFill>
              <a:srgbClr val="C00000"/>
            </a:solidFill>
            <a:ln w="9525" algn="ctr">
              <a:solidFill>
                <a:schemeClr val="tx1"/>
              </a:solidFill>
              <a:round/>
              <a:headEnd/>
              <a:tailEnd/>
            </a:ln>
          </p:spPr>
          <p:txBody>
            <a:bodyPr/>
            <a:lstStyle/>
            <a:p>
              <a:endParaRPr lang="nb-NO"/>
            </a:p>
          </p:txBody>
        </p:sp>
        <p:sp>
          <p:nvSpPr>
            <p:cNvPr id="38" name="Oppoverbuet pil 17"/>
            <p:cNvSpPr>
              <a:spLocks noChangeArrowheads="1"/>
            </p:cNvSpPr>
            <p:nvPr/>
          </p:nvSpPr>
          <p:spPr bwMode="auto">
            <a:xfrm rot="10800000">
              <a:off x="4621406" y="7742093"/>
              <a:ext cx="1298611" cy="499095"/>
            </a:xfrm>
            <a:prstGeom prst="curvedUpArrow">
              <a:avLst>
                <a:gd name="adj1" fmla="val 24954"/>
                <a:gd name="adj2" fmla="val 49924"/>
                <a:gd name="adj3" fmla="val 25000"/>
              </a:avLst>
            </a:prstGeom>
            <a:solidFill>
              <a:srgbClr val="C00000"/>
            </a:solidFill>
            <a:ln w="9525" algn="ctr">
              <a:solidFill>
                <a:schemeClr val="tx1"/>
              </a:solidFill>
              <a:round/>
              <a:headEnd/>
              <a:tailEnd/>
            </a:ln>
          </p:spPr>
          <p:txBody>
            <a:bodyPr/>
            <a:lstStyle/>
            <a:p>
              <a:endParaRPr lang="nb-NO"/>
            </a:p>
          </p:txBody>
        </p:sp>
      </p:grpSp>
      <p:pic>
        <p:nvPicPr>
          <p:cNvPr id="13" name="Bilde 12"/>
          <p:cNvPicPr>
            <a:picLocks noChangeAspect="1"/>
          </p:cNvPicPr>
          <p:nvPr/>
        </p:nvPicPr>
        <p:blipFill>
          <a:blip r:embed="rId3"/>
          <a:stretch>
            <a:fillRect/>
          </a:stretch>
        </p:blipFill>
        <p:spPr>
          <a:xfrm>
            <a:off x="13184319" y="4319235"/>
            <a:ext cx="1510065" cy="1510065"/>
          </a:xfrm>
          <a:prstGeom prst="rect">
            <a:avLst/>
          </a:prstGeom>
        </p:spPr>
      </p:pic>
      <p:pic>
        <p:nvPicPr>
          <p:cNvPr id="15" name="Bilde 14"/>
          <p:cNvPicPr>
            <a:picLocks noChangeAspect="1"/>
          </p:cNvPicPr>
          <p:nvPr/>
        </p:nvPicPr>
        <p:blipFill>
          <a:blip r:embed="rId4"/>
          <a:stretch>
            <a:fillRect/>
          </a:stretch>
        </p:blipFill>
        <p:spPr>
          <a:xfrm>
            <a:off x="1945089" y="2327449"/>
            <a:ext cx="2519397" cy="1675399"/>
          </a:xfrm>
          <a:prstGeom prst="rect">
            <a:avLst/>
          </a:prstGeom>
        </p:spPr>
      </p:pic>
      <p:sp>
        <p:nvSpPr>
          <p:cNvPr id="4" name="AutoShape 4" descr="Bilderesultat for bedrif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Bilde 4"/>
          <p:cNvPicPr>
            <a:picLocks noChangeAspect="1"/>
          </p:cNvPicPr>
          <p:nvPr/>
        </p:nvPicPr>
        <p:blipFill>
          <a:blip r:embed="rId5"/>
          <a:stretch>
            <a:fillRect/>
          </a:stretch>
        </p:blipFill>
        <p:spPr>
          <a:xfrm>
            <a:off x="12790647" y="1936748"/>
            <a:ext cx="1759750" cy="1492902"/>
          </a:xfrm>
          <a:prstGeom prst="rect">
            <a:avLst/>
          </a:prstGeom>
        </p:spPr>
      </p:pic>
      <p:pic>
        <p:nvPicPr>
          <p:cNvPr id="6" name="Bilde 5"/>
          <p:cNvPicPr>
            <a:picLocks noChangeAspect="1"/>
          </p:cNvPicPr>
          <p:nvPr/>
        </p:nvPicPr>
        <p:blipFill>
          <a:blip r:embed="rId6"/>
          <a:stretch>
            <a:fillRect/>
          </a:stretch>
        </p:blipFill>
        <p:spPr>
          <a:xfrm>
            <a:off x="1784416" y="4499884"/>
            <a:ext cx="1927436" cy="1443716"/>
          </a:xfrm>
          <a:prstGeom prst="rect">
            <a:avLst/>
          </a:prstGeom>
        </p:spPr>
      </p:pic>
      <p:pic>
        <p:nvPicPr>
          <p:cNvPr id="7" name="Bilde 6"/>
          <p:cNvPicPr>
            <a:picLocks noChangeAspect="1"/>
          </p:cNvPicPr>
          <p:nvPr/>
        </p:nvPicPr>
        <p:blipFill>
          <a:blip r:embed="rId7"/>
          <a:stretch>
            <a:fillRect/>
          </a:stretch>
        </p:blipFill>
        <p:spPr>
          <a:xfrm>
            <a:off x="6407669" y="719950"/>
            <a:ext cx="1532056" cy="1293196"/>
          </a:xfrm>
          <a:prstGeom prst="rect">
            <a:avLst/>
          </a:prstGeom>
        </p:spPr>
      </p:pic>
      <p:pic>
        <p:nvPicPr>
          <p:cNvPr id="8" name="Bilde 7"/>
          <p:cNvPicPr>
            <a:picLocks noChangeAspect="1"/>
          </p:cNvPicPr>
          <p:nvPr/>
        </p:nvPicPr>
        <p:blipFill>
          <a:blip r:embed="rId8"/>
          <a:stretch>
            <a:fillRect/>
          </a:stretch>
        </p:blipFill>
        <p:spPr>
          <a:xfrm>
            <a:off x="8486385" y="485529"/>
            <a:ext cx="1686171" cy="1686171"/>
          </a:xfrm>
          <a:prstGeom prst="rect">
            <a:avLst/>
          </a:prstGeom>
        </p:spPr>
      </p:pic>
      <p:sp>
        <p:nvSpPr>
          <p:cNvPr id="9" name="TekstSylinder 8"/>
          <p:cNvSpPr txBox="1"/>
          <p:nvPr/>
        </p:nvSpPr>
        <p:spPr>
          <a:xfrm>
            <a:off x="6265805" y="7617525"/>
            <a:ext cx="1510350" cy="440762"/>
          </a:xfrm>
          <a:prstGeom prst="rect">
            <a:avLst/>
          </a:prstGeom>
          <a:noFill/>
        </p:spPr>
        <p:txBody>
          <a:bodyPr wrap="none" rtlCol="0">
            <a:spAutoFit/>
          </a:bodyPr>
          <a:lstStyle/>
          <a:p>
            <a:r>
              <a:rPr lang="nb-NO" dirty="0" err="1"/>
              <a:t>insourcing</a:t>
            </a:r>
            <a:endParaRPr lang="nb-NO" dirty="0"/>
          </a:p>
        </p:txBody>
      </p:sp>
      <p:cxnSp>
        <p:nvCxnSpPr>
          <p:cNvPr id="11" name="Rett pilkobling 10"/>
          <p:cNvCxnSpPr/>
          <p:nvPr/>
        </p:nvCxnSpPr>
        <p:spPr>
          <a:xfrm>
            <a:off x="5975553" y="7577640"/>
            <a:ext cx="2267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9187271" y="7615358"/>
            <a:ext cx="1688283" cy="440762"/>
          </a:xfrm>
          <a:prstGeom prst="rect">
            <a:avLst/>
          </a:prstGeom>
          <a:noFill/>
        </p:spPr>
        <p:txBody>
          <a:bodyPr wrap="none" rtlCol="0">
            <a:spAutoFit/>
          </a:bodyPr>
          <a:lstStyle/>
          <a:p>
            <a:r>
              <a:rPr lang="nb-NO" dirty="0" err="1"/>
              <a:t>outsourcing</a:t>
            </a:r>
            <a:endParaRPr lang="nb-NO" dirty="0"/>
          </a:p>
        </p:txBody>
      </p:sp>
      <p:cxnSp>
        <p:nvCxnSpPr>
          <p:cNvPr id="17" name="Rett pilkobling 16"/>
          <p:cNvCxnSpPr/>
          <p:nvPr/>
        </p:nvCxnSpPr>
        <p:spPr>
          <a:xfrm flipH="1">
            <a:off x="8959111" y="7577640"/>
            <a:ext cx="22246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pe 22"/>
          <p:cNvGrpSpPr/>
          <p:nvPr/>
        </p:nvGrpSpPr>
        <p:grpSpPr>
          <a:xfrm>
            <a:off x="5449689" y="2878498"/>
            <a:ext cx="6355757" cy="4479765"/>
            <a:chOff x="5449689" y="2878498"/>
            <a:chExt cx="6355757" cy="4479765"/>
          </a:xfrm>
        </p:grpSpPr>
        <p:sp>
          <p:nvSpPr>
            <p:cNvPr id="14" name="Frihåndsform 13"/>
            <p:cNvSpPr/>
            <p:nvPr/>
          </p:nvSpPr>
          <p:spPr>
            <a:xfrm>
              <a:off x="7833097" y="2878498"/>
              <a:ext cx="1588939" cy="1119941"/>
            </a:xfrm>
            <a:custGeom>
              <a:avLst/>
              <a:gdLst>
                <a:gd name="connsiteX0" fmla="*/ 0 w 1588939"/>
                <a:gd name="connsiteY0" fmla="*/ 1119941 h 1119941"/>
                <a:gd name="connsiteX1" fmla="*/ 794464 w 1588939"/>
                <a:gd name="connsiteY1" fmla="*/ 0 h 1119941"/>
                <a:gd name="connsiteX2" fmla="*/ 794475 w 1588939"/>
                <a:gd name="connsiteY2" fmla="*/ 0 h 1119941"/>
                <a:gd name="connsiteX3" fmla="*/ 1588939 w 1588939"/>
                <a:gd name="connsiteY3" fmla="*/ 1119941 h 1119941"/>
                <a:gd name="connsiteX4" fmla="*/ 0 w 1588939"/>
                <a:gd name="connsiteY4" fmla="*/ 1119941 h 111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939" h="1119941">
                  <a:moveTo>
                    <a:pt x="0" y="1119941"/>
                  </a:moveTo>
                  <a:lnTo>
                    <a:pt x="794464" y="0"/>
                  </a:lnTo>
                  <a:lnTo>
                    <a:pt x="794475" y="0"/>
                  </a:lnTo>
                  <a:lnTo>
                    <a:pt x="1588939" y="1119941"/>
                  </a:lnTo>
                  <a:lnTo>
                    <a:pt x="0" y="1119941"/>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nb-NO" sz="2500" kern="1200" dirty="0"/>
            </a:p>
            <a:p>
              <a:pPr marL="0" lvl="0" indent="0" algn="ctr" defTabSz="1111250">
                <a:lnSpc>
                  <a:spcPct val="90000"/>
                </a:lnSpc>
                <a:spcBef>
                  <a:spcPct val="0"/>
                </a:spcBef>
                <a:spcAft>
                  <a:spcPct val="35000"/>
                </a:spcAft>
                <a:buNone/>
              </a:pPr>
              <a:r>
                <a:rPr lang="nb-NO" sz="2500" kern="1200" dirty="0"/>
                <a:t>Mål</a:t>
              </a:r>
            </a:p>
          </p:txBody>
        </p:sp>
        <p:sp>
          <p:nvSpPr>
            <p:cNvPr id="18" name="Frihåndsform 17"/>
            <p:cNvSpPr/>
            <p:nvPr/>
          </p:nvSpPr>
          <p:spPr>
            <a:xfrm>
              <a:off x="6244158" y="5118380"/>
              <a:ext cx="4766817" cy="1119941"/>
            </a:xfrm>
            <a:custGeom>
              <a:avLst/>
              <a:gdLst>
                <a:gd name="connsiteX0" fmla="*/ 0 w 4766817"/>
                <a:gd name="connsiteY0" fmla="*/ 1119941 h 1119941"/>
                <a:gd name="connsiteX1" fmla="*/ 794464 w 4766817"/>
                <a:gd name="connsiteY1" fmla="*/ 0 h 1119941"/>
                <a:gd name="connsiteX2" fmla="*/ 3972353 w 4766817"/>
                <a:gd name="connsiteY2" fmla="*/ 0 h 1119941"/>
                <a:gd name="connsiteX3" fmla="*/ 4766817 w 4766817"/>
                <a:gd name="connsiteY3" fmla="*/ 1119941 h 1119941"/>
                <a:gd name="connsiteX4" fmla="*/ 0 w 4766817"/>
                <a:gd name="connsiteY4" fmla="*/ 1119941 h 111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6817" h="1119941">
                  <a:moveTo>
                    <a:pt x="0" y="1119941"/>
                  </a:moveTo>
                  <a:lnTo>
                    <a:pt x="794464" y="0"/>
                  </a:lnTo>
                  <a:lnTo>
                    <a:pt x="3972353" y="0"/>
                  </a:lnTo>
                  <a:lnTo>
                    <a:pt x="4766817" y="1119941"/>
                  </a:lnTo>
                  <a:lnTo>
                    <a:pt x="0" y="1119941"/>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5943" tIns="31750" rIns="865943" bIns="31750" numCol="1" spcCol="1270" anchor="ctr" anchorCtr="0">
              <a:noAutofit/>
            </a:bodyPr>
            <a:lstStyle/>
            <a:p>
              <a:pPr marL="0" lvl="0" indent="0" algn="ctr" defTabSz="1111250">
                <a:lnSpc>
                  <a:spcPct val="90000"/>
                </a:lnSpc>
                <a:spcBef>
                  <a:spcPct val="0"/>
                </a:spcBef>
                <a:spcAft>
                  <a:spcPct val="35000"/>
                </a:spcAft>
                <a:buNone/>
              </a:pPr>
              <a:r>
                <a:rPr lang="nb-NO" sz="2500" kern="1200" dirty="0"/>
                <a:t>Handlingsplaner og aktiviteter</a:t>
              </a:r>
            </a:p>
          </p:txBody>
        </p:sp>
        <p:sp>
          <p:nvSpPr>
            <p:cNvPr id="19" name="Frihåndsform 18"/>
            <p:cNvSpPr/>
            <p:nvPr/>
          </p:nvSpPr>
          <p:spPr>
            <a:xfrm>
              <a:off x="5449689" y="6238322"/>
              <a:ext cx="6355757" cy="1119941"/>
            </a:xfrm>
            <a:custGeom>
              <a:avLst/>
              <a:gdLst>
                <a:gd name="connsiteX0" fmla="*/ 0 w 6355757"/>
                <a:gd name="connsiteY0" fmla="*/ 1119941 h 1119941"/>
                <a:gd name="connsiteX1" fmla="*/ 794464 w 6355757"/>
                <a:gd name="connsiteY1" fmla="*/ 0 h 1119941"/>
                <a:gd name="connsiteX2" fmla="*/ 5561293 w 6355757"/>
                <a:gd name="connsiteY2" fmla="*/ 0 h 1119941"/>
                <a:gd name="connsiteX3" fmla="*/ 6355757 w 6355757"/>
                <a:gd name="connsiteY3" fmla="*/ 1119941 h 1119941"/>
                <a:gd name="connsiteX4" fmla="*/ 0 w 6355757"/>
                <a:gd name="connsiteY4" fmla="*/ 1119941 h 111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5757" h="1119941">
                  <a:moveTo>
                    <a:pt x="0" y="1119941"/>
                  </a:moveTo>
                  <a:lnTo>
                    <a:pt x="794464" y="0"/>
                  </a:lnTo>
                  <a:lnTo>
                    <a:pt x="5561293" y="0"/>
                  </a:lnTo>
                  <a:lnTo>
                    <a:pt x="6355757" y="1119941"/>
                  </a:lnTo>
                  <a:lnTo>
                    <a:pt x="0" y="1119941"/>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4007" tIns="31750" rIns="1144008" bIns="31750" numCol="1" spcCol="1270" anchor="ctr" anchorCtr="0">
              <a:noAutofit/>
            </a:bodyPr>
            <a:lstStyle/>
            <a:p>
              <a:pPr marL="0" lvl="0" indent="0" algn="ctr" defTabSz="1111250">
                <a:lnSpc>
                  <a:spcPct val="90000"/>
                </a:lnSpc>
                <a:spcBef>
                  <a:spcPct val="0"/>
                </a:spcBef>
                <a:spcAft>
                  <a:spcPct val="35000"/>
                </a:spcAft>
                <a:buNone/>
              </a:pPr>
              <a:endParaRPr lang="nb-NO" sz="2500" kern="1200" dirty="0"/>
            </a:p>
          </p:txBody>
        </p:sp>
        <p:sp>
          <p:nvSpPr>
            <p:cNvPr id="16" name="Frihåndsform 15"/>
            <p:cNvSpPr/>
            <p:nvPr/>
          </p:nvSpPr>
          <p:spPr>
            <a:xfrm>
              <a:off x="7038628" y="3998439"/>
              <a:ext cx="3177878" cy="1119941"/>
            </a:xfrm>
            <a:custGeom>
              <a:avLst/>
              <a:gdLst>
                <a:gd name="connsiteX0" fmla="*/ 0 w 3177878"/>
                <a:gd name="connsiteY0" fmla="*/ 1119941 h 1119941"/>
                <a:gd name="connsiteX1" fmla="*/ 794464 w 3177878"/>
                <a:gd name="connsiteY1" fmla="*/ 0 h 1119941"/>
                <a:gd name="connsiteX2" fmla="*/ 2383414 w 3177878"/>
                <a:gd name="connsiteY2" fmla="*/ 0 h 1119941"/>
                <a:gd name="connsiteX3" fmla="*/ 3177878 w 3177878"/>
                <a:gd name="connsiteY3" fmla="*/ 1119941 h 1119941"/>
                <a:gd name="connsiteX4" fmla="*/ 0 w 3177878"/>
                <a:gd name="connsiteY4" fmla="*/ 1119941 h 111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878" h="1119941">
                  <a:moveTo>
                    <a:pt x="0" y="1119941"/>
                  </a:moveTo>
                  <a:lnTo>
                    <a:pt x="794464" y="0"/>
                  </a:lnTo>
                  <a:lnTo>
                    <a:pt x="2383414" y="0"/>
                  </a:lnTo>
                  <a:lnTo>
                    <a:pt x="3177878" y="1119941"/>
                  </a:lnTo>
                  <a:lnTo>
                    <a:pt x="0" y="1119941"/>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7878" tIns="31750" rIns="587879" bIns="31750" numCol="1" spcCol="1270" anchor="ctr" anchorCtr="0">
              <a:noAutofit/>
            </a:bodyPr>
            <a:lstStyle/>
            <a:p>
              <a:pPr marL="0" lvl="0" indent="0" algn="ctr" defTabSz="1111250">
                <a:lnSpc>
                  <a:spcPct val="90000"/>
                </a:lnSpc>
                <a:spcBef>
                  <a:spcPct val="0"/>
                </a:spcBef>
                <a:spcAft>
                  <a:spcPct val="35000"/>
                </a:spcAft>
                <a:buNone/>
              </a:pPr>
              <a:r>
                <a:rPr lang="nb-NO" sz="2500" kern="1200" dirty="0"/>
                <a:t>Strategi for måloppnåelse</a:t>
              </a:r>
            </a:p>
          </p:txBody>
        </p:sp>
        <p:sp>
          <p:nvSpPr>
            <p:cNvPr id="29" name="TekstSylinder 4"/>
            <p:cNvSpPr txBox="1">
              <a:spLocks noChangeArrowheads="1"/>
            </p:cNvSpPr>
            <p:nvPr/>
          </p:nvSpPr>
          <p:spPr bwMode="auto">
            <a:xfrm>
              <a:off x="6265805" y="6420142"/>
              <a:ext cx="1782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nb-NO" dirty="0">
                  <a:latin typeface="+mn-lt"/>
                </a:rPr>
                <a:t>Interne </a:t>
              </a:r>
            </a:p>
            <a:p>
              <a:pPr algn="ctr"/>
              <a:r>
                <a:rPr lang="nb-NO" dirty="0">
                  <a:latin typeface="+mn-lt"/>
                </a:rPr>
                <a:t>ressurser</a:t>
              </a:r>
            </a:p>
          </p:txBody>
        </p:sp>
        <p:sp>
          <p:nvSpPr>
            <p:cNvPr id="30" name="TekstSylinder 8"/>
            <p:cNvSpPr txBox="1">
              <a:spLocks noChangeArrowheads="1"/>
            </p:cNvSpPr>
            <p:nvPr/>
          </p:nvSpPr>
          <p:spPr bwMode="auto">
            <a:xfrm>
              <a:off x="9427124" y="6612362"/>
              <a:ext cx="1194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a:defRPr sz="1600"/>
              </a:lvl1pPr>
              <a:lvl2pPr marL="742950" indent="-285750">
                <a:defRPr sz="2400">
                  <a:latin typeface="Times New Roman" pitchFamily="18" charset="0"/>
                </a:defRPr>
              </a:lvl2pPr>
              <a:lvl3pPr marL="1143000" indent="-228600">
                <a:defRPr sz="2400">
                  <a:latin typeface="Times New Roman" pitchFamily="18" charset="0"/>
                </a:defRPr>
              </a:lvl3pPr>
              <a:lvl4pPr marL="1600200" indent="-228600">
                <a:defRPr sz="2400">
                  <a:latin typeface="Times New Roman" pitchFamily="18" charset="0"/>
                </a:defRPr>
              </a:lvl4pPr>
              <a:lvl5pPr marL="2057400" indent="-22860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r>
                <a:rPr lang="nb-NO" sz="2400" dirty="0"/>
                <a:t>Innkjøp</a:t>
              </a:r>
            </a:p>
          </p:txBody>
        </p:sp>
        <p:cxnSp>
          <p:nvCxnSpPr>
            <p:cNvPr id="37" name="Rett linje 21"/>
            <p:cNvCxnSpPr>
              <a:cxnSpLocks noChangeShapeType="1"/>
            </p:cNvCxnSpPr>
            <p:nvPr/>
          </p:nvCxnSpPr>
          <p:spPr bwMode="auto">
            <a:xfrm>
              <a:off x="8627892" y="6287946"/>
              <a:ext cx="2" cy="1049343"/>
            </a:xfrm>
            <a:prstGeom prst="line">
              <a:avLst/>
            </a:prstGeom>
            <a:noFill/>
            <a:ln w="63500" cmpd="dbl" algn="ctr">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kstSylinder 8"/>
            <p:cNvSpPr txBox="1">
              <a:spLocks noChangeArrowheads="1"/>
            </p:cNvSpPr>
            <p:nvPr/>
          </p:nvSpPr>
          <p:spPr bwMode="auto">
            <a:xfrm>
              <a:off x="8302750" y="3462597"/>
              <a:ext cx="6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a:defRPr sz="1600"/>
              </a:lvl1pPr>
              <a:lvl2pPr marL="742950" indent="-285750">
                <a:defRPr sz="2400">
                  <a:latin typeface="Times New Roman" pitchFamily="18" charset="0"/>
                </a:defRPr>
              </a:lvl2pPr>
              <a:lvl3pPr marL="1143000" indent="-228600">
                <a:defRPr sz="2400">
                  <a:latin typeface="Times New Roman" pitchFamily="18" charset="0"/>
                </a:defRPr>
              </a:lvl3pPr>
              <a:lvl4pPr marL="1600200" indent="-228600">
                <a:defRPr sz="2400">
                  <a:latin typeface="Times New Roman" pitchFamily="18" charset="0"/>
                </a:defRPr>
              </a:lvl4pPr>
              <a:lvl5pPr marL="2057400" indent="-22860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r>
                <a:rPr lang="nb-NO" sz="2400" dirty="0"/>
                <a:t>Mål</a:t>
              </a:r>
            </a:p>
          </p:txBody>
        </p:sp>
        <p:sp>
          <p:nvSpPr>
            <p:cNvPr id="39" name="TekstSylinder 8"/>
            <p:cNvSpPr txBox="1">
              <a:spLocks noChangeArrowheads="1"/>
            </p:cNvSpPr>
            <p:nvPr/>
          </p:nvSpPr>
          <p:spPr bwMode="auto">
            <a:xfrm>
              <a:off x="7669745" y="4142911"/>
              <a:ext cx="2105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a:defRPr sz="1600"/>
              </a:lvl1pPr>
              <a:lvl2pPr marL="742950" indent="-285750">
                <a:defRPr sz="2400">
                  <a:latin typeface="Times New Roman" pitchFamily="18" charset="0"/>
                </a:defRPr>
              </a:lvl2pPr>
              <a:lvl3pPr marL="1143000" indent="-228600">
                <a:defRPr sz="2400">
                  <a:latin typeface="Times New Roman" pitchFamily="18" charset="0"/>
                </a:defRPr>
              </a:lvl3pPr>
              <a:lvl4pPr marL="1600200" indent="-228600">
                <a:defRPr sz="2400">
                  <a:latin typeface="Times New Roman" pitchFamily="18" charset="0"/>
                </a:defRPr>
              </a:lvl4pPr>
              <a:lvl5pPr marL="2057400" indent="-22860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algn="ctr"/>
              <a:r>
                <a:rPr lang="nb-NO" sz="2400" dirty="0"/>
                <a:t>Strategi for </a:t>
              </a:r>
            </a:p>
            <a:p>
              <a:r>
                <a:rPr lang="nb-NO" sz="2400" dirty="0"/>
                <a:t>måloppnåelse</a:t>
              </a:r>
            </a:p>
          </p:txBody>
        </p:sp>
        <p:sp>
          <p:nvSpPr>
            <p:cNvPr id="40" name="TekstSylinder 8"/>
            <p:cNvSpPr txBox="1">
              <a:spLocks noChangeArrowheads="1"/>
            </p:cNvSpPr>
            <p:nvPr/>
          </p:nvSpPr>
          <p:spPr bwMode="auto">
            <a:xfrm>
              <a:off x="7380288" y="5269929"/>
              <a:ext cx="2499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sv-SE"/>
              </a:defPPr>
              <a:lvl1pPr>
                <a:defRPr sz="1600"/>
              </a:lvl1pPr>
              <a:lvl2pPr marL="742950" indent="-285750">
                <a:defRPr sz="2400">
                  <a:latin typeface="Times New Roman" pitchFamily="18" charset="0"/>
                </a:defRPr>
              </a:lvl2pPr>
              <a:lvl3pPr marL="1143000" indent="-228600">
                <a:defRPr sz="2400">
                  <a:latin typeface="Times New Roman" pitchFamily="18" charset="0"/>
                </a:defRPr>
              </a:lvl3pPr>
              <a:lvl4pPr marL="1600200" indent="-228600">
                <a:defRPr sz="2400">
                  <a:latin typeface="Times New Roman" pitchFamily="18" charset="0"/>
                </a:defRPr>
              </a:lvl4pPr>
              <a:lvl5pPr marL="2057400" indent="-22860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algn="ctr"/>
              <a:r>
                <a:rPr lang="nb-NO" sz="2400" dirty="0"/>
                <a:t>Handlingsplaner </a:t>
              </a:r>
            </a:p>
            <a:p>
              <a:pPr algn="ctr"/>
              <a:r>
                <a:rPr lang="nb-NO" sz="2400" dirty="0"/>
                <a:t>og aktiviteter</a:t>
              </a:r>
            </a:p>
          </p:txBody>
        </p:sp>
      </p:grpSp>
      <p:grpSp>
        <p:nvGrpSpPr>
          <p:cNvPr id="41" name="Gruppe 40"/>
          <p:cNvGrpSpPr/>
          <p:nvPr/>
        </p:nvGrpSpPr>
        <p:grpSpPr>
          <a:xfrm rot="3322950">
            <a:off x="8188339" y="4724361"/>
            <a:ext cx="4769567" cy="499096"/>
            <a:chOff x="1150450" y="7742093"/>
            <a:chExt cx="4769567" cy="499096"/>
          </a:xfrm>
          <a:solidFill>
            <a:srgbClr val="FFFF00"/>
          </a:solidFill>
        </p:grpSpPr>
        <p:sp>
          <p:nvSpPr>
            <p:cNvPr id="42" name="Oppoverbuet pil 16"/>
            <p:cNvSpPr>
              <a:spLocks noChangeArrowheads="1"/>
            </p:cNvSpPr>
            <p:nvPr/>
          </p:nvSpPr>
          <p:spPr bwMode="auto">
            <a:xfrm rot="10800000">
              <a:off x="1150450" y="7742094"/>
              <a:ext cx="1298611" cy="499095"/>
            </a:xfrm>
            <a:prstGeom prst="curvedUpArrow">
              <a:avLst>
                <a:gd name="adj1" fmla="val 24954"/>
                <a:gd name="adj2" fmla="val 49924"/>
                <a:gd name="adj3" fmla="val 25000"/>
              </a:avLst>
            </a:prstGeom>
            <a:grpFill/>
            <a:ln w="9525" algn="ctr">
              <a:solidFill>
                <a:schemeClr val="tx1"/>
              </a:solidFill>
              <a:round/>
              <a:headEnd/>
              <a:tailEnd/>
            </a:ln>
          </p:spPr>
          <p:txBody>
            <a:bodyPr/>
            <a:lstStyle/>
            <a:p>
              <a:endParaRPr lang="nb-NO"/>
            </a:p>
          </p:txBody>
        </p:sp>
        <p:sp>
          <p:nvSpPr>
            <p:cNvPr id="43" name="Oppoverbuet pil 17"/>
            <p:cNvSpPr>
              <a:spLocks noChangeArrowheads="1"/>
            </p:cNvSpPr>
            <p:nvPr/>
          </p:nvSpPr>
          <p:spPr bwMode="auto">
            <a:xfrm rot="10800000">
              <a:off x="2855568" y="7742093"/>
              <a:ext cx="1298611" cy="499095"/>
            </a:xfrm>
            <a:prstGeom prst="curvedUpArrow">
              <a:avLst>
                <a:gd name="adj1" fmla="val 24954"/>
                <a:gd name="adj2" fmla="val 49924"/>
                <a:gd name="adj3" fmla="val 25000"/>
              </a:avLst>
            </a:prstGeom>
            <a:grpFill/>
            <a:ln w="9525" algn="ctr">
              <a:solidFill>
                <a:schemeClr val="tx1"/>
              </a:solidFill>
              <a:round/>
              <a:headEnd/>
              <a:tailEnd/>
            </a:ln>
          </p:spPr>
          <p:txBody>
            <a:bodyPr/>
            <a:lstStyle/>
            <a:p>
              <a:endParaRPr lang="nb-NO"/>
            </a:p>
          </p:txBody>
        </p:sp>
        <p:sp>
          <p:nvSpPr>
            <p:cNvPr id="44" name="Oppoverbuet pil 17"/>
            <p:cNvSpPr>
              <a:spLocks noChangeArrowheads="1"/>
            </p:cNvSpPr>
            <p:nvPr/>
          </p:nvSpPr>
          <p:spPr bwMode="auto">
            <a:xfrm rot="10800000">
              <a:off x="4621406" y="7742093"/>
              <a:ext cx="1298611" cy="499095"/>
            </a:xfrm>
            <a:prstGeom prst="curvedUpArrow">
              <a:avLst>
                <a:gd name="adj1" fmla="val 24954"/>
                <a:gd name="adj2" fmla="val 49924"/>
                <a:gd name="adj3" fmla="val 25000"/>
              </a:avLst>
            </a:prstGeom>
            <a:grpFill/>
            <a:ln w="9525" algn="ctr">
              <a:solidFill>
                <a:schemeClr val="tx1"/>
              </a:solidFill>
              <a:round/>
              <a:headEnd/>
              <a:tailEnd/>
            </a:ln>
          </p:spPr>
          <p:txBody>
            <a:bodyPr/>
            <a:lstStyle/>
            <a:p>
              <a:endParaRPr lang="nb-NO"/>
            </a:p>
          </p:txBody>
        </p:sp>
      </p:grpSp>
    </p:spTree>
    <p:extLst>
      <p:ext uri="{BB962C8B-B14F-4D97-AF65-F5344CB8AC3E}">
        <p14:creationId xmlns:p14="http://schemas.microsoft.com/office/powerpoint/2010/main" val="2459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rotWithShape="1">
          <a:blip r:embed="rId3"/>
          <a:srcRect l="29697" t="12827" r="28986" b="7136"/>
          <a:stretch/>
        </p:blipFill>
        <p:spPr>
          <a:xfrm>
            <a:off x="1667435" y="1839558"/>
            <a:ext cx="9820404" cy="6061803"/>
          </a:xfrm>
          <a:prstGeom prst="rect">
            <a:avLst/>
          </a:prstGeom>
        </p:spPr>
      </p:pic>
      <p:sp>
        <p:nvSpPr>
          <p:cNvPr id="14" name="Tittel 1"/>
          <p:cNvSpPr txBox="1">
            <a:spLocks/>
          </p:cNvSpPr>
          <p:nvPr/>
        </p:nvSpPr>
        <p:spPr>
          <a:xfrm>
            <a:off x="391231" y="122238"/>
            <a:ext cx="11905397" cy="1143000"/>
          </a:xfrm>
          <a:prstGeom prst="rect">
            <a:avLst/>
          </a:prstGeom>
        </p:spPr>
        <p:txBody>
          <a:bodyPr/>
          <a:lstStyle>
            <a:lvl1pPr algn="l" defTabSz="457200" rtl="0" eaLnBrk="1" fontAlgn="base" hangingPunct="1">
              <a:spcBef>
                <a:spcPct val="0"/>
              </a:spcBef>
              <a:spcAft>
                <a:spcPct val="0"/>
              </a:spcAft>
              <a:defRPr sz="4400" kern="1200">
                <a:solidFill>
                  <a:schemeClr val="tx1"/>
                </a:solidFill>
                <a:latin typeface="Arial"/>
                <a:ea typeface="Arial" pitchFamily="37" charset="0"/>
                <a:cs typeface="Arial"/>
              </a:defRPr>
            </a:lvl1pPr>
            <a:lvl2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a:lstStyle>
          <a:p>
            <a:endParaRPr lang="nb-NO" sz="4000" dirty="0"/>
          </a:p>
          <a:p>
            <a:r>
              <a:rPr lang="nb-NO" sz="4000" dirty="0"/>
              <a:t>Anskaffelsesstrategi – En del av strategisk ledelse</a:t>
            </a:r>
          </a:p>
        </p:txBody>
      </p:sp>
      <p:sp>
        <p:nvSpPr>
          <p:cNvPr id="15" name="Rektangel 14"/>
          <p:cNvSpPr/>
          <p:nvPr/>
        </p:nvSpPr>
        <p:spPr>
          <a:xfrm>
            <a:off x="9336041" y="2048190"/>
            <a:ext cx="4303595" cy="1951816"/>
          </a:xfrm>
          <a:prstGeom prst="rect">
            <a:avLst/>
          </a:prstGeom>
        </p:spPr>
        <p:txBody>
          <a:bodyPr wrap="square">
            <a:spAutoFit/>
          </a:bodyPr>
          <a:lstStyle/>
          <a:p>
            <a:pPr marL="0" marR="0">
              <a:spcBef>
                <a:spcPts val="0"/>
              </a:spcBef>
              <a:spcAft>
                <a:spcPts val="2500"/>
              </a:spcAft>
            </a:pPr>
            <a:r>
              <a:rPr lang="nb-NO" sz="2000" dirty="0">
                <a:latin typeface="Arial" panose="020B0604020202020204" pitchFamily="34" charset="0"/>
                <a:cs typeface="Arial" panose="020B0604020202020204" pitchFamily="34" charset="0"/>
              </a:rPr>
              <a:t>Anskaffelsesstrategi må være en del av strategisk ledelse i virksomheten.</a:t>
            </a:r>
          </a:p>
          <a:p>
            <a:pPr marL="0" marR="0">
              <a:spcBef>
                <a:spcPts val="0"/>
              </a:spcBef>
              <a:spcAft>
                <a:spcPts val="2500"/>
              </a:spcAft>
            </a:pPr>
            <a:r>
              <a:rPr lang="nb-NO" sz="2000" dirty="0">
                <a:latin typeface="Arial" panose="020B0604020202020204" pitchFamily="34" charset="0"/>
                <a:cs typeface="Arial" panose="020B0604020202020204" pitchFamily="34" charset="0"/>
              </a:rPr>
              <a:t>Med strategisk ledelse menes det langsiktige arbeidet med å skape bedre resultater i virksomheten.</a:t>
            </a:r>
            <a:endParaRPr lang="nb-NO"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29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3196" y="800100"/>
            <a:ext cx="10911364" cy="7441881"/>
          </a:xfrm>
          <a:prstGeom prst="rect">
            <a:avLst/>
          </a:prstGeom>
        </p:spPr>
      </p:pic>
      <p:sp>
        <p:nvSpPr>
          <p:cNvPr id="6" name="Plassholder for tekst 5"/>
          <p:cNvSpPr>
            <a:spLocks noGrp="1"/>
          </p:cNvSpPr>
          <p:nvPr>
            <p:ph type="body" sz="quarter" idx="13"/>
          </p:nvPr>
        </p:nvSpPr>
        <p:spPr>
          <a:xfrm>
            <a:off x="4549140" y="2240280"/>
            <a:ext cx="5234940" cy="528066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nb-NO" sz="9600" dirty="0">
                <a:solidFill>
                  <a:srgbClr val="5F6062"/>
                </a:solidFill>
              </a:rPr>
              <a:t>Effekt</a:t>
            </a:r>
          </a:p>
        </p:txBody>
      </p:sp>
    </p:spTree>
    <p:extLst>
      <p:ext uri="{BB962C8B-B14F-4D97-AF65-F5344CB8AC3E}">
        <p14:creationId xmlns:p14="http://schemas.microsoft.com/office/powerpoint/2010/main" val="95509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nvPr>
        </p:nvGraphicFramePr>
        <p:xfrm>
          <a:off x="2033324" y="2118"/>
          <a:ext cx="2116" cy="2116"/>
        </p:xfrm>
        <a:graphic>
          <a:graphicData uri="http://schemas.openxmlformats.org/presentationml/2006/ole">
            <mc:AlternateContent xmlns:mc="http://schemas.openxmlformats.org/markup-compatibility/2006">
              <mc:Choice xmlns:v="urn:schemas-microsoft-com:vml" Requires="v">
                <p:oleObj spid="_x0000_s7332" name="think-cell Slide" r:id="rId33" imgW="270" imgH="270" progId="TCLayout.ActiveDocument.1">
                  <p:embed/>
                </p:oleObj>
              </mc:Choice>
              <mc:Fallback>
                <p:oleObj name="think-cell Slide" r:id="rId33" imgW="270" imgH="270" progId="TCLayout.ActiveDocument.1">
                  <p:embed/>
                  <p:pic>
                    <p:nvPicPr>
                      <p:cNvPr id="20" name="Object 19" hidden="1"/>
                      <p:cNvPicPr/>
                      <p:nvPr/>
                    </p:nvPicPr>
                    <p:blipFill>
                      <a:blip r:embed="rId34"/>
                      <a:stretch>
                        <a:fillRect/>
                      </a:stretch>
                    </p:blipFill>
                    <p:spPr>
                      <a:xfrm>
                        <a:off x="2033324" y="2118"/>
                        <a:ext cx="2116" cy="2116"/>
                      </a:xfrm>
                      <a:prstGeom prst="rect">
                        <a:avLst/>
                      </a:prstGeom>
                    </p:spPr>
                  </p:pic>
                </p:oleObj>
              </mc:Fallback>
            </mc:AlternateContent>
          </a:graphicData>
        </a:graphic>
      </p:graphicFrame>
      <p:sp>
        <p:nvSpPr>
          <p:cNvPr id="6" name="Rectangle 5" hidden="1"/>
          <p:cNvSpPr/>
          <p:nvPr>
            <p:custDataLst>
              <p:tags r:id="rId3"/>
            </p:custDataLst>
          </p:nvPr>
        </p:nvSpPr>
        <p:spPr bwMode="auto">
          <a:xfrm>
            <a:off x="2031206" y="0"/>
            <a:ext cx="211667" cy="211667"/>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219170">
              <a:spcBef>
                <a:spcPct val="0"/>
              </a:spcBef>
              <a:spcAft>
                <a:spcPct val="0"/>
              </a:spcAft>
            </a:pPr>
            <a:endParaRPr lang="nb-NO" sz="1333" kern="0" dirty="0" err="1">
              <a:solidFill>
                <a:schemeClr val="bg1"/>
              </a:solidFill>
              <a:latin typeface="Georgia" panose="02040502050405020303" pitchFamily="18" charset="0"/>
              <a:sym typeface="Georgia" panose="02040502050405020303" pitchFamily="18" charset="0"/>
            </a:endParaRPr>
          </a:p>
        </p:txBody>
      </p:sp>
      <p:sp>
        <p:nvSpPr>
          <p:cNvPr id="2" name="Title 1"/>
          <p:cNvSpPr>
            <a:spLocks noGrp="1"/>
          </p:cNvSpPr>
          <p:nvPr>
            <p:ph type="title"/>
          </p:nvPr>
        </p:nvSpPr>
        <p:spPr/>
        <p:txBody>
          <a:bodyPr/>
          <a:lstStyle/>
          <a:p>
            <a:r>
              <a:rPr lang="nb-NO" dirty="0"/>
              <a:t>Like vanlig med innkjøpsstrategi i kommunal som i statlig virksomhet etter en positiv trend siden 2013, negativ trend for statlig virksomhet</a:t>
            </a:r>
            <a:br>
              <a:rPr lang="nb-NO" dirty="0"/>
            </a:br>
            <a:r>
              <a:rPr lang="nb-NO" b="0" dirty="0"/>
              <a:t>Innkjøpsstrategi og styring – 2013-2017</a:t>
            </a:r>
            <a:endParaRPr lang="nb-NO" dirty="0"/>
          </a:p>
        </p:txBody>
      </p:sp>
      <p:sp>
        <p:nvSpPr>
          <p:cNvPr id="4" name="Date Placeholder 3"/>
          <p:cNvSpPr>
            <a:spLocks noGrp="1"/>
          </p:cNvSpPr>
          <p:nvPr>
            <p:ph type="dt" sz="half" idx="2"/>
          </p:nvPr>
        </p:nvSpPr>
        <p:spPr/>
        <p:txBody>
          <a:bodyPr/>
          <a:lstStyle/>
          <a:p>
            <a:pPr defTabSz="1219170"/>
            <a:r>
              <a:rPr lang="en-US" sz="2400" kern="0">
                <a:solidFill>
                  <a:sysClr val="windowText" lastClr="000000"/>
                </a:solidFill>
              </a:rPr>
              <a:t>aug 2017</a:t>
            </a:r>
            <a:endParaRPr lang="nb-NO" sz="2400" kern="0" dirty="0">
              <a:solidFill>
                <a:sysClr val="windowText" lastClr="000000"/>
              </a:solidFill>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59887441"/>
              </p:ext>
            </p:extLst>
          </p:nvPr>
        </p:nvGraphicFramePr>
        <p:xfrm>
          <a:off x="2590007" y="4318000"/>
          <a:ext cx="5058680" cy="4521200"/>
        </p:xfrm>
        <a:graphic>
          <a:graphicData uri="http://schemas.openxmlformats.org/presentationml/2006/ole">
            <mc:AlternateContent xmlns:mc="http://schemas.openxmlformats.org/markup-compatibility/2006">
              <mc:Choice xmlns:v="urn:schemas-microsoft-com:vml" Requires="v">
                <p:oleObj spid="_x0000_s7333" name="Chart" r:id="rId35" imgW="3845781" imgH="3393383" progId="MSGraph.Chart.8">
                  <p:embed followColorScheme="full"/>
                </p:oleObj>
              </mc:Choice>
              <mc:Fallback>
                <p:oleObj name="Chart" r:id="rId35" imgW="3845781" imgH="3393383" progId="MSGraph.Chart.8">
                  <p:embed followColorScheme="full"/>
                  <p:pic>
                    <p:nvPicPr>
                      <p:cNvPr id="7" name="Object 6"/>
                      <p:cNvPicPr/>
                      <p:nvPr/>
                    </p:nvPicPr>
                    <p:blipFill>
                      <a:blip r:embed="rId36"/>
                      <a:stretch>
                        <a:fillRect/>
                      </a:stretch>
                    </p:blipFill>
                    <p:spPr>
                      <a:xfrm>
                        <a:off x="2590007" y="4318000"/>
                        <a:ext cx="5058680" cy="4521200"/>
                      </a:xfrm>
                      <a:prstGeom prst="rect">
                        <a:avLst/>
                      </a:prstGeom>
                    </p:spPr>
                  </p:pic>
                </p:oleObj>
              </mc:Fallback>
            </mc:AlternateContent>
          </a:graphicData>
        </a:graphic>
      </p:graphicFrame>
      <p:cxnSp>
        <p:nvCxnSpPr>
          <p:cNvPr id="57" name="Straight Connector 56"/>
          <p:cNvCxnSpPr/>
          <p:nvPr>
            <p:custDataLst>
              <p:tags r:id="rId5"/>
            </p:custDataLst>
          </p:nvPr>
        </p:nvCxnSpPr>
        <p:spPr bwMode="auto">
          <a:xfrm>
            <a:off x="6552406" y="5024967"/>
            <a:ext cx="0" cy="541867"/>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6"/>
            </p:custDataLst>
          </p:nvPr>
        </p:nvCxnSpPr>
        <p:spPr bwMode="auto">
          <a:xfrm>
            <a:off x="6122724" y="5562600"/>
            <a:ext cx="480484"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7"/>
            </p:custDataLst>
          </p:nvPr>
        </p:nvCxnSpPr>
        <p:spPr bwMode="auto">
          <a:xfrm flipH="1">
            <a:off x="6188340" y="4470400"/>
            <a:ext cx="270933"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8"/>
            </p:custDataLst>
          </p:nvPr>
        </p:nvCxnSpPr>
        <p:spPr bwMode="auto">
          <a:xfrm>
            <a:off x="4217724" y="5029200"/>
            <a:ext cx="2385484"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custDataLst>
              <p:tags r:id="rId9"/>
            </p:custDataLst>
          </p:nvPr>
        </p:nvSpPr>
        <p:spPr bwMode="auto">
          <a:xfrm>
            <a:off x="3462073" y="7920568"/>
            <a:ext cx="455084" cy="24341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29356D56-862A-4DFD-B1FF-85C1277E2E52}" type="datetime'''2''''''''''''0''''1''''''''3'''''''''''''''''">
              <a:rPr lang="nb-NO" altLang="en-US" sz="1600"/>
              <a:pPr indent="0" algn="ctr" defTabSz="1219170">
                <a:spcBef>
                  <a:spcPct val="0"/>
                </a:spcBef>
                <a:spcAft>
                  <a:spcPct val="0"/>
                </a:spcAft>
              </a:pPr>
              <a:t>2013</a:t>
            </a:fld>
            <a:endParaRPr lang="nb-NO" sz="1600" dirty="0">
              <a:latin typeface="+mj-lt"/>
              <a:sym typeface="+mj-lt"/>
            </a:endParaRPr>
          </a:p>
        </p:txBody>
      </p:sp>
      <p:sp>
        <p:nvSpPr>
          <p:cNvPr id="9" name="Text Placeholder 2"/>
          <p:cNvSpPr>
            <a:spLocks noGrp="1"/>
          </p:cNvSpPr>
          <p:nvPr>
            <p:custDataLst>
              <p:tags r:id="rId10"/>
            </p:custDataLst>
          </p:nvPr>
        </p:nvSpPr>
        <p:spPr bwMode="auto">
          <a:xfrm>
            <a:off x="5371307" y="7920568"/>
            <a:ext cx="444500" cy="24341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A2C86D8B-DEA3-415B-AC4D-531C1B242E58}" type="datetime'''''''''''''''''''''2''''0''1''7'''''''''''''">
              <a:rPr lang="nb-NO" altLang="en-US" sz="1600"/>
              <a:pPr indent="0" algn="ctr" defTabSz="1219170">
                <a:spcBef>
                  <a:spcPct val="0"/>
                </a:spcBef>
                <a:spcAft>
                  <a:spcPct val="0"/>
                </a:spcAft>
              </a:pPr>
              <a:t>2017</a:t>
            </a:fld>
            <a:endParaRPr lang="nb-NO" sz="1600" dirty="0">
              <a:latin typeface="+mj-lt"/>
              <a:sym typeface="+mj-lt"/>
            </a:endParaRPr>
          </a:p>
        </p:txBody>
      </p:sp>
      <p:sp>
        <p:nvSpPr>
          <p:cNvPr id="53" name="Text Placeholder 2"/>
          <p:cNvSpPr>
            <a:spLocks noGrp="1"/>
          </p:cNvSpPr>
          <p:nvPr>
            <p:custDataLst>
              <p:tags r:id="rId11"/>
            </p:custDataLst>
          </p:nvPr>
        </p:nvSpPr>
        <p:spPr bwMode="auto">
          <a:xfrm>
            <a:off x="6146006" y="5088467"/>
            <a:ext cx="812800" cy="313267"/>
          </a:xfrm>
          <a:prstGeom prst="ellipse">
            <a:avLst/>
          </a:prstGeom>
          <a:solidFill>
            <a:srgbClr val="FFFFFF"/>
          </a:solidFill>
          <a:ln w="9525">
            <a:solidFill>
              <a:schemeClr val="tx1"/>
            </a:solidFill>
          </a:ln>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lnSpc>
                <a:spcPct val="90000"/>
              </a:lnSpc>
              <a:spcBef>
                <a:spcPct val="0"/>
              </a:spcBef>
              <a:spcAft>
                <a:spcPct val="0"/>
              </a:spcAft>
            </a:pPr>
            <a:r>
              <a:rPr lang="nb-NO" sz="1600" b="1" dirty="0">
                <a:latin typeface="+mj-lt"/>
                <a:sym typeface="+mj-lt"/>
              </a:rPr>
              <a:t>-16pp</a:t>
            </a:r>
          </a:p>
        </p:txBody>
      </p:sp>
      <p:sp>
        <p:nvSpPr>
          <p:cNvPr id="17" name="Text Placeholder 2"/>
          <p:cNvSpPr>
            <a:spLocks noGrp="1"/>
          </p:cNvSpPr>
          <p:nvPr>
            <p:custDataLst>
              <p:tags r:id="rId12"/>
            </p:custDataLst>
          </p:nvPr>
        </p:nvSpPr>
        <p:spPr bwMode="auto">
          <a:xfrm>
            <a:off x="6527006" y="4368800"/>
            <a:ext cx="4169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D1E783E1-3C9F-4C36-B27A-C84A9DACE45C}" type="datetime'''''''1''''''0''''''''''''''''''0''''%'''''''''''''">
              <a:rPr lang="nb-NO" altLang="en-US" sz="1333">
                <a:latin typeface="+mj-lt"/>
                <a:sym typeface="+mj-lt"/>
              </a:rPr>
              <a:pPr indent="0" defTabSz="1219170">
                <a:spcBef>
                  <a:spcPct val="0"/>
                </a:spcBef>
                <a:spcAft>
                  <a:spcPct val="0"/>
                </a:spcAft>
              </a:pPr>
              <a:t>100%</a:t>
            </a:fld>
            <a:endParaRPr lang="nb-NO" sz="1333" dirty="0">
              <a:latin typeface="+mj-lt"/>
              <a:sym typeface="+mj-lt"/>
            </a:endParaRPr>
          </a:p>
        </p:txBody>
      </p:sp>
      <p:sp>
        <p:nvSpPr>
          <p:cNvPr id="26" name="TextBox 25"/>
          <p:cNvSpPr txBox="1"/>
          <p:nvPr/>
        </p:nvSpPr>
        <p:spPr>
          <a:xfrm>
            <a:off x="3134651" y="3766677"/>
            <a:ext cx="3648407" cy="316044"/>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Statlig virksomhet</a:t>
            </a:r>
          </a:p>
        </p:txBody>
      </p:sp>
      <p:sp>
        <p:nvSpPr>
          <p:cNvPr id="27" name="TextBox 26"/>
          <p:cNvSpPr txBox="1"/>
          <p:nvPr/>
        </p:nvSpPr>
        <p:spPr>
          <a:xfrm>
            <a:off x="9471355" y="3766677"/>
            <a:ext cx="4040651" cy="316044"/>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Kommunal virksomhet</a:t>
            </a:r>
          </a:p>
        </p:txBody>
      </p:sp>
      <p:graphicFrame>
        <p:nvGraphicFramePr>
          <p:cNvPr id="28" name="Object 27"/>
          <p:cNvGraphicFramePr>
            <a:graphicFrameLocks/>
          </p:cNvGraphicFramePr>
          <p:nvPr>
            <p:custDataLst>
              <p:tags r:id="rId13"/>
            </p:custDataLst>
            <p:extLst>
              <p:ext uri="{D42A27DB-BD31-4B8C-83A1-F6EECF244321}">
                <p14:modId xmlns:p14="http://schemas.microsoft.com/office/powerpoint/2010/main" val="3922509945"/>
              </p:ext>
            </p:extLst>
          </p:nvPr>
        </p:nvGraphicFramePr>
        <p:xfrm>
          <a:off x="8838405" y="4317999"/>
          <a:ext cx="5164386" cy="4318001"/>
        </p:xfrm>
        <a:graphic>
          <a:graphicData uri="http://schemas.openxmlformats.org/presentationml/2006/ole">
            <mc:AlternateContent xmlns:mc="http://schemas.openxmlformats.org/markup-compatibility/2006">
              <mc:Choice xmlns:v="urn:schemas-microsoft-com:vml" Requires="v">
                <p:oleObj spid="_x0000_s7334" name="Chart" r:id="rId37" imgW="3869635" imgH="3393383" progId="MSGraph.Chart.8">
                  <p:embed followColorScheme="full"/>
                </p:oleObj>
              </mc:Choice>
              <mc:Fallback>
                <p:oleObj name="Chart" r:id="rId37" imgW="3869635" imgH="3393383" progId="MSGraph.Chart.8">
                  <p:embed followColorScheme="full"/>
                  <p:pic>
                    <p:nvPicPr>
                      <p:cNvPr id="28" name="Object 27"/>
                      <p:cNvPicPr/>
                      <p:nvPr/>
                    </p:nvPicPr>
                    <p:blipFill>
                      <a:blip r:embed="rId38"/>
                      <a:stretch>
                        <a:fillRect/>
                      </a:stretch>
                    </p:blipFill>
                    <p:spPr>
                      <a:xfrm>
                        <a:off x="8838405" y="4317999"/>
                        <a:ext cx="5164386" cy="4318001"/>
                      </a:xfrm>
                      <a:prstGeom prst="rect">
                        <a:avLst/>
                      </a:prstGeom>
                    </p:spPr>
                  </p:pic>
                </p:oleObj>
              </mc:Fallback>
            </mc:AlternateContent>
          </a:graphicData>
        </a:graphic>
      </p:graphicFrame>
      <p:cxnSp>
        <p:nvCxnSpPr>
          <p:cNvPr id="29" name="Straight Connector 28"/>
          <p:cNvCxnSpPr/>
          <p:nvPr>
            <p:custDataLst>
              <p:tags r:id="rId14"/>
            </p:custDataLst>
          </p:nvPr>
        </p:nvCxnSpPr>
        <p:spPr bwMode="auto">
          <a:xfrm flipH="1">
            <a:off x="12462140" y="4470400"/>
            <a:ext cx="270933"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15"/>
            </p:custDataLst>
          </p:nvPr>
        </p:nvCxnSpPr>
        <p:spPr bwMode="auto">
          <a:xfrm>
            <a:off x="12040923" y="5816600"/>
            <a:ext cx="83608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bwMode="auto">
          <a:xfrm>
            <a:off x="10491523" y="5816600"/>
            <a:ext cx="1202267"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7"/>
            </p:custDataLst>
          </p:nvPr>
        </p:nvCxnSpPr>
        <p:spPr bwMode="auto">
          <a:xfrm flipV="1">
            <a:off x="12826206" y="5571067"/>
            <a:ext cx="0" cy="249767"/>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18"/>
            </p:custDataLst>
          </p:nvPr>
        </p:nvCxnSpPr>
        <p:spPr bwMode="auto">
          <a:xfrm>
            <a:off x="12396524" y="5575300"/>
            <a:ext cx="480484"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 Placeholder 2"/>
          <p:cNvSpPr>
            <a:spLocks noGrp="1"/>
          </p:cNvSpPr>
          <p:nvPr>
            <p:custDataLst>
              <p:tags r:id="rId19"/>
            </p:custDataLst>
          </p:nvPr>
        </p:nvSpPr>
        <p:spPr bwMode="auto">
          <a:xfrm>
            <a:off x="12800806" y="4368800"/>
            <a:ext cx="4169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74BFA896-475D-4FFB-96D9-05CB342506A9}" type="datetime'''''1''''0''''0''''''''''''%'''''''''''''''''''''''''">
              <a:rPr lang="nb-NO" altLang="en-US" sz="1333"/>
              <a:pPr indent="0" defTabSz="1219170">
                <a:spcBef>
                  <a:spcPct val="0"/>
                </a:spcBef>
                <a:spcAft>
                  <a:spcPct val="0"/>
                </a:spcAft>
              </a:pPr>
              <a:t>100%</a:t>
            </a:fld>
            <a:endParaRPr lang="nb-NO" sz="1333" dirty="0">
              <a:latin typeface="+mj-lt"/>
              <a:sym typeface="+mj-lt"/>
            </a:endParaRPr>
          </a:p>
        </p:txBody>
      </p:sp>
      <p:sp>
        <p:nvSpPr>
          <p:cNvPr id="48" name="Text Placeholder 2"/>
          <p:cNvSpPr>
            <a:spLocks noGrp="1"/>
          </p:cNvSpPr>
          <p:nvPr>
            <p:custDataLst>
              <p:tags r:id="rId20"/>
            </p:custDataLst>
          </p:nvPr>
        </p:nvSpPr>
        <p:spPr bwMode="auto">
          <a:xfrm>
            <a:off x="12940507" y="5539317"/>
            <a:ext cx="776817" cy="313267"/>
          </a:xfrm>
          <a:prstGeom prst="ellipse">
            <a:avLst/>
          </a:prstGeom>
          <a:solidFill>
            <a:srgbClr val="FFFFFF"/>
          </a:solidFill>
          <a:ln w="9525">
            <a:solidFill>
              <a:schemeClr val="tx1"/>
            </a:solidFill>
          </a:ln>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lnSpc>
                <a:spcPct val="90000"/>
              </a:lnSpc>
              <a:spcBef>
                <a:spcPct val="0"/>
              </a:spcBef>
              <a:spcAft>
                <a:spcPct val="0"/>
              </a:spcAft>
            </a:pPr>
            <a:r>
              <a:rPr lang="nb-NO" altLang="en-US" sz="1600" b="1" dirty="0"/>
              <a:t>+8pp</a:t>
            </a:r>
            <a:endParaRPr lang="nb-NO" sz="1600" b="1" dirty="0">
              <a:latin typeface="+mj-lt"/>
              <a:sym typeface="+mj-lt"/>
            </a:endParaRPr>
          </a:p>
        </p:txBody>
      </p:sp>
      <p:sp>
        <p:nvSpPr>
          <p:cNvPr id="32" name="Text Placeholder 2"/>
          <p:cNvSpPr>
            <a:spLocks noGrp="1"/>
          </p:cNvSpPr>
          <p:nvPr>
            <p:custDataLst>
              <p:tags r:id="rId21"/>
            </p:custDataLst>
          </p:nvPr>
        </p:nvSpPr>
        <p:spPr bwMode="auto">
          <a:xfrm>
            <a:off x="11645107" y="7920568"/>
            <a:ext cx="444500" cy="24341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A876F8FF-C033-4030-916A-A7969AC3ED70}" type="datetime'''''''''''''2''''0''''''1''''''7'''''''''''''''''''''''''">
              <a:rPr lang="nb-NO" altLang="en-US" sz="1600"/>
              <a:pPr indent="0" algn="ctr" defTabSz="1219170">
                <a:spcBef>
                  <a:spcPct val="0"/>
                </a:spcBef>
                <a:spcAft>
                  <a:spcPct val="0"/>
                </a:spcAft>
              </a:pPr>
              <a:t>2017</a:t>
            </a:fld>
            <a:endParaRPr lang="nb-NO" sz="1600" dirty="0">
              <a:latin typeface="+mj-lt"/>
              <a:sym typeface="+mj-lt"/>
            </a:endParaRPr>
          </a:p>
        </p:txBody>
      </p:sp>
      <p:sp>
        <p:nvSpPr>
          <p:cNvPr id="31" name="Text Placeholder 2"/>
          <p:cNvSpPr>
            <a:spLocks noGrp="1"/>
          </p:cNvSpPr>
          <p:nvPr>
            <p:custDataLst>
              <p:tags r:id="rId22"/>
            </p:custDataLst>
          </p:nvPr>
        </p:nvSpPr>
        <p:spPr bwMode="auto">
          <a:xfrm>
            <a:off x="9735873" y="7920568"/>
            <a:ext cx="455084" cy="243417"/>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85889FB5-9DF0-49E0-BCC9-7744FFA694A5}" type="datetime'''''''''''''2''''0''''1''''''''''''''''''3'''''''''''''''''''">
              <a:rPr lang="nb-NO" altLang="en-US" sz="1600"/>
              <a:pPr indent="0" algn="ctr" defTabSz="1219170">
                <a:spcBef>
                  <a:spcPct val="0"/>
                </a:spcBef>
                <a:spcAft>
                  <a:spcPct val="0"/>
                </a:spcAft>
              </a:pPr>
              <a:t>2013</a:t>
            </a:fld>
            <a:endParaRPr lang="nb-NO" sz="1600" dirty="0">
              <a:latin typeface="+mj-lt"/>
              <a:sym typeface="+mj-lt"/>
            </a:endParaRPr>
          </a:p>
        </p:txBody>
      </p:sp>
      <p:sp>
        <p:nvSpPr>
          <p:cNvPr id="47" name="Rectangle 46"/>
          <p:cNvSpPr/>
          <p:nvPr>
            <p:custDataLst>
              <p:tags r:id="rId23"/>
            </p:custDataLst>
          </p:nvPr>
        </p:nvSpPr>
        <p:spPr bwMode="auto">
          <a:xfrm>
            <a:off x="6620139" y="7463367"/>
            <a:ext cx="239184" cy="177800"/>
          </a:xfrm>
          <a:prstGeom prst="rect">
            <a:avLst/>
          </a:prstGeom>
          <a:solidFill>
            <a:srgbClr val="82141E"/>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45" name="Rectangle 44"/>
          <p:cNvSpPr/>
          <p:nvPr>
            <p:custDataLst>
              <p:tags r:id="rId24"/>
            </p:custDataLst>
          </p:nvPr>
        </p:nvSpPr>
        <p:spPr bwMode="auto">
          <a:xfrm>
            <a:off x="6620139" y="6921500"/>
            <a:ext cx="239184" cy="177800"/>
          </a:xfrm>
          <a:prstGeom prst="rect">
            <a:avLst/>
          </a:prstGeom>
          <a:solidFill>
            <a:srgbClr val="BF6363"/>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25" name="Rectangle 24"/>
          <p:cNvSpPr/>
          <p:nvPr>
            <p:custDataLst>
              <p:tags r:id="rId25"/>
            </p:custDataLst>
          </p:nvPr>
        </p:nvSpPr>
        <p:spPr bwMode="auto">
          <a:xfrm>
            <a:off x="6620139" y="6650567"/>
            <a:ext cx="239184" cy="177800"/>
          </a:xfrm>
          <a:prstGeom prst="rect">
            <a:avLst/>
          </a:prstGeom>
          <a:solidFill>
            <a:srgbClr val="EDD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46" name="Rectangle 45"/>
          <p:cNvSpPr/>
          <p:nvPr>
            <p:custDataLst>
              <p:tags r:id="rId26"/>
            </p:custDataLst>
          </p:nvPr>
        </p:nvSpPr>
        <p:spPr bwMode="auto">
          <a:xfrm>
            <a:off x="6620139" y="7192433"/>
            <a:ext cx="239184" cy="177800"/>
          </a:xfrm>
          <a:prstGeom prst="rect">
            <a:avLst/>
          </a:prstGeom>
          <a:solidFill>
            <a:srgbClr val="A32020"/>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1" name="Text Placeholder 2"/>
          <p:cNvSpPr>
            <a:spLocks noGrp="1"/>
          </p:cNvSpPr>
          <p:nvPr>
            <p:custDataLst>
              <p:tags r:id="rId27"/>
            </p:custDataLst>
          </p:nvPr>
        </p:nvSpPr>
        <p:spPr bwMode="auto">
          <a:xfrm>
            <a:off x="6927057" y="6644217"/>
            <a:ext cx="260351"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7FB3D2D0-1CC7-4A29-B0BE-4902C4ACC25B}" type="datetime'''''''''N''''''''''''''''''''''''''''ei'''''''''''''''''''''">
              <a:rPr lang="nb-NO" altLang="en-US" sz="1333"/>
              <a:pPr indent="0" defTabSz="1219170">
                <a:spcBef>
                  <a:spcPct val="0"/>
                </a:spcBef>
                <a:spcAft>
                  <a:spcPct val="0"/>
                </a:spcAft>
              </a:pPr>
              <a:t>Nei</a:t>
            </a:fld>
            <a:endParaRPr lang="nb-NO" sz="1333" dirty="0">
              <a:latin typeface="+mj-lt"/>
              <a:sym typeface="+mj-lt"/>
            </a:endParaRPr>
          </a:p>
        </p:txBody>
      </p:sp>
      <p:sp>
        <p:nvSpPr>
          <p:cNvPr id="30" name="Text Placeholder 2"/>
          <p:cNvSpPr>
            <a:spLocks noGrp="1"/>
          </p:cNvSpPr>
          <p:nvPr>
            <p:custDataLst>
              <p:tags r:id="rId28"/>
            </p:custDataLst>
          </p:nvPr>
        </p:nvSpPr>
        <p:spPr bwMode="auto">
          <a:xfrm>
            <a:off x="6927057" y="7186084"/>
            <a:ext cx="20955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C0C0D5D4-F5BE-4520-B145-B54735760D45}" type="datetime'J''a, ''men ''ikke ''''end''e''''lig'' ''''v''ed''''tat''t'''">
              <a:rPr lang="nb-NO" altLang="en-US" sz="1333">
                <a:latin typeface="+mj-lt"/>
                <a:sym typeface="+mj-lt"/>
              </a:rPr>
              <a:pPr indent="0" defTabSz="1219170">
                <a:spcBef>
                  <a:spcPct val="0"/>
                </a:spcBef>
                <a:spcAft>
                  <a:spcPct val="0"/>
                </a:spcAft>
              </a:pPr>
              <a:t>Ja, men ikke endelig vedtatt</a:t>
            </a:fld>
            <a:endParaRPr lang="nb-NO" sz="1333" dirty="0">
              <a:latin typeface="+mj-lt"/>
              <a:sym typeface="+mj-lt"/>
            </a:endParaRPr>
          </a:p>
        </p:txBody>
      </p:sp>
      <p:sp>
        <p:nvSpPr>
          <p:cNvPr id="38" name="Text Placeholder 2"/>
          <p:cNvSpPr>
            <a:spLocks noGrp="1"/>
          </p:cNvSpPr>
          <p:nvPr>
            <p:custDataLst>
              <p:tags r:id="rId29"/>
            </p:custDataLst>
          </p:nvPr>
        </p:nvSpPr>
        <p:spPr bwMode="auto">
          <a:xfrm>
            <a:off x="6927057" y="7457017"/>
            <a:ext cx="10033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530D53C2-7C46-4465-8250-D51B4E95F5D5}" type="datetime'Ja,'' og'''''''''''''''''' ''''''''''v''''''edt''att'''''''''">
              <a:rPr lang="nb-NO" altLang="en-US" sz="1333">
                <a:latin typeface="+mj-lt"/>
                <a:sym typeface="+mj-lt"/>
              </a:rPr>
              <a:pPr indent="0" defTabSz="1219170">
                <a:spcBef>
                  <a:spcPct val="0"/>
                </a:spcBef>
                <a:spcAft>
                  <a:spcPct val="0"/>
                </a:spcAft>
              </a:pPr>
              <a:t>Ja, og vedtatt</a:t>
            </a:fld>
            <a:endParaRPr lang="nb-NO" sz="1333" dirty="0">
              <a:latin typeface="+mj-lt"/>
              <a:sym typeface="+mj-lt"/>
            </a:endParaRPr>
          </a:p>
        </p:txBody>
      </p:sp>
      <p:sp>
        <p:nvSpPr>
          <p:cNvPr id="12" name="Text Placeholder 2"/>
          <p:cNvSpPr>
            <a:spLocks noGrp="1"/>
          </p:cNvSpPr>
          <p:nvPr>
            <p:custDataLst>
              <p:tags r:id="rId30"/>
            </p:custDataLst>
          </p:nvPr>
        </p:nvSpPr>
        <p:spPr bwMode="auto">
          <a:xfrm>
            <a:off x="6927057" y="6915151"/>
            <a:ext cx="2127251"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D798E7CB-D77D-42AB-9685-72B4197E1F5C}" type="datetime'Ne''i'''', ''''''men'''' u''n''''der'' ut''ar''beide''lse'">
              <a:rPr lang="nb-NO" altLang="en-US" sz="1333">
                <a:latin typeface="+mj-lt"/>
                <a:sym typeface="+mj-lt"/>
              </a:rPr>
              <a:pPr indent="0" defTabSz="1219170">
                <a:spcBef>
                  <a:spcPct val="0"/>
                </a:spcBef>
                <a:spcAft>
                  <a:spcPct val="0"/>
                </a:spcAft>
              </a:pPr>
              <a:t>Nei, men under utarbeidelse</a:t>
            </a:fld>
            <a:endParaRPr lang="nb-NO" sz="1333" dirty="0">
              <a:latin typeface="+mj-lt"/>
              <a:sym typeface="+mj-lt"/>
            </a:endParaRPr>
          </a:p>
        </p:txBody>
      </p:sp>
      <p:sp>
        <p:nvSpPr>
          <p:cNvPr id="40" name="TextBox 39"/>
          <p:cNvSpPr txBox="1"/>
          <p:nvPr/>
        </p:nvSpPr>
        <p:spPr>
          <a:xfrm>
            <a:off x="2742407" y="3237198"/>
            <a:ext cx="10769599" cy="363255"/>
          </a:xfrm>
          <a:prstGeom prst="rect">
            <a:avLst/>
          </a:prstGeom>
          <a:noFill/>
        </p:spPr>
        <p:txBody>
          <a:bodyPr wrap="square" lIns="0" tIns="0" rIns="0" bIns="0" rtlCol="0">
            <a:noAutofit/>
          </a:bodyPr>
          <a:lstStyle/>
          <a:p>
            <a:pPr indent="-365751" defTabSz="1219170"/>
            <a:r>
              <a:rPr lang="nb-NO" sz="1867" b="1" kern="0" dirty="0">
                <a:solidFill>
                  <a:sysClr val="windowText" lastClr="000000"/>
                </a:solidFill>
                <a:latin typeface="+mj-lt"/>
              </a:rPr>
              <a:t>Har virksomheten en innkjøpsstrategi?</a:t>
            </a:r>
          </a:p>
        </p:txBody>
      </p:sp>
      <p:sp>
        <p:nvSpPr>
          <p:cNvPr id="5" name="Slide Number Placeholder 4"/>
          <p:cNvSpPr>
            <a:spLocks noGrp="1"/>
          </p:cNvSpPr>
          <p:nvPr>
            <p:ph type="sldNum" sz="quarter" idx="4"/>
          </p:nvPr>
        </p:nvSpPr>
        <p:spPr/>
        <p:txBody>
          <a:bodyPr/>
          <a:lstStyle/>
          <a:p>
            <a:pPr defTabSz="1219170"/>
            <a:fld id="{9EBD5762-3BDC-484D-9503-7EA6D5A9A8CE}" type="slidenum">
              <a:rPr lang="nb-NO" sz="2400" kern="0">
                <a:solidFill>
                  <a:sysClr val="windowText" lastClr="000000"/>
                </a:solidFill>
              </a:rPr>
              <a:pPr defTabSz="1219170"/>
              <a:t>6</a:t>
            </a:fld>
            <a:endParaRPr lang="nb-NO" sz="2400" kern="0" dirty="0">
              <a:solidFill>
                <a:sysClr val="windowText" lastClr="000000"/>
              </a:solidFill>
            </a:endParaRPr>
          </a:p>
        </p:txBody>
      </p:sp>
      <p:sp>
        <p:nvSpPr>
          <p:cNvPr id="10" name="Footer Placeholder 9"/>
          <p:cNvSpPr>
            <a:spLocks noGrp="1"/>
          </p:cNvSpPr>
          <p:nvPr>
            <p:ph type="ftr" sz="quarter" idx="3"/>
          </p:nvPr>
        </p:nvSpPr>
        <p:spPr/>
        <p:txBody>
          <a:bodyPr/>
          <a:lstStyle/>
          <a:p>
            <a:pPr defTabSz="1219170"/>
            <a:r>
              <a:rPr lang="nb-NO" sz="2400" kern="0">
                <a:solidFill>
                  <a:sysClr val="windowText" lastClr="000000"/>
                </a:solidFill>
              </a:rPr>
              <a:t>Sourcing Survey 2017</a:t>
            </a:r>
            <a:endParaRPr lang="nb-NO" sz="2400" kern="0" dirty="0">
              <a:solidFill>
                <a:sysClr val="windowText" lastClr="000000"/>
              </a:solidFill>
            </a:endParaRPr>
          </a:p>
        </p:txBody>
      </p:sp>
    </p:spTree>
    <p:extLst>
      <p:ext uri="{BB962C8B-B14F-4D97-AF65-F5344CB8AC3E}">
        <p14:creationId xmlns:p14="http://schemas.microsoft.com/office/powerpoint/2010/main" val="5644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nvPr>
        </p:nvGraphicFramePr>
        <p:xfrm>
          <a:off x="2033324" y="2118"/>
          <a:ext cx="2116" cy="2116"/>
        </p:xfrm>
        <a:graphic>
          <a:graphicData uri="http://schemas.openxmlformats.org/presentationml/2006/ole">
            <mc:AlternateContent xmlns:mc="http://schemas.openxmlformats.org/markup-compatibility/2006">
              <mc:Choice xmlns:v="urn:schemas-microsoft-com:vml" Requires="v">
                <p:oleObj spid="_x0000_s8356" name="think-cell Slide" r:id="rId53" imgW="270" imgH="270" progId="TCLayout.ActiveDocument.1">
                  <p:embed/>
                </p:oleObj>
              </mc:Choice>
              <mc:Fallback>
                <p:oleObj name="think-cell Slide" r:id="rId53" imgW="270" imgH="270" progId="TCLayout.ActiveDocument.1">
                  <p:embed/>
                  <p:pic>
                    <p:nvPicPr>
                      <p:cNvPr id="18" name="Object 17" hidden="1"/>
                      <p:cNvPicPr/>
                      <p:nvPr/>
                    </p:nvPicPr>
                    <p:blipFill>
                      <a:blip r:embed="rId54"/>
                      <a:stretch>
                        <a:fillRect/>
                      </a:stretch>
                    </p:blipFill>
                    <p:spPr>
                      <a:xfrm>
                        <a:off x="2033324" y="2118"/>
                        <a:ext cx="2116" cy="2116"/>
                      </a:xfrm>
                      <a:prstGeom prst="rect">
                        <a:avLst/>
                      </a:prstGeom>
                    </p:spPr>
                  </p:pic>
                </p:oleObj>
              </mc:Fallback>
            </mc:AlternateContent>
          </a:graphicData>
        </a:graphic>
      </p:graphicFrame>
      <p:sp>
        <p:nvSpPr>
          <p:cNvPr id="6" name="Rectangle 5" hidden="1"/>
          <p:cNvSpPr/>
          <p:nvPr>
            <p:custDataLst>
              <p:tags r:id="rId3"/>
            </p:custDataLst>
          </p:nvPr>
        </p:nvSpPr>
        <p:spPr bwMode="auto">
          <a:xfrm>
            <a:off x="2031206" y="0"/>
            <a:ext cx="211667" cy="211667"/>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219170">
              <a:spcBef>
                <a:spcPct val="0"/>
              </a:spcBef>
              <a:spcAft>
                <a:spcPct val="0"/>
              </a:spcAft>
            </a:pPr>
            <a:endParaRPr lang="nb-NO" sz="1333" b="1" kern="0" dirty="0" err="1">
              <a:solidFill>
                <a:schemeClr val="bg1"/>
              </a:solidFill>
              <a:latin typeface="Georgia" panose="02040502050405020303" pitchFamily="18" charset="0"/>
              <a:sym typeface="Georgia" panose="02040502050405020303" pitchFamily="18" charset="0"/>
            </a:endParaRPr>
          </a:p>
        </p:txBody>
      </p:sp>
      <p:sp>
        <p:nvSpPr>
          <p:cNvPr id="131" name="Rectangle 130"/>
          <p:cNvSpPr/>
          <p:nvPr/>
        </p:nvSpPr>
        <p:spPr bwMode="ltGray">
          <a:xfrm>
            <a:off x="2761482" y="4737325"/>
            <a:ext cx="10756899" cy="285352"/>
          </a:xfrm>
          <a:prstGeom prst="rect">
            <a:avLst/>
          </a:prstGeom>
          <a:solidFill>
            <a:srgbClr val="FF000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9" name="Rectangle 128"/>
          <p:cNvSpPr/>
          <p:nvPr/>
        </p:nvSpPr>
        <p:spPr bwMode="ltGray">
          <a:xfrm>
            <a:off x="2742409" y="7419489"/>
            <a:ext cx="10756899" cy="285352"/>
          </a:xfrm>
          <a:prstGeom prst="rect">
            <a:avLst/>
          </a:prstGeom>
          <a:solidFill>
            <a:srgbClr val="00B05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8" name="Rectangle 127"/>
          <p:cNvSpPr/>
          <p:nvPr/>
        </p:nvSpPr>
        <p:spPr bwMode="ltGray">
          <a:xfrm>
            <a:off x="2752314" y="6850369"/>
            <a:ext cx="10756899" cy="285352"/>
          </a:xfrm>
          <a:prstGeom prst="rect">
            <a:avLst/>
          </a:prstGeom>
          <a:solidFill>
            <a:srgbClr val="FF000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7" name="Rectangle 126"/>
          <p:cNvSpPr/>
          <p:nvPr/>
        </p:nvSpPr>
        <p:spPr bwMode="ltGray">
          <a:xfrm>
            <a:off x="2758242" y="6225463"/>
            <a:ext cx="10756899" cy="285352"/>
          </a:xfrm>
          <a:prstGeom prst="rect">
            <a:avLst/>
          </a:prstGeom>
          <a:solidFill>
            <a:srgbClr val="FF000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6" name="Rectangle 125"/>
          <p:cNvSpPr/>
          <p:nvPr/>
        </p:nvSpPr>
        <p:spPr bwMode="ltGray">
          <a:xfrm>
            <a:off x="2742407" y="7721621"/>
            <a:ext cx="10756899" cy="285352"/>
          </a:xfrm>
          <a:prstGeom prst="rect">
            <a:avLst/>
          </a:prstGeom>
          <a:solidFill>
            <a:srgbClr val="FF000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1" name="Rectangle 120"/>
          <p:cNvSpPr/>
          <p:nvPr/>
        </p:nvSpPr>
        <p:spPr bwMode="ltGray">
          <a:xfrm>
            <a:off x="2758242" y="6535129"/>
            <a:ext cx="10756899" cy="285352"/>
          </a:xfrm>
          <a:prstGeom prst="rect">
            <a:avLst/>
          </a:prstGeom>
          <a:solidFill>
            <a:srgbClr val="00B05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18" name="Rectangle 117"/>
          <p:cNvSpPr/>
          <p:nvPr/>
        </p:nvSpPr>
        <p:spPr bwMode="ltGray">
          <a:xfrm>
            <a:off x="2758242" y="5322181"/>
            <a:ext cx="10756899" cy="285352"/>
          </a:xfrm>
          <a:prstGeom prst="rect">
            <a:avLst/>
          </a:prstGeom>
          <a:solidFill>
            <a:srgbClr val="00B05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14" name="Rectangle 113"/>
          <p:cNvSpPr/>
          <p:nvPr/>
        </p:nvSpPr>
        <p:spPr bwMode="ltGray">
          <a:xfrm>
            <a:off x="2742407" y="8031064"/>
            <a:ext cx="10756899" cy="285352"/>
          </a:xfrm>
          <a:prstGeom prst="rect">
            <a:avLst/>
          </a:prstGeom>
          <a:solidFill>
            <a:srgbClr val="00B05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2" name="Title 1"/>
          <p:cNvSpPr>
            <a:spLocks noGrp="1"/>
          </p:cNvSpPr>
          <p:nvPr>
            <p:ph type="title"/>
          </p:nvPr>
        </p:nvSpPr>
        <p:spPr/>
        <p:txBody>
          <a:bodyPr/>
          <a:lstStyle/>
          <a:p>
            <a:r>
              <a:rPr lang="nb-NO" dirty="0"/>
              <a:t>Strategiene omtaler flere områder nå enn i 2013, fortsatt fokus på regelverket og samfunnsansvar, størst økning for innovasjon og lønnsvilkår</a:t>
            </a:r>
            <a:br>
              <a:rPr lang="nb-NO" dirty="0"/>
            </a:br>
            <a:r>
              <a:rPr lang="nb-NO" b="0" dirty="0"/>
              <a:t>Innkjøpsstrategi og styring – innhold, 2013-2017</a:t>
            </a:r>
            <a:endParaRPr lang="nb-NO" dirty="0"/>
          </a:p>
        </p:txBody>
      </p:sp>
      <p:sp>
        <p:nvSpPr>
          <p:cNvPr id="4" name="Date Placeholder 3"/>
          <p:cNvSpPr>
            <a:spLocks noGrp="1"/>
          </p:cNvSpPr>
          <p:nvPr>
            <p:ph type="dt" sz="half" idx="2"/>
          </p:nvPr>
        </p:nvSpPr>
        <p:spPr/>
        <p:txBody>
          <a:bodyPr/>
          <a:lstStyle/>
          <a:p>
            <a:pPr defTabSz="1219170"/>
            <a:r>
              <a:rPr lang="en-US" sz="2400" kern="0">
                <a:solidFill>
                  <a:sysClr val="windowText" lastClr="000000"/>
                </a:solidFill>
              </a:rPr>
              <a:t>aug 2017</a:t>
            </a:r>
            <a:endParaRPr lang="nb-NO" sz="2400" kern="0" dirty="0">
              <a:solidFill>
                <a:sysClr val="windowText" lastClr="000000"/>
              </a:solidFill>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1912171801"/>
              </p:ext>
            </p:extLst>
          </p:nvPr>
        </p:nvGraphicFramePr>
        <p:xfrm>
          <a:off x="6958807" y="3657601"/>
          <a:ext cx="1841820" cy="6003234"/>
        </p:xfrm>
        <a:graphic>
          <a:graphicData uri="http://schemas.openxmlformats.org/presentationml/2006/ole">
            <mc:AlternateContent xmlns:mc="http://schemas.openxmlformats.org/markup-compatibility/2006">
              <mc:Choice xmlns:v="urn:schemas-microsoft-com:vml" Requires="v">
                <p:oleObj spid="_x0000_s8357" name="Chart" r:id="rId55" imgW="1738023" imgH="4488450" progId="MSGraph.Chart.8">
                  <p:embed followColorScheme="full"/>
                </p:oleObj>
              </mc:Choice>
              <mc:Fallback>
                <p:oleObj name="Chart" r:id="rId55" imgW="1738023" imgH="4488450" progId="MSGraph.Chart.8">
                  <p:embed followColorScheme="full"/>
                  <p:pic>
                    <p:nvPicPr>
                      <p:cNvPr id="7" name="Object 6"/>
                      <p:cNvPicPr/>
                      <p:nvPr/>
                    </p:nvPicPr>
                    <p:blipFill>
                      <a:blip r:embed="rId56"/>
                      <a:stretch>
                        <a:fillRect/>
                      </a:stretch>
                    </p:blipFill>
                    <p:spPr>
                      <a:xfrm>
                        <a:off x="6958807" y="3657601"/>
                        <a:ext cx="1841820" cy="6003234"/>
                      </a:xfrm>
                      <a:prstGeom prst="rect">
                        <a:avLst/>
                      </a:prstGeom>
                    </p:spPr>
                  </p:pic>
                </p:oleObj>
              </mc:Fallback>
            </mc:AlternateContent>
          </a:graphicData>
        </a:graphic>
      </p:graphicFrame>
      <p:sp>
        <p:nvSpPr>
          <p:cNvPr id="37" name="Text Placeholder 2"/>
          <p:cNvSpPr>
            <a:spLocks noGrp="1"/>
          </p:cNvSpPr>
          <p:nvPr>
            <p:custDataLst>
              <p:tags r:id="rId5"/>
            </p:custDataLst>
          </p:nvPr>
        </p:nvSpPr>
        <p:spPr bwMode="gray">
          <a:xfrm>
            <a:off x="8415074" y="4470400"/>
            <a:ext cx="3598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3C998CBF-C7DB-4850-B443-3C88C0DF7BC1}" type="datetime'''''''''''''''''''''5''''''''''4''''''''''''%'''''''''''''">
              <a:rPr lang="nb-NO" altLang="en-US" sz="1333" b="1">
                <a:latin typeface="+mj-lt"/>
                <a:sym typeface="+mj-lt"/>
              </a:rPr>
              <a:pPr indent="0" defTabSz="1219170">
                <a:spcBef>
                  <a:spcPct val="0"/>
                </a:spcBef>
                <a:spcAft>
                  <a:spcPct val="0"/>
                </a:spcAft>
              </a:pPr>
              <a:t>54%</a:t>
            </a:fld>
            <a:endParaRPr lang="nb-NO" sz="1333" b="1" dirty="0">
              <a:latin typeface="+mj-lt"/>
              <a:sym typeface="+mj-lt"/>
            </a:endParaRPr>
          </a:p>
        </p:txBody>
      </p:sp>
      <p:sp>
        <p:nvSpPr>
          <p:cNvPr id="35" name="Text Placeholder 2"/>
          <p:cNvSpPr>
            <a:spLocks noGrp="1"/>
          </p:cNvSpPr>
          <p:nvPr>
            <p:custDataLst>
              <p:tags r:id="rId6"/>
            </p:custDataLst>
          </p:nvPr>
        </p:nvSpPr>
        <p:spPr bwMode="gray">
          <a:xfrm>
            <a:off x="8440474" y="4171951"/>
            <a:ext cx="3598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427ADBBD-AC6D-4373-B4F1-2E23D97A19A5}" type="datetime'5''''''''''''''''''''''''''''6''''''''''''''''''''''%'''''''''">
              <a:rPr lang="nb-NO" altLang="en-US" sz="1333" b="1"/>
              <a:pPr indent="0" defTabSz="1219170">
                <a:spcBef>
                  <a:spcPct val="0"/>
                </a:spcBef>
                <a:spcAft>
                  <a:spcPct val="0"/>
                </a:spcAft>
              </a:pPr>
              <a:t>56%</a:t>
            </a:fld>
            <a:endParaRPr lang="nb-NO" sz="1333" b="1" dirty="0">
              <a:latin typeface="+mj-lt"/>
              <a:sym typeface="+mj-lt"/>
            </a:endParaRPr>
          </a:p>
        </p:txBody>
      </p:sp>
      <p:sp>
        <p:nvSpPr>
          <p:cNvPr id="8" name="Text Placeholder 2"/>
          <p:cNvSpPr>
            <a:spLocks noGrp="1"/>
          </p:cNvSpPr>
          <p:nvPr>
            <p:custDataLst>
              <p:tags r:id="rId7"/>
            </p:custDataLst>
          </p:nvPr>
        </p:nvSpPr>
        <p:spPr bwMode="auto">
          <a:xfrm>
            <a:off x="2824957" y="3873500"/>
            <a:ext cx="42015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E25C1FC0-9684-41B5-BD7B-529E479B078F}" type="thinkcell&lt;?xml version=&quot;1.0&quot; encoding=&quot;UTF-16&quot; standalone=&quot;yes&quot;?&gt;&lt;root reqver=&quot;23045&quot;&gt;&lt;version val=&quot;25141&quot;/&gt;&lt;PersistentType&gt;&lt;m_guid val=&quot;841074c2-6bd1-43d0-b0ca-b6dcb88a6b2c&quot;/&gt;&lt;m_prec&gt;&lt;m_yearfmt&gt;&lt;begin val=&quot;0&quot;/&gt;&lt;end val=&quot;4&quot;/&gt;&lt;/m_yearfmt&gt;&lt;/m_prec&gt;&lt;/PersistentType&gt;&lt;/root&gt;">
              <a:rPr lang="nb-NO" altLang="en-US" sz="1333"/>
              <a:pPr indent="0" algn="r" defTabSz="1219170">
                <a:spcBef>
                  <a:spcPct val="0"/>
                </a:spcBef>
                <a:spcAft>
                  <a:spcPct val="0"/>
                </a:spcAft>
              </a:pPr>
              <a:t>Etterlevelse av lov og forskrift om offentlige anskaffelser</a:t>
            </a:fld>
            <a:endParaRPr lang="nb-NO" sz="1333" dirty="0">
              <a:latin typeface="+mj-lt"/>
              <a:sym typeface="+mj-lt"/>
            </a:endParaRPr>
          </a:p>
        </p:txBody>
      </p:sp>
      <p:sp>
        <p:nvSpPr>
          <p:cNvPr id="10" name="Text Placeholder 2"/>
          <p:cNvSpPr>
            <a:spLocks noGrp="1"/>
          </p:cNvSpPr>
          <p:nvPr>
            <p:custDataLst>
              <p:tags r:id="rId8"/>
            </p:custDataLst>
          </p:nvPr>
        </p:nvSpPr>
        <p:spPr bwMode="auto">
          <a:xfrm>
            <a:off x="6632840" y="4470400"/>
            <a:ext cx="3937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90CE6B09-AAF5-4D4F-9405-42BB2ACC2A3C}" type="datetime'''''''''''''M''''''''il''''''j''''''''''''''''''ø'''''''''''">
              <a:rPr lang="nb-NO" altLang="en-US" sz="1333"/>
              <a:pPr indent="0" algn="r" defTabSz="1219170">
                <a:spcBef>
                  <a:spcPct val="0"/>
                </a:spcBef>
                <a:spcAft>
                  <a:spcPct val="0"/>
                </a:spcAft>
              </a:pPr>
              <a:t>Miljø</a:t>
            </a:fld>
            <a:endParaRPr lang="nb-NO" sz="1333" dirty="0">
              <a:latin typeface="+mj-lt"/>
              <a:sym typeface="+mj-lt"/>
            </a:endParaRPr>
          </a:p>
        </p:txBody>
      </p:sp>
      <p:sp>
        <p:nvSpPr>
          <p:cNvPr id="50" name="Text Placeholder 2"/>
          <p:cNvSpPr>
            <a:spLocks noGrp="1"/>
          </p:cNvSpPr>
          <p:nvPr>
            <p:custDataLst>
              <p:tags r:id="rId9"/>
            </p:custDataLst>
          </p:nvPr>
        </p:nvSpPr>
        <p:spPr bwMode="gray">
          <a:xfrm>
            <a:off x="7653073" y="8051800"/>
            <a:ext cx="3725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C2AE8AE7-F59B-4E9F-B791-BAEA4BCD02EB}" type="datetime'2''''''''''''''''''''''''0''''''%'''''''''''''">
              <a:rPr lang="nb-NO" altLang="en-US" sz="1333" b="1">
                <a:latin typeface="+mj-lt"/>
                <a:sym typeface="+mj-lt"/>
              </a:rPr>
              <a:pPr indent="0" defTabSz="1219170">
                <a:spcBef>
                  <a:spcPct val="0"/>
                </a:spcBef>
                <a:spcAft>
                  <a:spcPct val="0"/>
                </a:spcAft>
              </a:pPr>
              <a:t>20%</a:t>
            </a:fld>
            <a:endParaRPr lang="nb-NO" sz="1333" b="1" dirty="0">
              <a:latin typeface="+mj-lt"/>
              <a:sym typeface="+mj-lt"/>
            </a:endParaRPr>
          </a:p>
        </p:txBody>
      </p:sp>
      <p:sp>
        <p:nvSpPr>
          <p:cNvPr id="9" name="Text Placeholder 2"/>
          <p:cNvSpPr>
            <a:spLocks noGrp="1"/>
          </p:cNvSpPr>
          <p:nvPr>
            <p:custDataLst>
              <p:tags r:id="rId10"/>
            </p:custDataLst>
          </p:nvPr>
        </p:nvSpPr>
        <p:spPr bwMode="auto">
          <a:xfrm>
            <a:off x="5246424" y="4171951"/>
            <a:ext cx="178011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7DDF0D78-B1C9-4591-A260-439CBBA0084C}" type="datetime'E''''tik''''k'''' og ''ant''''i''''''''k''o''rrup''''''sjon'''">
              <a:rPr lang="nb-NO" altLang="en-US" sz="1333"/>
              <a:pPr indent="0" algn="r" defTabSz="1219170">
                <a:spcBef>
                  <a:spcPct val="0"/>
                </a:spcBef>
                <a:spcAft>
                  <a:spcPct val="0"/>
                </a:spcAft>
              </a:pPr>
              <a:t>Etikk og antikorrupsjon</a:t>
            </a:fld>
            <a:endParaRPr lang="nb-NO" sz="1333" dirty="0">
              <a:latin typeface="+mj-lt"/>
              <a:sym typeface="+mj-lt"/>
            </a:endParaRPr>
          </a:p>
        </p:txBody>
      </p:sp>
      <p:sp>
        <p:nvSpPr>
          <p:cNvPr id="19" name="Text Placeholder 2"/>
          <p:cNvSpPr>
            <a:spLocks noGrp="1"/>
          </p:cNvSpPr>
          <p:nvPr>
            <p:custDataLst>
              <p:tags r:id="rId11"/>
            </p:custDataLst>
          </p:nvPr>
        </p:nvSpPr>
        <p:spPr bwMode="gray">
          <a:xfrm>
            <a:off x="8630973" y="3873500"/>
            <a:ext cx="3683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F67467C5-8C70-447F-8391-33B7A29A41DF}" type="datetime'6''''''''''''''4''''''%'''''''''''''''''''''''''''''''">
              <a:rPr lang="nb-NO" altLang="en-US" sz="1333" b="1">
                <a:latin typeface="+mj-lt"/>
                <a:sym typeface="+mj-lt"/>
              </a:rPr>
              <a:pPr indent="0" defTabSz="1219170">
                <a:spcBef>
                  <a:spcPct val="0"/>
                </a:spcBef>
                <a:spcAft>
                  <a:spcPct val="0"/>
                </a:spcAft>
              </a:pPr>
              <a:t>64%</a:t>
            </a:fld>
            <a:endParaRPr lang="nb-NO" sz="1333" b="1" dirty="0">
              <a:latin typeface="+mj-lt"/>
              <a:sym typeface="+mj-lt"/>
            </a:endParaRPr>
          </a:p>
        </p:txBody>
      </p:sp>
      <p:sp>
        <p:nvSpPr>
          <p:cNvPr id="25" name="Text Placeholder 2"/>
          <p:cNvSpPr>
            <a:spLocks noGrp="1"/>
          </p:cNvSpPr>
          <p:nvPr>
            <p:custDataLst>
              <p:tags r:id="rId12"/>
            </p:custDataLst>
          </p:nvPr>
        </p:nvSpPr>
        <p:spPr bwMode="auto">
          <a:xfrm>
            <a:off x="5360724" y="5962651"/>
            <a:ext cx="166581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A2F4ACDC-B246-4466-9292-FC148219EEA1}" type="datetime'''L''everan''''''dø''rop''''p''''f''''''ø''lgi''''''''''''ng'">
              <a:rPr lang="nb-NO" altLang="en-US" sz="1333"/>
              <a:pPr indent="0" algn="r" defTabSz="1219170">
                <a:spcBef>
                  <a:spcPct val="0"/>
                </a:spcBef>
                <a:spcAft>
                  <a:spcPct val="0"/>
                </a:spcAft>
              </a:pPr>
              <a:t>Leverandøroppfølging</a:t>
            </a:fld>
            <a:endParaRPr lang="nb-NO" sz="1333" dirty="0">
              <a:latin typeface="+mj-lt"/>
              <a:sym typeface="+mj-lt"/>
            </a:endParaRPr>
          </a:p>
        </p:txBody>
      </p:sp>
      <p:sp>
        <p:nvSpPr>
          <p:cNvPr id="33" name="Text Placeholder 2"/>
          <p:cNvSpPr>
            <a:spLocks noGrp="1"/>
          </p:cNvSpPr>
          <p:nvPr>
            <p:custDataLst>
              <p:tags r:id="rId13"/>
            </p:custDataLst>
          </p:nvPr>
        </p:nvSpPr>
        <p:spPr bwMode="auto">
          <a:xfrm>
            <a:off x="6188339" y="8051800"/>
            <a:ext cx="8382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F71F5852-3A67-457E-89B6-CF3674533FC0}" type="datetime'''''I''''''''nn''''''o''vas''''j''''''''''''''on'''''''''''">
              <a:rPr lang="nb-NO" altLang="en-US" sz="1333"/>
              <a:pPr indent="0" algn="r" defTabSz="1219170">
                <a:spcBef>
                  <a:spcPct val="0"/>
                </a:spcBef>
                <a:spcAft>
                  <a:spcPct val="0"/>
                </a:spcAft>
              </a:pPr>
              <a:t>Innovasjon</a:t>
            </a:fld>
            <a:endParaRPr lang="nb-NO" sz="1333" dirty="0">
              <a:latin typeface="+mj-lt"/>
              <a:sym typeface="+mj-lt"/>
            </a:endParaRPr>
          </a:p>
        </p:txBody>
      </p:sp>
      <p:sp>
        <p:nvSpPr>
          <p:cNvPr id="30" name="Text Placeholder 2"/>
          <p:cNvSpPr>
            <a:spLocks noGrp="1"/>
          </p:cNvSpPr>
          <p:nvPr>
            <p:custDataLst>
              <p:tags r:id="rId14"/>
            </p:custDataLst>
          </p:nvPr>
        </p:nvSpPr>
        <p:spPr bwMode="auto">
          <a:xfrm>
            <a:off x="4717257" y="7156451"/>
            <a:ext cx="23092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A0AE4482-0859-479E-9F53-85B890F20B7D}" type="datetime'Ris''''i''ko''''''sty''ri''ng og inter''n''k''''on''tr''o''ll'">
              <a:rPr lang="nb-NO" altLang="en-US" sz="1333"/>
              <a:pPr indent="0" algn="r" defTabSz="1219170">
                <a:spcBef>
                  <a:spcPct val="0"/>
                </a:spcBef>
                <a:spcAft>
                  <a:spcPct val="0"/>
                </a:spcAft>
              </a:pPr>
              <a:t>Risikostyring og internkontroll</a:t>
            </a:fld>
            <a:endParaRPr lang="nb-NO" sz="1333" dirty="0">
              <a:latin typeface="+mj-lt"/>
              <a:sym typeface="+mj-lt"/>
            </a:endParaRPr>
          </a:p>
        </p:txBody>
      </p:sp>
      <p:sp>
        <p:nvSpPr>
          <p:cNvPr id="21" name="Text Placeholder 2"/>
          <p:cNvSpPr>
            <a:spLocks noGrp="1"/>
          </p:cNvSpPr>
          <p:nvPr>
            <p:custDataLst>
              <p:tags r:id="rId15"/>
            </p:custDataLst>
          </p:nvPr>
        </p:nvSpPr>
        <p:spPr bwMode="auto">
          <a:xfrm>
            <a:off x="5811573" y="5067300"/>
            <a:ext cx="12149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109E64FF-5810-45DC-8DEB-7B5B4B5363E7}" type="datetime'Ro''l''l''''''er'''''' ''''''o''g ''''''''''ans''var'''''''''">
              <a:rPr lang="nb-NO" altLang="en-US" sz="1333"/>
              <a:pPr indent="0" algn="r" defTabSz="1219170">
                <a:spcBef>
                  <a:spcPct val="0"/>
                </a:spcBef>
                <a:spcAft>
                  <a:spcPct val="0"/>
                </a:spcAft>
              </a:pPr>
              <a:t>Roller og ansvar</a:t>
            </a:fld>
            <a:endParaRPr lang="nb-NO" sz="1333" dirty="0">
              <a:latin typeface="+mj-lt"/>
              <a:sym typeface="+mj-lt"/>
            </a:endParaRPr>
          </a:p>
        </p:txBody>
      </p:sp>
      <p:sp>
        <p:nvSpPr>
          <p:cNvPr id="31" name="Text Placeholder 2"/>
          <p:cNvSpPr>
            <a:spLocks noGrp="1"/>
          </p:cNvSpPr>
          <p:nvPr>
            <p:custDataLst>
              <p:tags r:id="rId16"/>
            </p:custDataLst>
          </p:nvPr>
        </p:nvSpPr>
        <p:spPr bwMode="auto">
          <a:xfrm>
            <a:off x="5760773" y="7454900"/>
            <a:ext cx="12657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3534AA1D-80DD-48E1-8522-1683F289D9C7}" type="datetime'''''''''''Økon''''''omisk''e'''''''' ''''''''''må''''''l'''">
              <a:rPr lang="nb-NO" altLang="en-US" sz="1333"/>
              <a:pPr indent="0" algn="r" defTabSz="1219170">
                <a:spcBef>
                  <a:spcPct val="0"/>
                </a:spcBef>
                <a:spcAft>
                  <a:spcPct val="0"/>
                </a:spcAft>
              </a:pPr>
              <a:t>Økonomiske mål</a:t>
            </a:fld>
            <a:endParaRPr lang="nb-NO" sz="1333" dirty="0">
              <a:latin typeface="+mj-lt"/>
              <a:sym typeface="+mj-lt"/>
            </a:endParaRPr>
          </a:p>
        </p:txBody>
      </p:sp>
      <p:sp>
        <p:nvSpPr>
          <p:cNvPr id="24" name="Text Placeholder 2"/>
          <p:cNvSpPr>
            <a:spLocks noGrp="1"/>
          </p:cNvSpPr>
          <p:nvPr>
            <p:custDataLst>
              <p:tags r:id="rId17"/>
            </p:custDataLst>
          </p:nvPr>
        </p:nvSpPr>
        <p:spPr bwMode="auto">
          <a:xfrm>
            <a:off x="6088857" y="5664200"/>
            <a:ext cx="9376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7ACD2984-F03D-4B31-B644-D559878C5154}" type="datetime'''''Ko''''m''pe''''''''''t''an''s''''e'''''''">
              <a:rPr lang="nb-NO" altLang="en-US" sz="1333"/>
              <a:pPr indent="0" algn="r" defTabSz="1219170">
                <a:spcBef>
                  <a:spcPct val="0"/>
                </a:spcBef>
                <a:spcAft>
                  <a:spcPct val="0"/>
                </a:spcAft>
              </a:pPr>
              <a:t>Kompetanse</a:t>
            </a:fld>
            <a:endParaRPr lang="nb-NO" sz="1333" dirty="0">
              <a:latin typeface="+mj-lt"/>
              <a:sym typeface="+mj-lt"/>
            </a:endParaRPr>
          </a:p>
        </p:txBody>
      </p:sp>
      <p:sp>
        <p:nvSpPr>
          <p:cNvPr id="20" name="Text Placeholder 2"/>
          <p:cNvSpPr>
            <a:spLocks noGrp="1"/>
          </p:cNvSpPr>
          <p:nvPr>
            <p:custDataLst>
              <p:tags r:id="rId18"/>
            </p:custDataLst>
          </p:nvPr>
        </p:nvSpPr>
        <p:spPr bwMode="auto">
          <a:xfrm>
            <a:off x="5415757" y="4768851"/>
            <a:ext cx="16107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50390495-245C-4B10-A2EB-73852FAE0BCF}" type="datetime'Ef''''f''e''k''tiv''''e an''s''''k''''af''f''''''''el''ser'''">
              <a:rPr lang="nb-NO" altLang="en-US" sz="1333"/>
              <a:pPr indent="0" algn="r" defTabSz="1219170">
                <a:spcBef>
                  <a:spcPct val="0"/>
                </a:spcBef>
                <a:spcAft>
                  <a:spcPct val="0"/>
                </a:spcAft>
              </a:pPr>
              <a:t>Effektive anskaffelser</a:t>
            </a:fld>
            <a:endParaRPr lang="nb-NO" sz="1333" dirty="0">
              <a:latin typeface="+mj-lt"/>
              <a:sym typeface="+mj-lt"/>
            </a:endParaRPr>
          </a:p>
        </p:txBody>
      </p:sp>
      <p:sp>
        <p:nvSpPr>
          <p:cNvPr id="27" name="Text Placeholder 2"/>
          <p:cNvSpPr>
            <a:spLocks noGrp="1"/>
          </p:cNvSpPr>
          <p:nvPr>
            <p:custDataLst>
              <p:tags r:id="rId19"/>
            </p:custDataLst>
          </p:nvPr>
        </p:nvSpPr>
        <p:spPr bwMode="auto">
          <a:xfrm>
            <a:off x="5758657" y="6261100"/>
            <a:ext cx="12678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DBF38231-A2FD-4590-99C1-6E7C215C6805}" type="datetime'K''''''ont''''r''''ak''t''s''st''y''''r''''''''''''''i''ng'">
              <a:rPr lang="nb-NO" altLang="en-US" sz="1333"/>
              <a:pPr indent="0" algn="r" defTabSz="1219170">
                <a:spcBef>
                  <a:spcPct val="0"/>
                </a:spcBef>
                <a:spcAft>
                  <a:spcPct val="0"/>
                </a:spcAft>
              </a:pPr>
              <a:t>Kontraktsstyring</a:t>
            </a:fld>
            <a:endParaRPr lang="nb-NO" sz="1333" dirty="0">
              <a:latin typeface="+mj-lt"/>
              <a:sym typeface="+mj-lt"/>
            </a:endParaRPr>
          </a:p>
        </p:txBody>
      </p:sp>
      <p:sp>
        <p:nvSpPr>
          <p:cNvPr id="29" name="Text Placeholder 2"/>
          <p:cNvSpPr>
            <a:spLocks noGrp="1"/>
          </p:cNvSpPr>
          <p:nvPr>
            <p:custDataLst>
              <p:tags r:id="rId20"/>
            </p:custDataLst>
          </p:nvPr>
        </p:nvSpPr>
        <p:spPr bwMode="auto">
          <a:xfrm>
            <a:off x="5375539" y="6858000"/>
            <a:ext cx="16510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8776945F-6FF9-4B6F-B9BC-7844B1BFBC34}" type="datetime'''S''ys''''temer'''' ''o''''g'''' ''''''''te''knol''o''gi'''''">
              <a:rPr lang="nb-NO" altLang="en-US" sz="1333"/>
              <a:pPr indent="0" algn="r" defTabSz="1219170">
                <a:spcBef>
                  <a:spcPct val="0"/>
                </a:spcBef>
                <a:spcAft>
                  <a:spcPct val="0"/>
                </a:spcAft>
              </a:pPr>
              <a:t>Systemer og teknologi</a:t>
            </a:fld>
            <a:endParaRPr lang="nb-NO" sz="1333" dirty="0">
              <a:latin typeface="+mj-lt"/>
              <a:sym typeface="+mj-lt"/>
            </a:endParaRPr>
          </a:p>
        </p:txBody>
      </p:sp>
      <p:sp>
        <p:nvSpPr>
          <p:cNvPr id="28" name="Text Placeholder 2"/>
          <p:cNvSpPr>
            <a:spLocks noGrp="1"/>
          </p:cNvSpPr>
          <p:nvPr>
            <p:custDataLst>
              <p:tags r:id="rId21"/>
            </p:custDataLst>
          </p:nvPr>
        </p:nvSpPr>
        <p:spPr bwMode="auto">
          <a:xfrm>
            <a:off x="3527690" y="6559551"/>
            <a:ext cx="3498851"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25D6E76B-D38A-48E1-B709-72E8AA0C6389}" type="datetime'Sosia''lt ans''var f''or varer produsert i l''a''vkostla''nd'">
              <a:rPr lang="nb-NO" altLang="en-US" sz="1333"/>
              <a:pPr indent="0" algn="r" defTabSz="1219170">
                <a:spcBef>
                  <a:spcPct val="0"/>
                </a:spcBef>
                <a:spcAft>
                  <a:spcPct val="0"/>
                </a:spcAft>
              </a:pPr>
              <a:t>Sosialt ansvar for varer produsert i lavkostland</a:t>
            </a:fld>
            <a:endParaRPr lang="nb-NO" sz="1333" dirty="0">
              <a:latin typeface="+mj-lt"/>
              <a:sym typeface="+mj-lt"/>
            </a:endParaRPr>
          </a:p>
        </p:txBody>
      </p:sp>
      <p:sp>
        <p:nvSpPr>
          <p:cNvPr id="32" name="Text Placeholder 2"/>
          <p:cNvSpPr>
            <a:spLocks noGrp="1"/>
          </p:cNvSpPr>
          <p:nvPr>
            <p:custDataLst>
              <p:tags r:id="rId22"/>
            </p:custDataLst>
          </p:nvPr>
        </p:nvSpPr>
        <p:spPr bwMode="auto">
          <a:xfrm>
            <a:off x="5377657" y="7753351"/>
            <a:ext cx="16488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94321ACE-C7B3-492F-9FA8-81AB882C115A}" type="datetime'''Lev''era''''''n''d''ø''''rsam''a''''r''''be''''''''''''''id'">
              <a:rPr lang="nb-NO" altLang="en-US" sz="1333"/>
              <a:pPr indent="0" algn="r" defTabSz="1219170">
                <a:spcBef>
                  <a:spcPct val="0"/>
                </a:spcBef>
                <a:spcAft>
                  <a:spcPct val="0"/>
                </a:spcAft>
              </a:pPr>
              <a:t>Leverandørsamarbeid</a:t>
            </a:fld>
            <a:endParaRPr lang="nb-NO" sz="1333" dirty="0">
              <a:latin typeface="+mj-lt"/>
              <a:sym typeface="+mj-lt"/>
            </a:endParaRPr>
          </a:p>
        </p:txBody>
      </p:sp>
      <p:sp>
        <p:nvSpPr>
          <p:cNvPr id="23" name="Text Placeholder 2"/>
          <p:cNvSpPr>
            <a:spLocks noGrp="1"/>
          </p:cNvSpPr>
          <p:nvPr>
            <p:custDataLst>
              <p:tags r:id="rId23"/>
            </p:custDataLst>
          </p:nvPr>
        </p:nvSpPr>
        <p:spPr bwMode="auto">
          <a:xfrm>
            <a:off x="3366824" y="5365751"/>
            <a:ext cx="365971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5C15B454-2E8A-4298-B573-C8856F2C4739}" type="datetime'Lønns- og arbei''ds''vilkår i Norge ''(sosial d''umping'''')'">
              <a:rPr lang="nb-NO" altLang="en-US" sz="1333"/>
              <a:pPr indent="0" algn="r" defTabSz="1219170">
                <a:spcBef>
                  <a:spcPct val="0"/>
                </a:spcBef>
                <a:spcAft>
                  <a:spcPct val="0"/>
                </a:spcAft>
              </a:pPr>
              <a:t>Lønns- og arbeidsvilkår i Norge (sosial dumping)</a:t>
            </a:fld>
            <a:endParaRPr lang="nb-NO" sz="1333" dirty="0">
              <a:latin typeface="+mj-lt"/>
              <a:sym typeface="+mj-lt"/>
            </a:endParaRPr>
          </a:p>
        </p:txBody>
      </p:sp>
      <p:sp>
        <p:nvSpPr>
          <p:cNvPr id="38" name="Text Placeholder 2"/>
          <p:cNvSpPr>
            <a:spLocks noGrp="1"/>
          </p:cNvSpPr>
          <p:nvPr>
            <p:custDataLst>
              <p:tags r:id="rId24"/>
            </p:custDataLst>
          </p:nvPr>
        </p:nvSpPr>
        <p:spPr bwMode="gray">
          <a:xfrm>
            <a:off x="8376973" y="4768851"/>
            <a:ext cx="3556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C7F5DB2-5C75-4ADA-835B-98A0417C2F22}" type="datetime'''''5''''''''''''''3''''''''''''''''''''''''''''''%'">
              <a:rPr lang="nb-NO" altLang="en-US" sz="1333" b="1">
                <a:latin typeface="+mj-lt"/>
                <a:sym typeface="+mj-lt"/>
              </a:rPr>
              <a:pPr indent="0" defTabSz="1219170">
                <a:spcBef>
                  <a:spcPct val="0"/>
                </a:spcBef>
                <a:spcAft>
                  <a:spcPct val="0"/>
                </a:spcAft>
              </a:pPr>
              <a:t>53%</a:t>
            </a:fld>
            <a:endParaRPr lang="nb-NO" sz="1333" b="1" dirty="0">
              <a:latin typeface="+mj-lt"/>
              <a:sym typeface="+mj-lt"/>
            </a:endParaRPr>
          </a:p>
        </p:txBody>
      </p:sp>
      <p:sp>
        <p:nvSpPr>
          <p:cNvPr id="39" name="Text Placeholder 2"/>
          <p:cNvSpPr>
            <a:spLocks noGrp="1"/>
          </p:cNvSpPr>
          <p:nvPr>
            <p:custDataLst>
              <p:tags r:id="rId25"/>
            </p:custDataLst>
          </p:nvPr>
        </p:nvSpPr>
        <p:spPr bwMode="gray">
          <a:xfrm>
            <a:off x="8313473" y="5067300"/>
            <a:ext cx="3683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993A43FE-DE6F-4E35-927F-0C5D105A2CCF}" type="datetime'''''''''''''''''5''''''''''''''''''''''''''''0''''''%'''''">
              <a:rPr lang="nb-NO" altLang="en-US" sz="1333" b="1">
                <a:latin typeface="+mj-lt"/>
                <a:sym typeface="+mj-lt"/>
              </a:rPr>
              <a:pPr indent="0" defTabSz="1219170">
                <a:spcBef>
                  <a:spcPct val="0"/>
                </a:spcBef>
                <a:spcAft>
                  <a:spcPct val="0"/>
                </a:spcAft>
              </a:pPr>
              <a:t>50%</a:t>
            </a:fld>
            <a:endParaRPr lang="nb-NO" sz="1333" b="1" dirty="0">
              <a:latin typeface="+mj-lt"/>
              <a:sym typeface="+mj-lt"/>
            </a:endParaRPr>
          </a:p>
        </p:txBody>
      </p:sp>
      <p:sp>
        <p:nvSpPr>
          <p:cNvPr id="41" name="Text Placeholder 2"/>
          <p:cNvSpPr>
            <a:spLocks noGrp="1"/>
          </p:cNvSpPr>
          <p:nvPr>
            <p:custDataLst>
              <p:tags r:id="rId26"/>
            </p:custDataLst>
          </p:nvPr>
        </p:nvSpPr>
        <p:spPr bwMode="gray">
          <a:xfrm>
            <a:off x="8110273" y="5365751"/>
            <a:ext cx="3407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190B3E63-71CB-40AB-98CD-AF21C97231E6}" type="datetime'''''''''''4''''''''''''''''''''''''''''1%'''''''''''''''''">
              <a:rPr lang="nb-NO" altLang="en-US" sz="1333" b="1">
                <a:latin typeface="+mj-lt"/>
                <a:sym typeface="+mj-lt"/>
              </a:rPr>
              <a:pPr indent="0" defTabSz="1219170">
                <a:spcBef>
                  <a:spcPct val="0"/>
                </a:spcBef>
                <a:spcAft>
                  <a:spcPct val="0"/>
                </a:spcAft>
              </a:pPr>
              <a:t>41%</a:t>
            </a:fld>
            <a:endParaRPr lang="nb-NO" sz="1333" b="1" dirty="0">
              <a:latin typeface="+mj-lt"/>
              <a:sym typeface="+mj-lt"/>
            </a:endParaRPr>
          </a:p>
        </p:txBody>
      </p:sp>
      <p:sp>
        <p:nvSpPr>
          <p:cNvPr id="42" name="Text Placeholder 2"/>
          <p:cNvSpPr>
            <a:spLocks noGrp="1"/>
          </p:cNvSpPr>
          <p:nvPr>
            <p:custDataLst>
              <p:tags r:id="rId27"/>
            </p:custDataLst>
          </p:nvPr>
        </p:nvSpPr>
        <p:spPr bwMode="gray">
          <a:xfrm>
            <a:off x="8072173" y="5664200"/>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4814A38-8C5A-496A-B986-091C1BB7E657}" type="datetime'3''''''''''''''9''''''''''''''''''''''''''%'''''''''''''''''''">
              <a:rPr lang="nb-NO" altLang="en-US" sz="1333" b="1">
                <a:latin typeface="+mj-lt"/>
                <a:sym typeface="+mj-lt"/>
              </a:rPr>
              <a:pPr indent="0" defTabSz="1219170">
                <a:spcBef>
                  <a:spcPct val="0"/>
                </a:spcBef>
                <a:spcAft>
                  <a:spcPct val="0"/>
                </a:spcAft>
              </a:pPr>
              <a:t>39%</a:t>
            </a:fld>
            <a:endParaRPr lang="nb-NO" sz="1333" b="1" dirty="0">
              <a:latin typeface="+mj-lt"/>
              <a:sym typeface="+mj-lt"/>
            </a:endParaRPr>
          </a:p>
        </p:txBody>
      </p:sp>
      <p:sp>
        <p:nvSpPr>
          <p:cNvPr id="43" name="Text Placeholder 2"/>
          <p:cNvSpPr>
            <a:spLocks noGrp="1"/>
          </p:cNvSpPr>
          <p:nvPr>
            <p:custDataLst>
              <p:tags r:id="rId28"/>
            </p:custDataLst>
          </p:nvPr>
        </p:nvSpPr>
        <p:spPr bwMode="gray">
          <a:xfrm>
            <a:off x="8072173" y="5962651"/>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6AA6425D-3DC6-4AED-A64E-013BE263E0EC}" type="datetime'3''''''''''''''''9''%'''''''''''''''''''''''''''''">
              <a:rPr lang="nb-NO" altLang="en-US" sz="1333" b="1">
                <a:latin typeface="+mj-lt"/>
                <a:sym typeface="+mj-lt"/>
              </a:rPr>
              <a:pPr indent="0" defTabSz="1219170">
                <a:spcBef>
                  <a:spcPct val="0"/>
                </a:spcBef>
                <a:spcAft>
                  <a:spcPct val="0"/>
                </a:spcAft>
              </a:pPr>
              <a:t>39%</a:t>
            </a:fld>
            <a:endParaRPr lang="nb-NO" sz="1333" b="1" dirty="0">
              <a:latin typeface="+mj-lt"/>
              <a:sym typeface="+mj-lt"/>
            </a:endParaRPr>
          </a:p>
        </p:txBody>
      </p:sp>
      <p:sp>
        <p:nvSpPr>
          <p:cNvPr id="44" name="Text Placeholder 2"/>
          <p:cNvSpPr>
            <a:spLocks noGrp="1"/>
          </p:cNvSpPr>
          <p:nvPr>
            <p:custDataLst>
              <p:tags r:id="rId29"/>
            </p:custDataLst>
          </p:nvPr>
        </p:nvSpPr>
        <p:spPr bwMode="gray">
          <a:xfrm>
            <a:off x="7970573" y="6261100"/>
            <a:ext cx="3556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F86E16C0-77AC-44C1-A3A5-8E6CF7F583B9}" type="datetime'''3''''''''''''''''''5''''''%'''''''''''''''''''''''''''">
              <a:rPr lang="nb-NO" altLang="en-US" sz="1333" b="1">
                <a:latin typeface="+mj-lt"/>
                <a:sym typeface="+mj-lt"/>
              </a:rPr>
              <a:pPr indent="0" defTabSz="1219170">
                <a:spcBef>
                  <a:spcPct val="0"/>
                </a:spcBef>
                <a:spcAft>
                  <a:spcPct val="0"/>
                </a:spcAft>
              </a:pPr>
              <a:t>35%</a:t>
            </a:fld>
            <a:endParaRPr lang="nb-NO" sz="1333" b="1" dirty="0">
              <a:latin typeface="+mj-lt"/>
              <a:sym typeface="+mj-lt"/>
            </a:endParaRPr>
          </a:p>
        </p:txBody>
      </p:sp>
      <p:sp>
        <p:nvSpPr>
          <p:cNvPr id="45" name="Text Placeholder 2"/>
          <p:cNvSpPr>
            <a:spLocks noGrp="1"/>
          </p:cNvSpPr>
          <p:nvPr>
            <p:custDataLst>
              <p:tags r:id="rId30"/>
            </p:custDataLst>
          </p:nvPr>
        </p:nvSpPr>
        <p:spPr bwMode="gray">
          <a:xfrm>
            <a:off x="7945173" y="6559551"/>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4D51FE6C-C343-418C-8970-576B82758AF6}" type="datetime'3''''''''''''''''''''''4''''''''''''''%'''''''''''''''''''''''">
              <a:rPr lang="nb-NO" altLang="en-US" sz="1333" b="1">
                <a:latin typeface="+mj-lt"/>
                <a:sym typeface="+mj-lt"/>
              </a:rPr>
              <a:pPr indent="0" defTabSz="1219170">
                <a:spcBef>
                  <a:spcPct val="0"/>
                </a:spcBef>
                <a:spcAft>
                  <a:spcPct val="0"/>
                </a:spcAft>
              </a:pPr>
              <a:t>34%</a:t>
            </a:fld>
            <a:endParaRPr lang="nb-NO" sz="1333" b="1" dirty="0">
              <a:latin typeface="+mj-lt"/>
              <a:sym typeface="+mj-lt"/>
            </a:endParaRPr>
          </a:p>
        </p:txBody>
      </p:sp>
      <p:sp>
        <p:nvSpPr>
          <p:cNvPr id="46" name="Text Placeholder 2"/>
          <p:cNvSpPr>
            <a:spLocks noGrp="1"/>
          </p:cNvSpPr>
          <p:nvPr>
            <p:custDataLst>
              <p:tags r:id="rId31"/>
            </p:custDataLst>
          </p:nvPr>
        </p:nvSpPr>
        <p:spPr bwMode="gray">
          <a:xfrm>
            <a:off x="7894373" y="6858000"/>
            <a:ext cx="336551"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13900FF5-DBD3-4518-B254-28031DC38108}" type="datetime'3''''''''''''1''''''''''%'''''''''''''''''''''''''''''">
              <a:rPr lang="nb-NO" altLang="en-US" sz="1333" b="1">
                <a:latin typeface="+mj-lt"/>
                <a:sym typeface="+mj-lt"/>
              </a:rPr>
              <a:pPr indent="0" defTabSz="1219170">
                <a:spcBef>
                  <a:spcPct val="0"/>
                </a:spcBef>
                <a:spcAft>
                  <a:spcPct val="0"/>
                </a:spcAft>
              </a:pPr>
              <a:t>31%</a:t>
            </a:fld>
            <a:endParaRPr lang="nb-NO" sz="1333" b="1" dirty="0">
              <a:latin typeface="+mj-lt"/>
              <a:sym typeface="+mj-lt"/>
            </a:endParaRPr>
          </a:p>
        </p:txBody>
      </p:sp>
      <p:sp>
        <p:nvSpPr>
          <p:cNvPr id="47" name="Text Placeholder 2"/>
          <p:cNvSpPr>
            <a:spLocks noGrp="1"/>
          </p:cNvSpPr>
          <p:nvPr>
            <p:custDataLst>
              <p:tags r:id="rId32"/>
            </p:custDataLst>
          </p:nvPr>
        </p:nvSpPr>
        <p:spPr bwMode="gray">
          <a:xfrm>
            <a:off x="7830873" y="7156451"/>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82B8E409-8D92-4D09-8D97-6CCB1B7D5933}" type="datetime'''''''''''''''''''''''''''''''''''2''''''''9%'''''''''''">
              <a:rPr lang="nb-NO" altLang="en-US" sz="1333" b="1">
                <a:latin typeface="+mj-lt"/>
                <a:sym typeface="+mj-lt"/>
              </a:rPr>
              <a:pPr indent="0" defTabSz="1219170">
                <a:spcBef>
                  <a:spcPct val="0"/>
                </a:spcBef>
                <a:spcAft>
                  <a:spcPct val="0"/>
                </a:spcAft>
              </a:pPr>
              <a:t>29%</a:t>
            </a:fld>
            <a:endParaRPr lang="nb-NO" sz="1333" b="1" dirty="0">
              <a:latin typeface="+mj-lt"/>
              <a:sym typeface="+mj-lt"/>
            </a:endParaRPr>
          </a:p>
        </p:txBody>
      </p:sp>
      <p:sp>
        <p:nvSpPr>
          <p:cNvPr id="48" name="Text Placeholder 2"/>
          <p:cNvSpPr>
            <a:spLocks noGrp="1"/>
          </p:cNvSpPr>
          <p:nvPr>
            <p:custDataLst>
              <p:tags r:id="rId33"/>
            </p:custDataLst>
          </p:nvPr>
        </p:nvSpPr>
        <p:spPr bwMode="gray">
          <a:xfrm>
            <a:off x="7792773" y="7454900"/>
            <a:ext cx="3471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C4825AF2-6CB5-45F8-941B-70CDC8A12C93}" type="datetime'''''''''''''''2''''''''''''''7''''%'''">
              <a:rPr lang="nb-NO" altLang="en-US" sz="1333" b="1">
                <a:latin typeface="+mj-lt"/>
                <a:sym typeface="+mj-lt"/>
              </a:rPr>
              <a:pPr indent="0" defTabSz="1219170">
                <a:spcBef>
                  <a:spcPct val="0"/>
                </a:spcBef>
                <a:spcAft>
                  <a:spcPct val="0"/>
                </a:spcAft>
              </a:pPr>
              <a:t>27%</a:t>
            </a:fld>
            <a:endParaRPr lang="nb-NO" sz="1333" b="1" dirty="0">
              <a:latin typeface="+mj-lt"/>
              <a:sym typeface="+mj-lt"/>
            </a:endParaRPr>
          </a:p>
        </p:txBody>
      </p:sp>
      <p:sp>
        <p:nvSpPr>
          <p:cNvPr id="49" name="Text Placeholder 2"/>
          <p:cNvSpPr>
            <a:spLocks noGrp="1"/>
          </p:cNvSpPr>
          <p:nvPr>
            <p:custDataLst>
              <p:tags r:id="rId34"/>
            </p:custDataLst>
          </p:nvPr>
        </p:nvSpPr>
        <p:spPr bwMode="gray">
          <a:xfrm>
            <a:off x="7754673" y="7753351"/>
            <a:ext cx="3556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B1A16ED-D725-4B27-91EB-C8100AC91D5B}" type="datetime'''2''5''''''%'''''''''''''''''''''''''''''''''''''''''''''''">
              <a:rPr lang="nb-NO" altLang="en-US" sz="1333" b="1">
                <a:latin typeface="+mj-lt"/>
                <a:sym typeface="+mj-lt"/>
              </a:rPr>
              <a:pPr indent="0" defTabSz="1219170">
                <a:spcBef>
                  <a:spcPct val="0"/>
                </a:spcBef>
                <a:spcAft>
                  <a:spcPct val="0"/>
                </a:spcAft>
              </a:pPr>
              <a:t>25%</a:t>
            </a:fld>
            <a:endParaRPr lang="nb-NO" sz="1333" b="1" dirty="0">
              <a:latin typeface="+mj-lt"/>
              <a:sym typeface="+mj-lt"/>
            </a:endParaRPr>
          </a:p>
        </p:txBody>
      </p:sp>
      <p:sp>
        <p:nvSpPr>
          <p:cNvPr id="51" name="TextBox 50"/>
          <p:cNvSpPr txBox="1"/>
          <p:nvPr/>
        </p:nvSpPr>
        <p:spPr>
          <a:xfrm>
            <a:off x="2743287" y="2960061"/>
            <a:ext cx="9120716" cy="383611"/>
          </a:xfrm>
          <a:prstGeom prst="rect">
            <a:avLst/>
          </a:prstGeom>
          <a:noFill/>
        </p:spPr>
        <p:txBody>
          <a:bodyPr wrap="square" lIns="0" tIns="0" rIns="0" bIns="0" rtlCol="0">
            <a:noAutofit/>
          </a:bodyPr>
          <a:lstStyle/>
          <a:p>
            <a:pPr indent="-365751" defTabSz="1219170"/>
            <a:r>
              <a:rPr lang="nb-NO" sz="1867" b="1" kern="0" dirty="0">
                <a:solidFill>
                  <a:sysClr val="windowText" lastClr="000000"/>
                </a:solidFill>
                <a:latin typeface="+mj-lt"/>
              </a:rPr>
              <a:t>Hvilke områder beskrives i innkjøpsstrategien?</a:t>
            </a:r>
          </a:p>
        </p:txBody>
      </p:sp>
      <p:sp>
        <p:nvSpPr>
          <p:cNvPr id="52" name="TextBox 51"/>
          <p:cNvSpPr txBox="1"/>
          <p:nvPr/>
        </p:nvSpPr>
        <p:spPr>
          <a:xfrm>
            <a:off x="7077297" y="3503613"/>
            <a:ext cx="3598376" cy="396312"/>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2013</a:t>
            </a:r>
          </a:p>
        </p:txBody>
      </p:sp>
      <p:sp>
        <p:nvSpPr>
          <p:cNvPr id="53" name="TextBox 52"/>
          <p:cNvSpPr txBox="1"/>
          <p:nvPr/>
        </p:nvSpPr>
        <p:spPr>
          <a:xfrm>
            <a:off x="10680340" y="3503613"/>
            <a:ext cx="992285" cy="396312"/>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2017</a:t>
            </a:r>
          </a:p>
        </p:txBody>
      </p:sp>
      <p:graphicFrame>
        <p:nvGraphicFramePr>
          <p:cNvPr id="56" name="Object 55"/>
          <p:cNvGraphicFramePr>
            <a:graphicFrameLocks/>
          </p:cNvGraphicFramePr>
          <p:nvPr>
            <p:custDataLst>
              <p:tags r:id="rId35"/>
            </p:custDataLst>
            <p:extLst>
              <p:ext uri="{D42A27DB-BD31-4B8C-83A1-F6EECF244321}">
                <p14:modId xmlns:p14="http://schemas.microsoft.com/office/powerpoint/2010/main" val="1265695153"/>
              </p:ext>
            </p:extLst>
          </p:nvPr>
        </p:nvGraphicFramePr>
        <p:xfrm>
          <a:off x="9244807" y="3657601"/>
          <a:ext cx="3734145" cy="6003234"/>
        </p:xfrm>
        <a:graphic>
          <a:graphicData uri="http://schemas.openxmlformats.org/presentationml/2006/ole">
            <mc:AlternateContent xmlns:mc="http://schemas.openxmlformats.org/markup-compatibility/2006">
              <mc:Choice xmlns:v="urn:schemas-microsoft-com:vml" Requires="v">
                <p:oleObj spid="_x0000_s8358" name="Chart" r:id="rId57" imgW="3500562" imgH="4488450" progId="MSGraph.Chart.8">
                  <p:embed followColorScheme="full"/>
                </p:oleObj>
              </mc:Choice>
              <mc:Fallback>
                <p:oleObj name="Chart" r:id="rId57" imgW="3500562" imgH="4488450" progId="MSGraph.Chart.8">
                  <p:embed followColorScheme="full"/>
                  <p:pic>
                    <p:nvPicPr>
                      <p:cNvPr id="56" name="Object 55"/>
                      <p:cNvPicPr/>
                      <p:nvPr/>
                    </p:nvPicPr>
                    <p:blipFill>
                      <a:blip r:embed="rId58"/>
                      <a:stretch>
                        <a:fillRect/>
                      </a:stretch>
                    </p:blipFill>
                    <p:spPr>
                      <a:xfrm>
                        <a:off x="9244807" y="3657601"/>
                        <a:ext cx="3734145" cy="6003234"/>
                      </a:xfrm>
                      <a:prstGeom prst="rect">
                        <a:avLst/>
                      </a:prstGeom>
                    </p:spPr>
                  </p:pic>
                </p:oleObj>
              </mc:Fallback>
            </mc:AlternateContent>
          </a:graphicData>
        </a:graphic>
      </p:graphicFrame>
      <p:sp>
        <p:nvSpPr>
          <p:cNvPr id="91" name="Text Placeholder 2"/>
          <p:cNvSpPr>
            <a:spLocks noGrp="1"/>
          </p:cNvSpPr>
          <p:nvPr>
            <p:custDataLst>
              <p:tags r:id="rId36"/>
            </p:custDataLst>
          </p:nvPr>
        </p:nvSpPr>
        <p:spPr bwMode="gray">
          <a:xfrm>
            <a:off x="10586773" y="7454900"/>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CFC2679-2DDF-461D-8889-668D4E2D17E3}" type="datetime'''''''''''4''''''''''''''''''''2''''''''''''''%'''''''''''">
              <a:rPr lang="nb-NO" altLang="en-US" sz="1333" b="1"/>
              <a:pPr indent="0" defTabSz="1219170">
                <a:spcBef>
                  <a:spcPct val="0"/>
                </a:spcBef>
                <a:spcAft>
                  <a:spcPct val="0"/>
                </a:spcAft>
              </a:pPr>
              <a:t>42%</a:t>
            </a:fld>
            <a:endParaRPr lang="nb-NO" sz="1333" b="1" dirty="0">
              <a:latin typeface="+mj-lt"/>
              <a:sym typeface="+mj-lt"/>
            </a:endParaRPr>
          </a:p>
        </p:txBody>
      </p:sp>
      <p:sp>
        <p:nvSpPr>
          <p:cNvPr id="89" name="Text Placeholder 2"/>
          <p:cNvSpPr>
            <a:spLocks noGrp="1"/>
          </p:cNvSpPr>
          <p:nvPr>
            <p:custDataLst>
              <p:tags r:id="rId37"/>
            </p:custDataLst>
          </p:nvPr>
        </p:nvSpPr>
        <p:spPr bwMode="gray">
          <a:xfrm>
            <a:off x="10561373" y="6858000"/>
            <a:ext cx="3407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47E0223-967C-4609-984E-F7264506F4CA}" type="datetime'''''4''''''''''''''''''''''''''1''''%'''''">
              <a:rPr lang="nb-NO" altLang="en-US" sz="1333" b="1"/>
              <a:pPr indent="0" defTabSz="1219170">
                <a:spcBef>
                  <a:spcPct val="0"/>
                </a:spcBef>
                <a:spcAft>
                  <a:spcPct val="0"/>
                </a:spcAft>
              </a:pPr>
              <a:t>41%</a:t>
            </a:fld>
            <a:endParaRPr lang="nb-NO" sz="1333" b="1" dirty="0">
              <a:latin typeface="+mj-lt"/>
              <a:sym typeface="+mj-lt"/>
            </a:endParaRPr>
          </a:p>
        </p:txBody>
      </p:sp>
      <p:sp>
        <p:nvSpPr>
          <p:cNvPr id="90" name="Text Placeholder 2"/>
          <p:cNvSpPr>
            <a:spLocks noGrp="1"/>
          </p:cNvSpPr>
          <p:nvPr>
            <p:custDataLst>
              <p:tags r:id="rId38"/>
            </p:custDataLst>
          </p:nvPr>
        </p:nvSpPr>
        <p:spPr bwMode="gray">
          <a:xfrm>
            <a:off x="10612173" y="7156451"/>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BD68ED54-67A0-498C-A8F8-23EC52DC6023}" type="datetime'''4''''''''''''''''''3''''''''''''''%'''''''''''">
              <a:rPr lang="nb-NO" altLang="en-US" sz="1333" b="1"/>
              <a:pPr indent="0" defTabSz="1219170">
                <a:spcBef>
                  <a:spcPct val="0"/>
                </a:spcBef>
                <a:spcAft>
                  <a:spcPct val="0"/>
                </a:spcAft>
              </a:pPr>
              <a:t>43%</a:t>
            </a:fld>
            <a:endParaRPr lang="nb-NO" sz="1333" b="1" dirty="0">
              <a:latin typeface="+mj-lt"/>
              <a:sym typeface="+mj-lt"/>
            </a:endParaRPr>
          </a:p>
        </p:txBody>
      </p:sp>
      <p:sp>
        <p:nvSpPr>
          <p:cNvPr id="88" name="Text Placeholder 2"/>
          <p:cNvSpPr>
            <a:spLocks noGrp="1"/>
          </p:cNvSpPr>
          <p:nvPr>
            <p:custDataLst>
              <p:tags r:id="rId39"/>
            </p:custDataLst>
          </p:nvPr>
        </p:nvSpPr>
        <p:spPr bwMode="gray">
          <a:xfrm>
            <a:off x="10878873" y="6559551"/>
            <a:ext cx="355600"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5C92E609-5604-4A92-B675-D1990EE12D0D}" type="datetime'''''''''''''''''''5''''''''3''''%'''''''''''''''''''">
              <a:rPr lang="nb-NO" altLang="en-US" sz="1333" b="1"/>
              <a:pPr indent="0" defTabSz="1219170">
                <a:spcBef>
                  <a:spcPct val="0"/>
                </a:spcBef>
                <a:spcAft>
                  <a:spcPct val="0"/>
                </a:spcAft>
              </a:pPr>
              <a:t>53%</a:t>
            </a:fld>
            <a:endParaRPr lang="nb-NO" sz="1333" b="1" dirty="0">
              <a:latin typeface="+mj-lt"/>
              <a:sym typeface="+mj-lt"/>
            </a:endParaRPr>
          </a:p>
        </p:txBody>
      </p:sp>
      <p:sp>
        <p:nvSpPr>
          <p:cNvPr id="87" name="Text Placeholder 2"/>
          <p:cNvSpPr>
            <a:spLocks noGrp="1"/>
          </p:cNvSpPr>
          <p:nvPr>
            <p:custDataLst>
              <p:tags r:id="rId40"/>
            </p:custDataLst>
          </p:nvPr>
        </p:nvSpPr>
        <p:spPr bwMode="gray">
          <a:xfrm>
            <a:off x="10650274" y="6261100"/>
            <a:ext cx="3598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CA1996BC-2798-4688-966B-4023B21701E2}" type="datetime'''''''4''''''''''''''5''%'''''''''''''''''''''''''''">
              <a:rPr lang="nb-NO" altLang="en-US" sz="1333" b="1"/>
              <a:pPr indent="0" defTabSz="1219170">
                <a:spcBef>
                  <a:spcPct val="0"/>
                </a:spcBef>
                <a:spcAft>
                  <a:spcPct val="0"/>
                </a:spcAft>
              </a:pPr>
              <a:t>45%</a:t>
            </a:fld>
            <a:endParaRPr lang="nb-NO" sz="1333" b="1" dirty="0">
              <a:latin typeface="+mj-lt"/>
              <a:sym typeface="+mj-lt"/>
            </a:endParaRPr>
          </a:p>
        </p:txBody>
      </p:sp>
      <p:sp>
        <p:nvSpPr>
          <p:cNvPr id="86" name="Text Placeholder 2"/>
          <p:cNvSpPr>
            <a:spLocks noGrp="1"/>
          </p:cNvSpPr>
          <p:nvPr>
            <p:custDataLst>
              <p:tags r:id="rId41"/>
            </p:custDataLst>
          </p:nvPr>
        </p:nvSpPr>
        <p:spPr bwMode="gray">
          <a:xfrm>
            <a:off x="10916973" y="5962651"/>
            <a:ext cx="3513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73DF70CA-070C-4C30-B919-8F4172FBAB23}" type="datetime'''''''''''''''''''''''5''5''''%'''''''''">
              <a:rPr lang="nb-NO" altLang="en-US" sz="1333" b="1"/>
              <a:pPr indent="0" defTabSz="1219170">
                <a:spcBef>
                  <a:spcPct val="0"/>
                </a:spcBef>
                <a:spcAft>
                  <a:spcPct val="0"/>
                </a:spcAft>
              </a:pPr>
              <a:t>55%</a:t>
            </a:fld>
            <a:endParaRPr lang="nb-NO" sz="1333" b="1" dirty="0">
              <a:latin typeface="+mj-lt"/>
              <a:sym typeface="+mj-lt"/>
            </a:endParaRPr>
          </a:p>
        </p:txBody>
      </p:sp>
      <p:sp>
        <p:nvSpPr>
          <p:cNvPr id="85" name="Text Placeholder 2"/>
          <p:cNvSpPr>
            <a:spLocks noGrp="1"/>
          </p:cNvSpPr>
          <p:nvPr>
            <p:custDataLst>
              <p:tags r:id="rId42"/>
            </p:custDataLst>
          </p:nvPr>
        </p:nvSpPr>
        <p:spPr bwMode="gray">
          <a:xfrm>
            <a:off x="10891574" y="5664200"/>
            <a:ext cx="3598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B0B815FB-8538-4A56-8860-C7CAE0A359F3}" type="datetime'''''''''5''''''''''''''''''''''4''%'''''''''''''''''''''''''''">
              <a:rPr lang="nb-NO" altLang="en-US" sz="1333" b="1"/>
              <a:pPr indent="0" defTabSz="1219170">
                <a:spcBef>
                  <a:spcPct val="0"/>
                </a:spcBef>
                <a:spcAft>
                  <a:spcPct val="0"/>
                </a:spcAft>
              </a:pPr>
              <a:t>54%</a:t>
            </a:fld>
            <a:endParaRPr lang="nb-NO" sz="1333" b="1" dirty="0">
              <a:latin typeface="+mj-lt"/>
              <a:sym typeface="+mj-lt"/>
            </a:endParaRPr>
          </a:p>
        </p:txBody>
      </p:sp>
      <p:sp>
        <p:nvSpPr>
          <p:cNvPr id="84" name="Text Placeholder 2"/>
          <p:cNvSpPr>
            <a:spLocks noGrp="1"/>
          </p:cNvSpPr>
          <p:nvPr>
            <p:custDataLst>
              <p:tags r:id="rId43"/>
            </p:custDataLst>
          </p:nvPr>
        </p:nvSpPr>
        <p:spPr bwMode="gray">
          <a:xfrm>
            <a:off x="11247173" y="5365751"/>
            <a:ext cx="3513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A879089F-80CB-43D5-90CE-8DDB6FEC5AB5}" type="datetime'''''''''''''''6''''''''''''''''''''''''''''''''7%'''">
              <a:rPr lang="nb-NO" altLang="en-US" sz="1333" b="1"/>
              <a:pPr indent="0" defTabSz="1219170">
                <a:spcBef>
                  <a:spcPct val="0"/>
                </a:spcBef>
                <a:spcAft>
                  <a:spcPct val="0"/>
                </a:spcAft>
              </a:pPr>
              <a:t>67%</a:t>
            </a:fld>
            <a:endParaRPr lang="nb-NO" sz="1333" b="1" dirty="0">
              <a:latin typeface="+mj-lt"/>
              <a:sym typeface="+mj-lt"/>
            </a:endParaRPr>
          </a:p>
        </p:txBody>
      </p:sp>
      <p:sp>
        <p:nvSpPr>
          <p:cNvPr id="82" name="Text Placeholder 2"/>
          <p:cNvSpPr>
            <a:spLocks noGrp="1"/>
          </p:cNvSpPr>
          <p:nvPr>
            <p:custDataLst>
              <p:tags r:id="rId44"/>
            </p:custDataLst>
          </p:nvPr>
        </p:nvSpPr>
        <p:spPr bwMode="gray">
          <a:xfrm>
            <a:off x="11272573" y="5067300"/>
            <a:ext cx="3725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DB8E124D-530A-4F05-8AF8-09EF280B76F6}" type="datetime'''''''''''''6''''8''''''''%'">
              <a:rPr lang="nb-NO" altLang="en-US" sz="1333" b="1"/>
              <a:pPr indent="0" defTabSz="1219170">
                <a:spcBef>
                  <a:spcPct val="0"/>
                </a:spcBef>
                <a:spcAft>
                  <a:spcPct val="0"/>
                </a:spcAft>
              </a:pPr>
              <a:t>68%</a:t>
            </a:fld>
            <a:endParaRPr lang="nb-NO" sz="1333" b="1" dirty="0">
              <a:latin typeface="+mj-lt"/>
              <a:sym typeface="+mj-lt"/>
            </a:endParaRPr>
          </a:p>
        </p:txBody>
      </p:sp>
      <p:sp>
        <p:nvSpPr>
          <p:cNvPr id="81" name="Text Placeholder 2"/>
          <p:cNvSpPr>
            <a:spLocks noGrp="1"/>
          </p:cNvSpPr>
          <p:nvPr>
            <p:custDataLst>
              <p:tags r:id="rId45"/>
            </p:custDataLst>
          </p:nvPr>
        </p:nvSpPr>
        <p:spPr bwMode="gray">
          <a:xfrm>
            <a:off x="11348773" y="4768851"/>
            <a:ext cx="323851"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B3956461-297D-4185-945C-25757CFF001E}" type="datetime'''''''''''''''7''''''''''''''''''1''''%'''''''">
              <a:rPr lang="nb-NO" altLang="en-US" sz="1333" b="1"/>
              <a:pPr indent="0" defTabSz="1219170">
                <a:spcBef>
                  <a:spcPct val="0"/>
                </a:spcBef>
                <a:spcAft>
                  <a:spcPct val="0"/>
                </a:spcAft>
              </a:pPr>
              <a:t>71%</a:t>
            </a:fld>
            <a:endParaRPr lang="nb-NO" sz="1333" b="1" dirty="0">
              <a:latin typeface="+mj-lt"/>
              <a:sym typeface="+mj-lt"/>
            </a:endParaRPr>
          </a:p>
        </p:txBody>
      </p:sp>
      <p:sp>
        <p:nvSpPr>
          <p:cNvPr id="58" name="Text Placeholder 2"/>
          <p:cNvSpPr>
            <a:spLocks noGrp="1"/>
          </p:cNvSpPr>
          <p:nvPr>
            <p:custDataLst>
              <p:tags r:id="rId46"/>
            </p:custDataLst>
          </p:nvPr>
        </p:nvSpPr>
        <p:spPr bwMode="gray">
          <a:xfrm>
            <a:off x="11590074" y="4470400"/>
            <a:ext cx="34501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2B506120-A4C7-4867-92E3-5D6EB0CE6142}" type="datetime'''''''''''''''8''''1''''''''''''''%'''''''''''''''''''''''''">
              <a:rPr lang="nb-NO" altLang="en-US" sz="1333" b="1"/>
              <a:pPr indent="0" defTabSz="1219170">
                <a:spcBef>
                  <a:spcPct val="0"/>
                </a:spcBef>
                <a:spcAft>
                  <a:spcPct val="0"/>
                </a:spcAft>
              </a:pPr>
              <a:t>81%</a:t>
            </a:fld>
            <a:endParaRPr lang="nb-NO" sz="1333" b="1" dirty="0">
              <a:latin typeface="+mj-lt"/>
              <a:sym typeface="+mj-lt"/>
            </a:endParaRPr>
          </a:p>
        </p:txBody>
      </p:sp>
      <p:sp>
        <p:nvSpPr>
          <p:cNvPr id="59" name="Text Placeholder 2"/>
          <p:cNvSpPr>
            <a:spLocks noGrp="1"/>
          </p:cNvSpPr>
          <p:nvPr>
            <p:custDataLst>
              <p:tags r:id="rId47"/>
            </p:custDataLst>
          </p:nvPr>
        </p:nvSpPr>
        <p:spPr bwMode="gray">
          <a:xfrm>
            <a:off x="11501174" y="4171951"/>
            <a:ext cx="3344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9B42833-BCA5-429E-AD3C-712D12C29E1F}" type="datetime'''''''7''''''''''7''''''''''''''''''''''''%'''">
              <a:rPr lang="nb-NO" altLang="en-US" sz="1333" b="1"/>
              <a:pPr indent="0" defTabSz="1219170">
                <a:spcBef>
                  <a:spcPct val="0"/>
                </a:spcBef>
                <a:spcAft>
                  <a:spcPct val="0"/>
                </a:spcAft>
              </a:pPr>
              <a:t>77%</a:t>
            </a:fld>
            <a:endParaRPr lang="nb-NO" sz="1333" b="1" dirty="0">
              <a:latin typeface="+mj-lt"/>
              <a:sym typeface="+mj-lt"/>
            </a:endParaRPr>
          </a:p>
        </p:txBody>
      </p:sp>
      <p:sp>
        <p:nvSpPr>
          <p:cNvPr id="65" name="Text Placeholder 2"/>
          <p:cNvSpPr>
            <a:spLocks noGrp="1"/>
          </p:cNvSpPr>
          <p:nvPr>
            <p:custDataLst>
              <p:tags r:id="rId48"/>
            </p:custDataLst>
          </p:nvPr>
        </p:nvSpPr>
        <p:spPr bwMode="gray">
          <a:xfrm>
            <a:off x="11971074" y="3873500"/>
            <a:ext cx="359833"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85CE631E-4A2C-4BC0-91BD-6AB1A44C9278}" type="datetime'''''''''''''''''''''9''''''''''''''''''5%'''''''''''">
              <a:rPr lang="nb-NO" altLang="en-US" sz="1333" b="1"/>
              <a:pPr indent="0" defTabSz="1219170">
                <a:spcBef>
                  <a:spcPct val="0"/>
                </a:spcBef>
                <a:spcAft>
                  <a:spcPct val="0"/>
                </a:spcAft>
              </a:pPr>
              <a:t>95%</a:t>
            </a:fld>
            <a:endParaRPr lang="nb-NO" sz="1333" b="1" dirty="0">
              <a:latin typeface="+mj-lt"/>
              <a:sym typeface="+mj-lt"/>
            </a:endParaRPr>
          </a:p>
        </p:txBody>
      </p:sp>
      <p:sp>
        <p:nvSpPr>
          <p:cNvPr id="92" name="Text Placeholder 2"/>
          <p:cNvSpPr>
            <a:spLocks noGrp="1"/>
          </p:cNvSpPr>
          <p:nvPr>
            <p:custDataLst>
              <p:tags r:id="rId49"/>
            </p:custDataLst>
          </p:nvPr>
        </p:nvSpPr>
        <p:spPr bwMode="gray">
          <a:xfrm>
            <a:off x="10256573" y="7753351"/>
            <a:ext cx="3640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DF45F8E4-F932-4929-A603-0292F01BC566}" type="datetime'''''''''''''2''''''''''9''''''''''''''''''%'''''">
              <a:rPr lang="nb-NO" altLang="en-US" sz="1333" b="1"/>
              <a:pPr indent="0" defTabSz="1219170">
                <a:spcBef>
                  <a:spcPct val="0"/>
                </a:spcBef>
                <a:spcAft>
                  <a:spcPct val="0"/>
                </a:spcAft>
              </a:pPr>
              <a:t>29%</a:t>
            </a:fld>
            <a:endParaRPr lang="nb-NO" sz="1333" b="1" dirty="0">
              <a:latin typeface="+mj-lt"/>
              <a:sym typeface="+mj-lt"/>
            </a:endParaRPr>
          </a:p>
        </p:txBody>
      </p:sp>
      <p:sp>
        <p:nvSpPr>
          <p:cNvPr id="63" name="Text Placeholder 2"/>
          <p:cNvSpPr>
            <a:spLocks noGrp="1"/>
          </p:cNvSpPr>
          <p:nvPr>
            <p:custDataLst>
              <p:tags r:id="rId50"/>
            </p:custDataLst>
          </p:nvPr>
        </p:nvSpPr>
        <p:spPr bwMode="gray">
          <a:xfrm>
            <a:off x="10548673" y="8051800"/>
            <a:ext cx="376767"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0A2EA3E4-F233-44A4-86F3-561AC6BCA98C}" type="datetime'''''''4''''''0''''''''''''''''''%'''''">
              <a:rPr lang="nb-NO" altLang="en-US" sz="1333" b="1"/>
              <a:pPr indent="0" defTabSz="1219170">
                <a:spcBef>
                  <a:spcPct val="0"/>
                </a:spcBef>
                <a:spcAft>
                  <a:spcPct val="0"/>
                </a:spcAft>
              </a:pPr>
              <a:t>40%</a:t>
            </a:fld>
            <a:endParaRPr lang="nb-NO" sz="1333" b="1" dirty="0">
              <a:latin typeface="+mj-lt"/>
              <a:sym typeface="+mj-lt"/>
            </a:endParaRPr>
          </a:p>
        </p:txBody>
      </p:sp>
      <p:sp>
        <p:nvSpPr>
          <p:cNvPr id="122" name="Rectangle 121"/>
          <p:cNvSpPr/>
          <p:nvPr/>
        </p:nvSpPr>
        <p:spPr bwMode="ltGray">
          <a:xfrm>
            <a:off x="8799281" y="2970878"/>
            <a:ext cx="586267" cy="205197"/>
          </a:xfrm>
          <a:prstGeom prst="rect">
            <a:avLst/>
          </a:prstGeom>
          <a:solidFill>
            <a:srgbClr val="00B05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3" name="TextBox 122"/>
          <p:cNvSpPr txBox="1"/>
          <p:nvPr/>
        </p:nvSpPr>
        <p:spPr>
          <a:xfrm>
            <a:off x="9471357" y="2970877"/>
            <a:ext cx="4027949" cy="205199"/>
          </a:xfrm>
          <a:prstGeom prst="rect">
            <a:avLst/>
          </a:prstGeom>
          <a:noFill/>
        </p:spPr>
        <p:txBody>
          <a:bodyPr wrap="square" lIns="0" tIns="0" rIns="0" bIns="0" rtlCol="0">
            <a:noAutofit/>
          </a:bodyPr>
          <a:lstStyle/>
          <a:p>
            <a:pPr indent="-365751" defTabSz="1219170"/>
            <a:r>
              <a:rPr lang="nb-NO" sz="1333" kern="0" dirty="0">
                <a:solidFill>
                  <a:sysClr val="windowText" lastClr="000000"/>
                </a:solidFill>
                <a:latin typeface="+mj-lt"/>
              </a:rPr>
              <a:t>Områder som har økt med &gt;50% fra 2013 til 2017</a:t>
            </a:r>
          </a:p>
        </p:txBody>
      </p:sp>
      <p:sp>
        <p:nvSpPr>
          <p:cNvPr id="124" name="Rectangle 123"/>
          <p:cNvSpPr/>
          <p:nvPr/>
        </p:nvSpPr>
        <p:spPr bwMode="ltGray">
          <a:xfrm>
            <a:off x="8799281" y="3214675"/>
            <a:ext cx="586267" cy="205197"/>
          </a:xfrm>
          <a:prstGeom prst="rect">
            <a:avLst/>
          </a:prstGeom>
          <a:solidFill>
            <a:srgbClr val="FF0000">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sz="2400" kern="0" dirty="0" err="1">
              <a:solidFill>
                <a:schemeClr val="bg1"/>
              </a:solidFill>
              <a:latin typeface="Georgia" pitchFamily="18" charset="0"/>
            </a:endParaRPr>
          </a:p>
        </p:txBody>
      </p:sp>
      <p:sp>
        <p:nvSpPr>
          <p:cNvPr id="125" name="TextBox 124"/>
          <p:cNvSpPr txBox="1"/>
          <p:nvPr/>
        </p:nvSpPr>
        <p:spPr>
          <a:xfrm>
            <a:off x="9471357" y="3214674"/>
            <a:ext cx="4027949" cy="205199"/>
          </a:xfrm>
          <a:prstGeom prst="rect">
            <a:avLst/>
          </a:prstGeom>
          <a:noFill/>
        </p:spPr>
        <p:txBody>
          <a:bodyPr wrap="square" lIns="0" tIns="0" rIns="0" bIns="0" rtlCol="0">
            <a:noAutofit/>
          </a:bodyPr>
          <a:lstStyle/>
          <a:p>
            <a:pPr indent="-365751" defTabSz="1219170"/>
            <a:r>
              <a:rPr lang="nb-NO" sz="1333" kern="0" dirty="0">
                <a:solidFill>
                  <a:sysClr val="windowText" lastClr="000000"/>
                </a:solidFill>
                <a:latin typeface="+mj-lt"/>
              </a:rPr>
              <a:t>Områder som har økt med &lt;35% fra 2013 til 2017</a:t>
            </a:r>
          </a:p>
        </p:txBody>
      </p:sp>
      <p:sp>
        <p:nvSpPr>
          <p:cNvPr id="133" name="TextBox 132"/>
          <p:cNvSpPr txBox="1"/>
          <p:nvPr/>
        </p:nvSpPr>
        <p:spPr>
          <a:xfrm>
            <a:off x="12639707" y="3503613"/>
            <a:ext cx="869505" cy="396312"/>
          </a:xfrm>
          <a:prstGeom prst="rect">
            <a:avLst/>
          </a:prstGeom>
          <a:noFill/>
        </p:spPr>
        <p:txBody>
          <a:bodyPr wrap="square" lIns="0" tIns="0" rIns="0" bIns="0" rtlCol="0">
            <a:noAutofit/>
          </a:bodyPr>
          <a:lstStyle/>
          <a:p>
            <a:pPr indent="-365751" algn="ctr" defTabSz="1219170"/>
            <a:r>
              <a:rPr lang="nb-NO" sz="1867" kern="0" dirty="0">
                <a:solidFill>
                  <a:sysClr val="windowText" lastClr="000000"/>
                </a:solidFill>
                <a:latin typeface="+mj-lt"/>
              </a:rPr>
              <a:t>Vekst</a:t>
            </a:r>
          </a:p>
        </p:txBody>
      </p:sp>
      <p:sp>
        <p:nvSpPr>
          <p:cNvPr id="134" name="Oval 133"/>
          <p:cNvSpPr/>
          <p:nvPr/>
        </p:nvSpPr>
        <p:spPr bwMode="ltGray">
          <a:xfrm>
            <a:off x="12639706" y="3870591"/>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48%</a:t>
            </a:r>
          </a:p>
        </p:txBody>
      </p:sp>
      <p:sp>
        <p:nvSpPr>
          <p:cNvPr id="135" name="Oval 134"/>
          <p:cNvSpPr/>
          <p:nvPr/>
        </p:nvSpPr>
        <p:spPr bwMode="ltGray">
          <a:xfrm>
            <a:off x="12639706" y="4163013"/>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39%</a:t>
            </a:r>
          </a:p>
        </p:txBody>
      </p:sp>
      <p:sp>
        <p:nvSpPr>
          <p:cNvPr id="136" name="Oval 135"/>
          <p:cNvSpPr/>
          <p:nvPr/>
        </p:nvSpPr>
        <p:spPr bwMode="ltGray">
          <a:xfrm>
            <a:off x="12639706" y="4447307"/>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48%</a:t>
            </a:r>
          </a:p>
        </p:txBody>
      </p:sp>
      <p:sp>
        <p:nvSpPr>
          <p:cNvPr id="137" name="Oval 136"/>
          <p:cNvSpPr/>
          <p:nvPr/>
        </p:nvSpPr>
        <p:spPr bwMode="ltGray">
          <a:xfrm>
            <a:off x="12639706" y="4765217"/>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35%</a:t>
            </a:r>
          </a:p>
        </p:txBody>
      </p:sp>
      <p:sp>
        <p:nvSpPr>
          <p:cNvPr id="138" name="Oval 137"/>
          <p:cNvSpPr/>
          <p:nvPr/>
        </p:nvSpPr>
        <p:spPr bwMode="ltGray">
          <a:xfrm>
            <a:off x="12639706" y="5089312"/>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36%</a:t>
            </a:r>
          </a:p>
        </p:txBody>
      </p:sp>
      <p:sp>
        <p:nvSpPr>
          <p:cNvPr id="139" name="Oval 138"/>
          <p:cNvSpPr/>
          <p:nvPr/>
        </p:nvSpPr>
        <p:spPr bwMode="ltGray">
          <a:xfrm>
            <a:off x="12639706" y="5381735"/>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64%</a:t>
            </a:r>
          </a:p>
        </p:txBody>
      </p:sp>
      <p:sp>
        <p:nvSpPr>
          <p:cNvPr id="140" name="Oval 139"/>
          <p:cNvSpPr/>
          <p:nvPr/>
        </p:nvSpPr>
        <p:spPr bwMode="ltGray">
          <a:xfrm>
            <a:off x="12639706" y="5666028"/>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36%</a:t>
            </a:r>
          </a:p>
        </p:txBody>
      </p:sp>
      <p:sp>
        <p:nvSpPr>
          <p:cNvPr id="141" name="Oval 140"/>
          <p:cNvSpPr/>
          <p:nvPr/>
        </p:nvSpPr>
        <p:spPr bwMode="ltGray">
          <a:xfrm>
            <a:off x="12639706" y="5983939"/>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40%</a:t>
            </a:r>
          </a:p>
        </p:txBody>
      </p:sp>
      <p:sp>
        <p:nvSpPr>
          <p:cNvPr id="142" name="Oval 141"/>
          <p:cNvSpPr/>
          <p:nvPr/>
        </p:nvSpPr>
        <p:spPr bwMode="ltGray">
          <a:xfrm>
            <a:off x="12639706" y="6275144"/>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30%</a:t>
            </a:r>
          </a:p>
        </p:txBody>
      </p:sp>
      <p:sp>
        <p:nvSpPr>
          <p:cNvPr id="143" name="Oval 142"/>
          <p:cNvSpPr/>
          <p:nvPr/>
        </p:nvSpPr>
        <p:spPr bwMode="ltGray">
          <a:xfrm>
            <a:off x="12639706" y="6567567"/>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58%</a:t>
            </a:r>
          </a:p>
        </p:txBody>
      </p:sp>
      <p:sp>
        <p:nvSpPr>
          <p:cNvPr id="144" name="Oval 143"/>
          <p:cNvSpPr/>
          <p:nvPr/>
        </p:nvSpPr>
        <p:spPr bwMode="ltGray">
          <a:xfrm>
            <a:off x="12639706" y="6851860"/>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32%</a:t>
            </a:r>
          </a:p>
        </p:txBody>
      </p:sp>
      <p:sp>
        <p:nvSpPr>
          <p:cNvPr id="145" name="Oval 144"/>
          <p:cNvSpPr/>
          <p:nvPr/>
        </p:nvSpPr>
        <p:spPr bwMode="ltGray">
          <a:xfrm>
            <a:off x="12639706" y="7169771"/>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50%</a:t>
            </a:r>
          </a:p>
        </p:txBody>
      </p:sp>
      <p:sp>
        <p:nvSpPr>
          <p:cNvPr id="146" name="Oval 145"/>
          <p:cNvSpPr/>
          <p:nvPr/>
        </p:nvSpPr>
        <p:spPr bwMode="ltGray">
          <a:xfrm>
            <a:off x="12639706" y="7472105"/>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58%</a:t>
            </a:r>
          </a:p>
        </p:txBody>
      </p:sp>
      <p:sp>
        <p:nvSpPr>
          <p:cNvPr id="147" name="Oval 146"/>
          <p:cNvSpPr/>
          <p:nvPr/>
        </p:nvSpPr>
        <p:spPr bwMode="ltGray">
          <a:xfrm>
            <a:off x="12639706" y="7756399"/>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16%</a:t>
            </a:r>
          </a:p>
        </p:txBody>
      </p:sp>
      <p:sp>
        <p:nvSpPr>
          <p:cNvPr id="148" name="Oval 147"/>
          <p:cNvSpPr/>
          <p:nvPr/>
        </p:nvSpPr>
        <p:spPr bwMode="ltGray">
          <a:xfrm>
            <a:off x="12639706" y="8074309"/>
            <a:ext cx="878675" cy="21734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333" kern="0" dirty="0">
                <a:solidFill>
                  <a:schemeClr val="tx1"/>
                </a:solidFill>
                <a:latin typeface="Georgia" pitchFamily="18" charset="0"/>
              </a:rPr>
              <a:t>98%</a:t>
            </a:r>
          </a:p>
        </p:txBody>
      </p:sp>
      <p:sp>
        <p:nvSpPr>
          <p:cNvPr id="5" name="Slide Number Placeholder 4"/>
          <p:cNvSpPr>
            <a:spLocks noGrp="1"/>
          </p:cNvSpPr>
          <p:nvPr>
            <p:ph type="sldNum" sz="quarter" idx="4"/>
          </p:nvPr>
        </p:nvSpPr>
        <p:spPr/>
        <p:txBody>
          <a:bodyPr/>
          <a:lstStyle/>
          <a:p>
            <a:pPr defTabSz="1219170"/>
            <a:fld id="{9EBD5762-3BDC-484D-9503-7EA6D5A9A8CE}" type="slidenum">
              <a:rPr lang="nb-NO" sz="2400" kern="0">
                <a:solidFill>
                  <a:sysClr val="windowText" lastClr="000000"/>
                </a:solidFill>
              </a:rPr>
              <a:pPr defTabSz="1219170"/>
              <a:t>7</a:t>
            </a:fld>
            <a:endParaRPr lang="nb-NO" sz="2400" kern="0" dirty="0">
              <a:solidFill>
                <a:sysClr val="windowText" lastClr="000000"/>
              </a:solidFill>
            </a:endParaRPr>
          </a:p>
        </p:txBody>
      </p:sp>
      <p:sp>
        <p:nvSpPr>
          <p:cNvPr id="11" name="Footer Placeholder 10"/>
          <p:cNvSpPr>
            <a:spLocks noGrp="1"/>
          </p:cNvSpPr>
          <p:nvPr>
            <p:ph type="ftr" sz="quarter" idx="3"/>
          </p:nvPr>
        </p:nvSpPr>
        <p:spPr/>
        <p:txBody>
          <a:bodyPr/>
          <a:lstStyle/>
          <a:p>
            <a:pPr defTabSz="1219170"/>
            <a:r>
              <a:rPr lang="nb-NO" sz="2400" kern="0">
                <a:solidFill>
                  <a:sysClr val="windowText" lastClr="000000"/>
                </a:solidFill>
              </a:rPr>
              <a:t>Sourcing Survey 2017</a:t>
            </a:r>
            <a:endParaRPr lang="nb-NO" sz="2400" kern="0" dirty="0">
              <a:solidFill>
                <a:sysClr val="windowText" lastClr="000000"/>
              </a:solidFill>
            </a:endParaRPr>
          </a:p>
        </p:txBody>
      </p:sp>
    </p:spTree>
    <p:extLst>
      <p:ext uri="{BB962C8B-B14F-4D97-AF65-F5344CB8AC3E}">
        <p14:creationId xmlns:p14="http://schemas.microsoft.com/office/powerpoint/2010/main" val="294585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2033324" y="2118"/>
          <a:ext cx="2116" cy="2116"/>
        </p:xfrm>
        <a:graphic>
          <a:graphicData uri="http://schemas.openxmlformats.org/presentationml/2006/ole">
            <mc:AlternateContent xmlns:mc="http://schemas.openxmlformats.org/markup-compatibility/2006">
              <mc:Choice xmlns:v="urn:schemas-microsoft-com:vml" Requires="v">
                <p:oleObj spid="_x0000_s6311" name="think-cell Slide" r:id="rId29" imgW="270" imgH="270" progId="TCLayout.ActiveDocument.1">
                  <p:embed/>
                </p:oleObj>
              </mc:Choice>
              <mc:Fallback>
                <p:oleObj name="think-cell Slide" r:id="rId29" imgW="270" imgH="270" progId="TCLayout.ActiveDocument.1">
                  <p:embed/>
                  <p:pic>
                    <p:nvPicPr>
                      <p:cNvPr id="26" name="Object 25" hidden="1"/>
                      <p:cNvPicPr/>
                      <p:nvPr/>
                    </p:nvPicPr>
                    <p:blipFill>
                      <a:blip r:embed="rId30"/>
                      <a:stretch>
                        <a:fillRect/>
                      </a:stretch>
                    </p:blipFill>
                    <p:spPr>
                      <a:xfrm>
                        <a:off x="2033324" y="2118"/>
                        <a:ext cx="2116" cy="2116"/>
                      </a:xfrm>
                      <a:prstGeom prst="rect">
                        <a:avLst/>
                      </a:prstGeom>
                    </p:spPr>
                  </p:pic>
                </p:oleObj>
              </mc:Fallback>
            </mc:AlternateContent>
          </a:graphicData>
        </a:graphic>
      </p:graphicFrame>
      <p:sp>
        <p:nvSpPr>
          <p:cNvPr id="25" name="Rectangle 24" hidden="1"/>
          <p:cNvSpPr/>
          <p:nvPr>
            <p:custDataLst>
              <p:tags r:id="rId3"/>
            </p:custDataLst>
          </p:nvPr>
        </p:nvSpPr>
        <p:spPr bwMode="auto">
          <a:xfrm>
            <a:off x="2031206" y="0"/>
            <a:ext cx="211667" cy="211667"/>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219170">
              <a:spcBef>
                <a:spcPct val="0"/>
              </a:spcBef>
              <a:spcAft>
                <a:spcPct val="0"/>
              </a:spcAft>
            </a:pPr>
            <a:endParaRPr lang="nb-NO" sz="1333" kern="0" dirty="0" err="1">
              <a:solidFill>
                <a:schemeClr val="bg1"/>
              </a:solidFill>
              <a:latin typeface="Georgia" panose="02040502050405020303" pitchFamily="18" charset="0"/>
              <a:sym typeface="Georgia" panose="02040502050405020303" pitchFamily="18" charset="0"/>
            </a:endParaRPr>
          </a:p>
        </p:txBody>
      </p:sp>
      <p:sp>
        <p:nvSpPr>
          <p:cNvPr id="2" name="Title 1"/>
          <p:cNvSpPr>
            <a:spLocks noGrp="1"/>
          </p:cNvSpPr>
          <p:nvPr>
            <p:ph type="title"/>
          </p:nvPr>
        </p:nvSpPr>
        <p:spPr/>
        <p:txBody>
          <a:bodyPr/>
          <a:lstStyle/>
          <a:p>
            <a:r>
              <a:rPr lang="nb-NO" dirty="0"/>
              <a:t>Vekst i andel som opplever at innkjøpsstrategien i svært stor grad støtter overordnet strategi</a:t>
            </a:r>
            <a:br>
              <a:rPr lang="nb-NO" dirty="0"/>
            </a:br>
            <a:r>
              <a:rPr lang="nb-NO" b="0" dirty="0"/>
              <a:t>Innkjøpsstrategi og styring – strategi, 2013-2017</a:t>
            </a:r>
            <a:endParaRPr lang="nb-NO" dirty="0"/>
          </a:p>
        </p:txBody>
      </p:sp>
      <p:sp>
        <p:nvSpPr>
          <p:cNvPr id="4" name="Date Placeholder 3"/>
          <p:cNvSpPr>
            <a:spLocks noGrp="1"/>
          </p:cNvSpPr>
          <p:nvPr>
            <p:ph type="dt" sz="half" idx="2"/>
          </p:nvPr>
        </p:nvSpPr>
        <p:spPr/>
        <p:txBody>
          <a:bodyPr/>
          <a:lstStyle/>
          <a:p>
            <a:pPr defTabSz="1219170"/>
            <a:r>
              <a:rPr lang="en-US" sz="2400" kern="0">
                <a:solidFill>
                  <a:sysClr val="windowText" lastClr="000000"/>
                </a:solidFill>
              </a:rPr>
              <a:t>aug 2017</a:t>
            </a:r>
            <a:endParaRPr lang="nb-NO" sz="2400" kern="0" dirty="0">
              <a:solidFill>
                <a:sysClr val="windowText" lastClr="000000"/>
              </a:solidFil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3879534369"/>
              </p:ext>
            </p:extLst>
          </p:nvPr>
        </p:nvGraphicFramePr>
        <p:xfrm>
          <a:off x="3809208" y="3810000"/>
          <a:ext cx="5185612" cy="5334000"/>
        </p:xfrm>
        <a:graphic>
          <a:graphicData uri="http://schemas.openxmlformats.org/presentationml/2006/ole">
            <mc:AlternateContent xmlns:mc="http://schemas.openxmlformats.org/markup-compatibility/2006">
              <mc:Choice xmlns:v="urn:schemas-microsoft-com:vml" Requires="v">
                <p:oleObj spid="_x0000_s6312" name="Chart" r:id="rId31" imgW="3833854" imgH="3988701" progId="MSGraph.Chart.8">
                  <p:embed followColorScheme="full"/>
                </p:oleObj>
              </mc:Choice>
              <mc:Fallback>
                <p:oleObj name="Chart" r:id="rId31" imgW="3833854" imgH="3988701" progId="MSGraph.Chart.8">
                  <p:embed followColorScheme="full"/>
                  <p:pic>
                    <p:nvPicPr>
                      <p:cNvPr id="5" name="Object 4"/>
                      <p:cNvPicPr/>
                      <p:nvPr/>
                    </p:nvPicPr>
                    <p:blipFill>
                      <a:blip r:embed="rId32"/>
                      <a:stretch>
                        <a:fillRect/>
                      </a:stretch>
                    </p:blipFill>
                    <p:spPr>
                      <a:xfrm>
                        <a:off x="3809208" y="3810000"/>
                        <a:ext cx="5185612" cy="5334000"/>
                      </a:xfrm>
                      <a:prstGeom prst="rect">
                        <a:avLst/>
                      </a:prstGeom>
                    </p:spPr>
                  </p:pic>
                </p:oleObj>
              </mc:Fallback>
            </mc:AlternateContent>
          </a:graphicData>
        </a:graphic>
      </p:graphicFrame>
      <p:cxnSp>
        <p:nvCxnSpPr>
          <p:cNvPr id="41" name="Straight Connector 40"/>
          <p:cNvCxnSpPr/>
          <p:nvPr>
            <p:custDataLst>
              <p:tags r:id="rId5"/>
            </p:custDataLst>
          </p:nvPr>
        </p:nvCxnSpPr>
        <p:spPr bwMode="auto">
          <a:xfrm flipV="1">
            <a:off x="4226191" y="3975101"/>
            <a:ext cx="78316" cy="8255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6"/>
            </p:custDataLst>
          </p:nvPr>
        </p:nvCxnSpPr>
        <p:spPr bwMode="auto">
          <a:xfrm flipV="1">
            <a:off x="4226191" y="4095751"/>
            <a:ext cx="78316" cy="27305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7"/>
            </p:custDataLst>
          </p:nvPr>
        </p:nvCxnSpPr>
        <p:spPr bwMode="auto">
          <a:xfrm flipH="1">
            <a:off x="7382140" y="3937000"/>
            <a:ext cx="270933"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0" name="Text Placeholder 2"/>
          <p:cNvSpPr>
            <a:spLocks noGrp="1"/>
          </p:cNvSpPr>
          <p:nvPr>
            <p:custDataLst>
              <p:tags r:id="rId8"/>
            </p:custDataLst>
          </p:nvPr>
        </p:nvSpPr>
        <p:spPr bwMode="gray">
          <a:xfrm>
            <a:off x="4446324" y="3975101"/>
            <a:ext cx="347133" cy="243417"/>
          </a:xfrm>
          <a:prstGeom prst="rect">
            <a:avLst/>
          </a:prstGeom>
          <a:solidFill>
            <a:srgbClr val="DAA6A6"/>
          </a:solidFill>
        </p:spPr>
        <p:txBody>
          <a:bodyPr vert="horz" wrap="none" lIns="33867" tIns="0" rIns="33867"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7BE4757A-D9CC-4427-8C42-8A229C89536F}" type="datetime'4''''''''''''''%'">
              <a:rPr lang="nb-NO" altLang="en-US" sz="1600"/>
              <a:pPr indent="0" algn="ctr" defTabSz="1219170">
                <a:spcBef>
                  <a:spcPct val="0"/>
                </a:spcBef>
                <a:spcAft>
                  <a:spcPct val="0"/>
                </a:spcAft>
              </a:pPr>
              <a:t>4%</a:t>
            </a:fld>
            <a:endParaRPr lang="nb-NO" sz="1600" dirty="0">
              <a:latin typeface="+mj-lt"/>
              <a:sym typeface="+mj-lt"/>
            </a:endParaRPr>
          </a:p>
        </p:txBody>
      </p:sp>
      <p:sp>
        <p:nvSpPr>
          <p:cNvPr id="38" name="Text Placeholder 2"/>
          <p:cNvSpPr>
            <a:spLocks noGrp="1"/>
          </p:cNvSpPr>
          <p:nvPr>
            <p:custDataLst>
              <p:tags r:id="rId9"/>
            </p:custDataLst>
          </p:nvPr>
        </p:nvSpPr>
        <p:spPr bwMode="gray">
          <a:xfrm>
            <a:off x="4973373" y="3854452"/>
            <a:ext cx="347133" cy="243417"/>
          </a:xfrm>
          <a:prstGeom prst="rect">
            <a:avLst/>
          </a:prstGeom>
          <a:solidFill>
            <a:srgbClr val="EDD2D2"/>
          </a:solidFill>
        </p:spPr>
        <p:txBody>
          <a:bodyPr vert="horz" wrap="none" lIns="33867" tIns="0" rIns="33867"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501EDC35-CAB1-48DB-A3BA-87601204D1D4}" type="datetime'''''''''''''''''2''''''''''''''''''''''''''''''''''''%'''">
              <a:rPr lang="nb-NO" altLang="en-US" sz="1600"/>
              <a:pPr indent="0" algn="ctr" defTabSz="1219170">
                <a:spcBef>
                  <a:spcPct val="0"/>
                </a:spcBef>
                <a:spcAft>
                  <a:spcPct val="0"/>
                </a:spcAft>
              </a:pPr>
              <a:t>2%</a:t>
            </a:fld>
            <a:endParaRPr lang="nb-NO" sz="1600" dirty="0">
              <a:latin typeface="+mj-lt"/>
              <a:sym typeface="+mj-lt"/>
            </a:endParaRPr>
          </a:p>
        </p:txBody>
      </p:sp>
      <p:sp>
        <p:nvSpPr>
          <p:cNvPr id="28" name="Text Placeholder 2"/>
          <p:cNvSpPr>
            <a:spLocks noGrp="1"/>
          </p:cNvSpPr>
          <p:nvPr>
            <p:custDataLst>
              <p:tags r:id="rId10"/>
            </p:custDataLst>
          </p:nvPr>
        </p:nvSpPr>
        <p:spPr bwMode="auto">
          <a:xfrm>
            <a:off x="3263107" y="6483352"/>
            <a:ext cx="929217" cy="24341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346E8820-ADE5-4DD0-ADF5-4D63FE4A86C0}" type="datetime'''''I ''s''''''to''''r'' g''''''''''''r''''''''a''''d'''''">
              <a:rPr lang="nb-NO" altLang="en-US" sz="1600"/>
              <a:pPr indent="0" algn="r" defTabSz="1219170">
                <a:spcBef>
                  <a:spcPct val="0"/>
                </a:spcBef>
                <a:spcAft>
                  <a:spcPct val="0"/>
                </a:spcAft>
              </a:pPr>
              <a:t>I stor grad</a:t>
            </a:fld>
            <a:endParaRPr lang="nb-NO" sz="1600" dirty="0">
              <a:latin typeface="+mj-lt"/>
              <a:sym typeface="+mj-lt"/>
            </a:endParaRPr>
          </a:p>
        </p:txBody>
      </p:sp>
      <p:sp>
        <p:nvSpPr>
          <p:cNvPr id="7" name="Text Placeholder 2"/>
          <p:cNvSpPr>
            <a:spLocks noGrp="1"/>
          </p:cNvSpPr>
          <p:nvPr>
            <p:custDataLst>
              <p:tags r:id="rId11"/>
            </p:custDataLst>
          </p:nvPr>
        </p:nvSpPr>
        <p:spPr bwMode="auto">
          <a:xfrm>
            <a:off x="2670440" y="4826001"/>
            <a:ext cx="1521884" cy="24341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0F459D56-D22D-4BF0-8A73-9C136F1A5945}" type="datetime'I ''noe'''' ''g''''ra''''''''d''/''''''''''d''''el''vi''s'''">
              <a:rPr lang="nb-NO" altLang="en-US" sz="1600"/>
              <a:pPr indent="0" algn="r" defTabSz="1219170">
                <a:spcBef>
                  <a:spcPct val="0"/>
                </a:spcBef>
                <a:spcAft>
                  <a:spcPct val="0"/>
                </a:spcAft>
              </a:pPr>
              <a:t>I noe grad/delvis</a:t>
            </a:fld>
            <a:endParaRPr lang="nb-NO" sz="1600" dirty="0">
              <a:latin typeface="+mj-lt"/>
              <a:sym typeface="+mj-lt"/>
            </a:endParaRPr>
          </a:p>
        </p:txBody>
      </p:sp>
      <p:sp>
        <p:nvSpPr>
          <p:cNvPr id="8" name="Text Placeholder 2"/>
          <p:cNvSpPr>
            <a:spLocks noGrp="1"/>
          </p:cNvSpPr>
          <p:nvPr>
            <p:custDataLst>
              <p:tags r:id="rId12"/>
            </p:custDataLst>
          </p:nvPr>
        </p:nvSpPr>
        <p:spPr bwMode="auto">
          <a:xfrm>
            <a:off x="3208073" y="4248152"/>
            <a:ext cx="984251" cy="24341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4BC97604-EB88-4857-A390-DF939BF80DEF}" type="datetime'''I l''i''t''''''''''''''en'' ''g''''r''''''ad'''">
              <a:rPr lang="nb-NO" altLang="en-US" sz="1600"/>
              <a:pPr indent="0" algn="r" defTabSz="1219170">
                <a:spcBef>
                  <a:spcPct val="0"/>
                </a:spcBef>
                <a:spcAft>
                  <a:spcPct val="0"/>
                </a:spcAft>
              </a:pPr>
              <a:t>I liten grad</a:t>
            </a:fld>
            <a:endParaRPr lang="nb-NO" sz="1600" dirty="0">
              <a:latin typeface="+mj-lt"/>
              <a:sym typeface="+mj-lt"/>
            </a:endParaRPr>
          </a:p>
        </p:txBody>
      </p:sp>
      <p:sp>
        <p:nvSpPr>
          <p:cNvPr id="9" name="Text Placeholder 2"/>
          <p:cNvSpPr>
            <a:spLocks noGrp="1"/>
          </p:cNvSpPr>
          <p:nvPr>
            <p:custDataLst>
              <p:tags r:id="rId13"/>
            </p:custDataLst>
          </p:nvPr>
        </p:nvSpPr>
        <p:spPr bwMode="auto">
          <a:xfrm>
            <a:off x="2668323" y="3937001"/>
            <a:ext cx="1524000" cy="24341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78411280-72CA-462F-BFC8-3EC1482731BA}" type="datetime'''''I'' s''v''ær''t'''' ''l''''i''te''''n'''' ''gr''''''a''d'">
              <a:rPr lang="nb-NO" altLang="en-US" sz="1600"/>
              <a:pPr indent="0" algn="r" defTabSz="1219170">
                <a:spcBef>
                  <a:spcPct val="0"/>
                </a:spcBef>
                <a:spcAft>
                  <a:spcPct val="0"/>
                </a:spcAft>
              </a:pPr>
              <a:t>I svært liten grad</a:t>
            </a:fld>
            <a:endParaRPr lang="nb-NO" sz="1600" dirty="0">
              <a:latin typeface="+mj-lt"/>
              <a:sym typeface="+mj-lt"/>
            </a:endParaRPr>
          </a:p>
        </p:txBody>
      </p:sp>
      <p:sp>
        <p:nvSpPr>
          <p:cNvPr id="11" name="Text Placeholder 2"/>
          <p:cNvSpPr>
            <a:spLocks noGrp="1"/>
          </p:cNvSpPr>
          <p:nvPr>
            <p:custDataLst>
              <p:tags r:id="rId14"/>
            </p:custDataLst>
          </p:nvPr>
        </p:nvSpPr>
        <p:spPr bwMode="auto">
          <a:xfrm>
            <a:off x="6565107" y="8047568"/>
            <a:ext cx="444500"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68106852-4A78-4BB8-B2C1-05A12F7C8CC6}" type="datetime'''2''''0''''''''''''''''''''17'''''''''''''''''''">
              <a:rPr lang="nb-NO" altLang="en-US" sz="1600"/>
              <a:pPr indent="0" algn="ctr" defTabSz="1219170">
                <a:spcBef>
                  <a:spcPct val="0"/>
                </a:spcBef>
                <a:spcAft>
                  <a:spcPct val="0"/>
                </a:spcAft>
              </a:pPr>
              <a:t>2017</a:t>
            </a:fld>
            <a:endParaRPr lang="nb-NO" sz="1600" dirty="0">
              <a:latin typeface="+mj-lt"/>
              <a:sym typeface="+mj-lt"/>
            </a:endParaRPr>
          </a:p>
        </p:txBody>
      </p:sp>
      <p:sp>
        <p:nvSpPr>
          <p:cNvPr id="13" name="Text Placeholder 2"/>
          <p:cNvSpPr>
            <a:spLocks noGrp="1"/>
          </p:cNvSpPr>
          <p:nvPr>
            <p:custDataLst>
              <p:tags r:id="rId15"/>
            </p:custDataLst>
          </p:nvPr>
        </p:nvSpPr>
        <p:spPr bwMode="auto">
          <a:xfrm>
            <a:off x="4655873" y="8047568"/>
            <a:ext cx="455084"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1B12A7EC-B158-417D-B045-BE77F19B1F80}" type="datetime'''''''''''''''''2''''''''''''01''''''''''''''3'''''''''''''''">
              <a:rPr lang="nb-NO" altLang="en-US" sz="1600"/>
              <a:pPr indent="0" algn="ctr" defTabSz="1219170">
                <a:spcBef>
                  <a:spcPct val="0"/>
                </a:spcBef>
                <a:spcAft>
                  <a:spcPct val="0"/>
                </a:spcAft>
              </a:pPr>
              <a:t>2013</a:t>
            </a:fld>
            <a:endParaRPr lang="nb-NO" sz="1600" dirty="0">
              <a:latin typeface="+mj-lt"/>
              <a:sym typeface="+mj-lt"/>
            </a:endParaRPr>
          </a:p>
        </p:txBody>
      </p:sp>
      <p:sp>
        <p:nvSpPr>
          <p:cNvPr id="27" name="Text Placeholder 2"/>
          <p:cNvSpPr>
            <a:spLocks noGrp="1"/>
          </p:cNvSpPr>
          <p:nvPr>
            <p:custDataLst>
              <p:tags r:id="rId16"/>
            </p:custDataLst>
          </p:nvPr>
        </p:nvSpPr>
        <p:spPr bwMode="gray">
          <a:xfrm>
            <a:off x="6893191" y="3841752"/>
            <a:ext cx="319617" cy="243417"/>
          </a:xfrm>
          <a:prstGeom prst="rect">
            <a:avLst/>
          </a:prstGeom>
          <a:solidFill>
            <a:srgbClr val="EDD2D2"/>
          </a:solidFill>
        </p:spPr>
        <p:txBody>
          <a:bodyPr vert="horz" wrap="none" lIns="33867" tIns="0" rIns="33867"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81DE344E-DB9B-4310-8B81-97870ADBFE65}" type="datetime'''''''''''1''''''''''''''''%'''''''''">
              <a:rPr lang="nb-NO" altLang="en-US" sz="1600"/>
              <a:pPr indent="0" algn="ctr" defTabSz="1219170">
                <a:spcBef>
                  <a:spcPct val="0"/>
                </a:spcBef>
                <a:spcAft>
                  <a:spcPct val="0"/>
                </a:spcAft>
              </a:pPr>
              <a:t>1%</a:t>
            </a:fld>
            <a:endParaRPr lang="nb-NO" sz="1600" dirty="0">
              <a:latin typeface="+mj-lt"/>
              <a:sym typeface="+mj-lt"/>
            </a:endParaRPr>
          </a:p>
        </p:txBody>
      </p:sp>
      <p:sp>
        <p:nvSpPr>
          <p:cNvPr id="10" name="Text Placeholder 2"/>
          <p:cNvSpPr>
            <a:spLocks noGrp="1"/>
          </p:cNvSpPr>
          <p:nvPr>
            <p:custDataLst>
              <p:tags r:id="rId17"/>
            </p:custDataLst>
          </p:nvPr>
        </p:nvSpPr>
        <p:spPr bwMode="auto">
          <a:xfrm>
            <a:off x="7720806" y="3835400"/>
            <a:ext cx="4169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E65438A6-5993-4C8C-99A6-BF3CE95F1256}" type="datetime'''''''''''''''''''''1''0''''''''''''''''0''''''''''%'''''">
              <a:rPr lang="nb-NO" altLang="en-US" sz="1333"/>
              <a:pPr indent="0" defTabSz="1219170">
                <a:spcBef>
                  <a:spcPct val="0"/>
                </a:spcBef>
                <a:spcAft>
                  <a:spcPct val="0"/>
                </a:spcAft>
              </a:pPr>
              <a:t>100%</a:t>
            </a:fld>
            <a:endParaRPr lang="nb-NO" sz="1333" dirty="0">
              <a:latin typeface="+mj-lt"/>
              <a:sym typeface="+mj-lt"/>
            </a:endParaRPr>
          </a:p>
        </p:txBody>
      </p:sp>
      <p:sp>
        <p:nvSpPr>
          <p:cNvPr id="30" name="Text Placeholder 2"/>
          <p:cNvSpPr>
            <a:spLocks noGrp="1"/>
          </p:cNvSpPr>
          <p:nvPr>
            <p:custDataLst>
              <p:tags r:id="rId18"/>
            </p:custDataLst>
          </p:nvPr>
        </p:nvSpPr>
        <p:spPr bwMode="auto">
          <a:xfrm>
            <a:off x="2723357" y="7516285"/>
            <a:ext cx="1468967" cy="24341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3B313C90-D83A-4097-A674-4A1821EBD5E9}" type="datetime'''I'''''' s''v''''''æ''r''''t'' ''sto''r'''' gra''''''d'">
              <a:rPr lang="nb-NO" altLang="en-US" sz="1600"/>
              <a:pPr indent="0" algn="r" defTabSz="1219170">
                <a:spcBef>
                  <a:spcPct val="0"/>
                </a:spcBef>
                <a:spcAft>
                  <a:spcPct val="0"/>
                </a:spcAft>
              </a:pPr>
              <a:t>I svært stor grad</a:t>
            </a:fld>
            <a:endParaRPr lang="nb-NO" sz="1600" dirty="0">
              <a:latin typeface="+mj-lt"/>
              <a:sym typeface="+mj-lt"/>
            </a:endParaRPr>
          </a:p>
        </p:txBody>
      </p:sp>
      <p:sp>
        <p:nvSpPr>
          <p:cNvPr id="15" name="TextBox 14"/>
          <p:cNvSpPr txBox="1"/>
          <p:nvPr/>
        </p:nvSpPr>
        <p:spPr>
          <a:xfrm>
            <a:off x="2742407" y="2555776"/>
            <a:ext cx="10769600" cy="383611"/>
          </a:xfrm>
          <a:prstGeom prst="rect">
            <a:avLst/>
          </a:prstGeom>
          <a:noFill/>
        </p:spPr>
        <p:txBody>
          <a:bodyPr wrap="square" lIns="0" tIns="0" rIns="0" bIns="0" rtlCol="0">
            <a:noAutofit/>
          </a:bodyPr>
          <a:lstStyle/>
          <a:p>
            <a:pPr indent="-365751" defTabSz="1219170"/>
            <a:r>
              <a:rPr lang="nb-NO" sz="1867" b="1" kern="0" dirty="0">
                <a:solidFill>
                  <a:sysClr val="windowText" lastClr="000000"/>
                </a:solidFill>
                <a:latin typeface="+mj-lt"/>
              </a:rPr>
              <a:t>I hvilken grad støtter innkjøpsstrategien opp under virksomhetens overordnede strategi?</a:t>
            </a:r>
          </a:p>
        </p:txBody>
      </p:sp>
      <p:sp>
        <p:nvSpPr>
          <p:cNvPr id="16" name="TextBox 15"/>
          <p:cNvSpPr txBox="1"/>
          <p:nvPr/>
        </p:nvSpPr>
        <p:spPr>
          <a:xfrm>
            <a:off x="4394177" y="3215581"/>
            <a:ext cx="4345432" cy="396312"/>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Statlig virksomhet</a:t>
            </a:r>
          </a:p>
        </p:txBody>
      </p:sp>
      <p:sp>
        <p:nvSpPr>
          <p:cNvPr id="17" name="TextBox 16"/>
          <p:cNvSpPr txBox="1"/>
          <p:nvPr/>
        </p:nvSpPr>
        <p:spPr>
          <a:xfrm>
            <a:off x="9161349" y="3215581"/>
            <a:ext cx="4345432" cy="396312"/>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Kommunal virksomhet</a:t>
            </a:r>
          </a:p>
        </p:txBody>
      </p:sp>
      <p:graphicFrame>
        <p:nvGraphicFramePr>
          <p:cNvPr id="18" name="Object 17"/>
          <p:cNvGraphicFramePr>
            <a:graphicFrameLocks/>
          </p:cNvGraphicFramePr>
          <p:nvPr>
            <p:custDataLst>
              <p:tags r:id="rId19"/>
            </p:custDataLst>
            <p:extLst>
              <p:ext uri="{D42A27DB-BD31-4B8C-83A1-F6EECF244321}">
                <p14:modId xmlns:p14="http://schemas.microsoft.com/office/powerpoint/2010/main" val="3513257766"/>
              </p:ext>
            </p:extLst>
          </p:nvPr>
        </p:nvGraphicFramePr>
        <p:xfrm>
          <a:off x="8584407" y="3810000"/>
          <a:ext cx="5185381" cy="5334000"/>
        </p:xfrm>
        <a:graphic>
          <a:graphicData uri="http://schemas.openxmlformats.org/presentationml/2006/ole">
            <mc:AlternateContent xmlns:mc="http://schemas.openxmlformats.org/markup-compatibility/2006">
              <mc:Choice xmlns:v="urn:schemas-microsoft-com:vml" Requires="v">
                <p:oleObj spid="_x0000_s6313" name="Chart" r:id="rId33" imgW="3845781" imgH="3988701" progId="MSGraph.Chart.8">
                  <p:embed followColorScheme="full"/>
                </p:oleObj>
              </mc:Choice>
              <mc:Fallback>
                <p:oleObj name="Chart" r:id="rId33" imgW="3845781" imgH="3988701" progId="MSGraph.Chart.8">
                  <p:embed followColorScheme="full"/>
                  <p:pic>
                    <p:nvPicPr>
                      <p:cNvPr id="18" name="Object 17"/>
                      <p:cNvPicPr/>
                      <p:nvPr/>
                    </p:nvPicPr>
                    <p:blipFill>
                      <a:blip r:embed="rId34"/>
                      <a:stretch>
                        <a:fillRect/>
                      </a:stretch>
                    </p:blipFill>
                    <p:spPr>
                      <a:xfrm>
                        <a:off x="8584407" y="3810000"/>
                        <a:ext cx="5185381" cy="5334000"/>
                      </a:xfrm>
                      <a:prstGeom prst="rect">
                        <a:avLst/>
                      </a:prstGeom>
                    </p:spPr>
                  </p:pic>
                </p:oleObj>
              </mc:Fallback>
            </mc:AlternateContent>
          </a:graphicData>
        </a:graphic>
      </p:graphicFrame>
      <p:cxnSp>
        <p:nvCxnSpPr>
          <p:cNvPr id="19" name="Straight Connector 18"/>
          <p:cNvCxnSpPr/>
          <p:nvPr>
            <p:custDataLst>
              <p:tags r:id="rId20"/>
            </p:custDataLst>
          </p:nvPr>
        </p:nvCxnSpPr>
        <p:spPr bwMode="auto">
          <a:xfrm flipH="1">
            <a:off x="12182740" y="3937000"/>
            <a:ext cx="270933"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custDataLst>
              <p:tags r:id="rId21"/>
            </p:custDataLst>
          </p:nvPr>
        </p:nvSpPr>
        <p:spPr bwMode="auto">
          <a:xfrm>
            <a:off x="12521406" y="3835400"/>
            <a:ext cx="4169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21E89048-51AF-45BD-B556-857633C0F80C}" type="datetime'1''''''''''''0''''''''''''''''''''''0''%'''''''''''''''''">
              <a:rPr lang="nb-NO" altLang="en-US" sz="1333"/>
              <a:pPr indent="0" defTabSz="1219170">
                <a:spcBef>
                  <a:spcPct val="0"/>
                </a:spcBef>
                <a:spcAft>
                  <a:spcPct val="0"/>
                </a:spcAft>
              </a:pPr>
              <a:t>100%</a:t>
            </a:fld>
            <a:endParaRPr lang="nb-NO" sz="1333" dirty="0">
              <a:latin typeface="+mj-lt"/>
              <a:sym typeface="+mj-lt"/>
            </a:endParaRPr>
          </a:p>
        </p:txBody>
      </p:sp>
      <p:sp>
        <p:nvSpPr>
          <p:cNvPr id="21" name="Text Placeholder 2"/>
          <p:cNvSpPr>
            <a:spLocks noGrp="1"/>
          </p:cNvSpPr>
          <p:nvPr>
            <p:custDataLst>
              <p:tags r:id="rId22"/>
            </p:custDataLst>
          </p:nvPr>
        </p:nvSpPr>
        <p:spPr bwMode="auto">
          <a:xfrm>
            <a:off x="11365707" y="8047568"/>
            <a:ext cx="444500"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1472F250-177C-444C-8D11-25F9D772460A}" type="datetime'''''2''''''''''0''1''''''''''''7'''''''">
              <a:rPr lang="nb-NO" altLang="en-US" sz="1600"/>
              <a:pPr indent="0" algn="ctr" defTabSz="1219170">
                <a:spcBef>
                  <a:spcPct val="0"/>
                </a:spcBef>
                <a:spcAft>
                  <a:spcPct val="0"/>
                </a:spcAft>
              </a:pPr>
              <a:t>2017</a:t>
            </a:fld>
            <a:endParaRPr lang="nb-NO" sz="1600" dirty="0">
              <a:latin typeface="+mj-lt"/>
              <a:sym typeface="+mj-lt"/>
            </a:endParaRPr>
          </a:p>
        </p:txBody>
      </p:sp>
      <p:sp>
        <p:nvSpPr>
          <p:cNvPr id="34" name="Text Placeholder 2"/>
          <p:cNvSpPr>
            <a:spLocks noGrp="1"/>
          </p:cNvSpPr>
          <p:nvPr>
            <p:custDataLst>
              <p:tags r:id="rId23"/>
            </p:custDataLst>
          </p:nvPr>
        </p:nvSpPr>
        <p:spPr bwMode="gray">
          <a:xfrm>
            <a:off x="11418623" y="3905252"/>
            <a:ext cx="340784" cy="243417"/>
          </a:xfrm>
          <a:prstGeom prst="rect">
            <a:avLst/>
          </a:prstGeom>
          <a:solidFill>
            <a:srgbClr val="DAA6A6"/>
          </a:solidFill>
        </p:spPr>
        <p:txBody>
          <a:bodyPr vert="horz" wrap="none" lIns="33867" tIns="0" rIns="33867"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AEC2F991-0864-4705-A149-B57F611473A1}" type="datetime'''''''''5''''''''''''''''%'''''''''''''">
              <a:rPr lang="nb-NO" altLang="en-US" sz="1600">
                <a:latin typeface="+mj-lt"/>
                <a:sym typeface="+mj-lt"/>
              </a:rPr>
              <a:pPr indent="0" algn="ctr" defTabSz="1219170">
                <a:spcBef>
                  <a:spcPct val="0"/>
                </a:spcBef>
                <a:spcAft>
                  <a:spcPct val="0"/>
                </a:spcAft>
              </a:pPr>
              <a:t>5%</a:t>
            </a:fld>
            <a:endParaRPr lang="nb-NO" sz="1600" dirty="0">
              <a:latin typeface="+mj-lt"/>
              <a:sym typeface="+mj-lt"/>
            </a:endParaRPr>
          </a:p>
        </p:txBody>
      </p:sp>
      <p:sp>
        <p:nvSpPr>
          <p:cNvPr id="23" name="Text Placeholder 2"/>
          <p:cNvSpPr>
            <a:spLocks noGrp="1"/>
          </p:cNvSpPr>
          <p:nvPr>
            <p:custDataLst>
              <p:tags r:id="rId24"/>
            </p:custDataLst>
          </p:nvPr>
        </p:nvSpPr>
        <p:spPr bwMode="auto">
          <a:xfrm>
            <a:off x="9456473" y="8047568"/>
            <a:ext cx="455084"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74C5CFF4-634B-4B7C-8ED0-CF7680F5F8DA}" type="datetime'2''''''''''''''''0''''''''''''''''''''''''''''1''3'''''''''''">
              <a:rPr lang="nb-NO" altLang="en-US" sz="1600"/>
              <a:pPr indent="0" algn="ctr" defTabSz="1219170">
                <a:spcBef>
                  <a:spcPct val="0"/>
                </a:spcBef>
                <a:spcAft>
                  <a:spcPct val="0"/>
                </a:spcAft>
              </a:pPr>
              <a:t>2013</a:t>
            </a:fld>
            <a:endParaRPr lang="nb-NO" sz="1600" dirty="0">
              <a:latin typeface="+mj-lt"/>
              <a:sym typeface="+mj-lt"/>
            </a:endParaRPr>
          </a:p>
        </p:txBody>
      </p:sp>
      <p:sp>
        <p:nvSpPr>
          <p:cNvPr id="36" name="Text Placeholder 2"/>
          <p:cNvSpPr>
            <a:spLocks noGrp="1"/>
          </p:cNvSpPr>
          <p:nvPr>
            <p:custDataLst>
              <p:tags r:id="rId25"/>
            </p:custDataLst>
          </p:nvPr>
        </p:nvSpPr>
        <p:spPr bwMode="gray">
          <a:xfrm>
            <a:off x="9246924" y="3962401"/>
            <a:ext cx="347133" cy="243417"/>
          </a:xfrm>
          <a:prstGeom prst="rect">
            <a:avLst/>
          </a:prstGeom>
          <a:solidFill>
            <a:srgbClr val="DAA6A6"/>
          </a:solidFill>
        </p:spPr>
        <p:txBody>
          <a:bodyPr vert="horz" wrap="none" lIns="33867" tIns="0" rIns="33867"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466F3406-E809-472F-8920-FEAB771E82DD}" type="datetime'''''''''''''''''''''''''2''%'''''''''''''''''''''''''''">
              <a:rPr lang="nb-NO" altLang="en-US" sz="1600"/>
              <a:pPr indent="0" algn="ctr" defTabSz="1219170">
                <a:spcBef>
                  <a:spcPct val="0"/>
                </a:spcBef>
                <a:spcAft>
                  <a:spcPct val="0"/>
                </a:spcAft>
              </a:pPr>
              <a:t>2%</a:t>
            </a:fld>
            <a:endParaRPr lang="nb-NO" sz="1600" dirty="0">
              <a:latin typeface="+mj-lt"/>
              <a:sym typeface="+mj-lt"/>
            </a:endParaRPr>
          </a:p>
        </p:txBody>
      </p:sp>
      <p:sp>
        <p:nvSpPr>
          <p:cNvPr id="37" name="Text Placeholder 2"/>
          <p:cNvSpPr>
            <a:spLocks noGrp="1"/>
          </p:cNvSpPr>
          <p:nvPr>
            <p:custDataLst>
              <p:tags r:id="rId26"/>
            </p:custDataLst>
          </p:nvPr>
        </p:nvSpPr>
        <p:spPr bwMode="gray">
          <a:xfrm>
            <a:off x="9776091" y="3873501"/>
            <a:ext cx="345017" cy="243417"/>
          </a:xfrm>
          <a:prstGeom prst="rect">
            <a:avLst/>
          </a:prstGeom>
          <a:solidFill>
            <a:srgbClr val="EDD2D2"/>
          </a:solidFill>
        </p:spPr>
        <p:txBody>
          <a:bodyPr vert="horz" wrap="none" lIns="33867" tIns="0" rIns="33867"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8B70D540-9CA7-4EF6-807D-F6E2D479958E}" type="datetime'''''''''''''''3''''''''''''''%'''''">
              <a:rPr lang="nb-NO" altLang="en-US" sz="1600">
                <a:latin typeface="+mj-lt"/>
                <a:sym typeface="+mj-lt"/>
              </a:rPr>
              <a:pPr indent="0" algn="ctr" defTabSz="1219170">
                <a:spcBef>
                  <a:spcPct val="0"/>
                </a:spcBef>
                <a:spcAft>
                  <a:spcPct val="0"/>
                </a:spcAft>
              </a:pPr>
              <a:t>3%</a:t>
            </a:fld>
            <a:endParaRPr lang="nb-NO" sz="1600" dirty="0">
              <a:latin typeface="+mj-lt"/>
              <a:sym typeface="+mj-lt"/>
            </a:endParaRPr>
          </a:p>
        </p:txBody>
      </p:sp>
      <p:sp>
        <p:nvSpPr>
          <p:cNvPr id="12" name="Slide Number Placeholder 11"/>
          <p:cNvSpPr>
            <a:spLocks noGrp="1"/>
          </p:cNvSpPr>
          <p:nvPr>
            <p:ph type="sldNum" sz="quarter" idx="4"/>
          </p:nvPr>
        </p:nvSpPr>
        <p:spPr/>
        <p:txBody>
          <a:bodyPr/>
          <a:lstStyle/>
          <a:p>
            <a:pPr defTabSz="1219170"/>
            <a:fld id="{9EBD5762-3BDC-484D-9503-7EA6D5A9A8CE}" type="slidenum">
              <a:rPr lang="nb-NO" sz="2400" kern="0">
                <a:solidFill>
                  <a:sysClr val="windowText" lastClr="000000"/>
                </a:solidFill>
              </a:rPr>
              <a:pPr defTabSz="1219170"/>
              <a:t>8</a:t>
            </a:fld>
            <a:endParaRPr lang="nb-NO" sz="2400" kern="0" dirty="0">
              <a:solidFill>
                <a:sysClr val="windowText" lastClr="000000"/>
              </a:solidFill>
            </a:endParaRPr>
          </a:p>
        </p:txBody>
      </p:sp>
      <p:sp>
        <p:nvSpPr>
          <p:cNvPr id="14" name="Footer Placeholder 13"/>
          <p:cNvSpPr>
            <a:spLocks noGrp="1"/>
          </p:cNvSpPr>
          <p:nvPr>
            <p:ph type="ftr" sz="quarter" idx="3"/>
          </p:nvPr>
        </p:nvSpPr>
        <p:spPr/>
        <p:txBody>
          <a:bodyPr/>
          <a:lstStyle/>
          <a:p>
            <a:pPr defTabSz="1219170"/>
            <a:r>
              <a:rPr lang="nb-NO" sz="2400" kern="0">
                <a:solidFill>
                  <a:sysClr val="windowText" lastClr="000000"/>
                </a:solidFill>
              </a:rPr>
              <a:t>Sourcing Survey 2017</a:t>
            </a:r>
            <a:endParaRPr lang="nb-NO" sz="2400" kern="0" dirty="0">
              <a:solidFill>
                <a:sysClr val="windowText" lastClr="000000"/>
              </a:solidFill>
            </a:endParaRPr>
          </a:p>
        </p:txBody>
      </p:sp>
    </p:spTree>
    <p:extLst>
      <p:ext uri="{BB962C8B-B14F-4D97-AF65-F5344CB8AC3E}">
        <p14:creationId xmlns:p14="http://schemas.microsoft.com/office/powerpoint/2010/main" val="397730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2033324" y="2118"/>
          <a:ext cx="2116" cy="2116"/>
        </p:xfrm>
        <a:graphic>
          <a:graphicData uri="http://schemas.openxmlformats.org/presentationml/2006/ole">
            <mc:AlternateContent xmlns:mc="http://schemas.openxmlformats.org/markup-compatibility/2006">
              <mc:Choice xmlns:v="urn:schemas-microsoft-com:vml" Requires="v">
                <p:oleObj spid="_x0000_s4275" name="think-cell Slide" r:id="rId19" imgW="270" imgH="270" progId="TCLayout.ActiveDocument.1">
                  <p:embed/>
                </p:oleObj>
              </mc:Choice>
              <mc:Fallback>
                <p:oleObj name="think-cell Slide" r:id="rId19" imgW="270" imgH="270" progId="TCLayout.ActiveDocument.1">
                  <p:embed/>
                  <p:pic>
                    <p:nvPicPr>
                      <p:cNvPr id="21" name="Object 20" hidden="1"/>
                      <p:cNvPicPr/>
                      <p:nvPr/>
                    </p:nvPicPr>
                    <p:blipFill>
                      <a:blip r:embed="rId20"/>
                      <a:stretch>
                        <a:fillRect/>
                      </a:stretch>
                    </p:blipFill>
                    <p:spPr>
                      <a:xfrm>
                        <a:off x="2033324" y="2118"/>
                        <a:ext cx="2116" cy="2116"/>
                      </a:xfrm>
                      <a:prstGeom prst="rect">
                        <a:avLst/>
                      </a:prstGeom>
                    </p:spPr>
                  </p:pic>
                </p:oleObj>
              </mc:Fallback>
            </mc:AlternateContent>
          </a:graphicData>
        </a:graphic>
      </p:graphicFrame>
      <p:sp>
        <p:nvSpPr>
          <p:cNvPr id="20" name="Rectangle 19" hidden="1"/>
          <p:cNvSpPr/>
          <p:nvPr>
            <p:custDataLst>
              <p:tags r:id="rId3"/>
            </p:custDataLst>
          </p:nvPr>
        </p:nvSpPr>
        <p:spPr bwMode="auto">
          <a:xfrm>
            <a:off x="2031206" y="0"/>
            <a:ext cx="211667" cy="211667"/>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219170">
              <a:spcBef>
                <a:spcPct val="0"/>
              </a:spcBef>
              <a:spcAft>
                <a:spcPct val="0"/>
              </a:spcAft>
            </a:pPr>
            <a:endParaRPr lang="nb-NO" sz="1333" kern="0" dirty="0" err="1">
              <a:solidFill>
                <a:schemeClr val="bg1"/>
              </a:solidFill>
              <a:latin typeface="Georgia" panose="02040502050405020303" pitchFamily="18" charset="0"/>
              <a:sym typeface="Georgia" panose="02040502050405020303" pitchFamily="18" charset="0"/>
            </a:endParaRPr>
          </a:p>
        </p:txBody>
      </p:sp>
      <p:sp>
        <p:nvSpPr>
          <p:cNvPr id="2" name="Title 1"/>
          <p:cNvSpPr>
            <a:spLocks noGrp="1"/>
          </p:cNvSpPr>
          <p:nvPr>
            <p:ph type="title"/>
          </p:nvPr>
        </p:nvSpPr>
        <p:spPr/>
        <p:txBody>
          <a:bodyPr/>
          <a:lstStyle/>
          <a:p>
            <a:r>
              <a:rPr lang="nb-NO" dirty="0"/>
              <a:t>Nedgang i andel virksomheter med handlingsplan for å følge opp innkjøpsstrategien fra 2013 til 2017</a:t>
            </a:r>
            <a:br>
              <a:rPr lang="nb-NO" dirty="0"/>
            </a:br>
            <a:r>
              <a:rPr lang="nb-NO" b="0" dirty="0"/>
              <a:t>Innkjøpsstrategi og styring – type virksomhet, 2013-2017</a:t>
            </a:r>
            <a:endParaRPr lang="nb-NO" dirty="0"/>
          </a:p>
        </p:txBody>
      </p:sp>
      <p:sp>
        <p:nvSpPr>
          <p:cNvPr id="4" name="Date Placeholder 3"/>
          <p:cNvSpPr>
            <a:spLocks noGrp="1"/>
          </p:cNvSpPr>
          <p:nvPr>
            <p:ph type="dt" sz="half" idx="2"/>
          </p:nvPr>
        </p:nvSpPr>
        <p:spPr/>
        <p:txBody>
          <a:bodyPr/>
          <a:lstStyle/>
          <a:p>
            <a:pPr defTabSz="1219170"/>
            <a:r>
              <a:rPr lang="en-US" sz="2400" kern="0" dirty="0" err="1">
                <a:solidFill>
                  <a:sysClr val="windowText" lastClr="000000"/>
                </a:solidFill>
              </a:rPr>
              <a:t>aug</a:t>
            </a:r>
            <a:r>
              <a:rPr lang="en-US" sz="2400" kern="0" dirty="0">
                <a:solidFill>
                  <a:sysClr val="windowText" lastClr="000000"/>
                </a:solidFill>
              </a:rPr>
              <a:t> 2017</a:t>
            </a:r>
            <a:endParaRPr lang="nb-NO" sz="2400" kern="0" dirty="0">
              <a:solidFill>
                <a:sysClr val="windowText" lastClr="000000"/>
              </a:solidFil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1261769403"/>
              </p:ext>
            </p:extLst>
          </p:nvPr>
        </p:nvGraphicFramePr>
        <p:xfrm>
          <a:off x="4120546" y="3886200"/>
          <a:ext cx="3390876" cy="4203875"/>
        </p:xfrm>
        <a:graphic>
          <a:graphicData uri="http://schemas.openxmlformats.org/presentationml/2006/ole">
            <mc:AlternateContent xmlns:mc="http://schemas.openxmlformats.org/markup-compatibility/2006">
              <mc:Choice xmlns:v="urn:schemas-microsoft-com:vml" Requires="v">
                <p:oleObj spid="_x0000_s4276" name="Chart" r:id="rId21" imgW="3179197" imgH="3940917" progId="MSGraph.Chart.8">
                  <p:embed followColorScheme="full"/>
                </p:oleObj>
              </mc:Choice>
              <mc:Fallback>
                <p:oleObj name="Chart" r:id="rId21" imgW="3179197" imgH="3940917" progId="MSGraph.Chart.8">
                  <p:embed followColorScheme="full"/>
                  <p:pic>
                    <p:nvPicPr>
                      <p:cNvPr id="5" name="Object 4"/>
                      <p:cNvPicPr/>
                      <p:nvPr/>
                    </p:nvPicPr>
                    <p:blipFill>
                      <a:blip r:embed="rId22"/>
                      <a:stretch>
                        <a:fillRect/>
                      </a:stretch>
                    </p:blipFill>
                    <p:spPr>
                      <a:xfrm>
                        <a:off x="4120546" y="3886200"/>
                        <a:ext cx="3390876" cy="4203875"/>
                      </a:xfrm>
                      <a:prstGeom prst="rect">
                        <a:avLst/>
                      </a:prstGeom>
                    </p:spPr>
                  </p:pic>
                </p:oleObj>
              </mc:Fallback>
            </mc:AlternateContent>
          </a:graphicData>
        </a:graphic>
      </p:graphicFrame>
      <p:cxnSp>
        <p:nvCxnSpPr>
          <p:cNvPr id="8" name="Straight Connector 7"/>
          <p:cNvCxnSpPr/>
          <p:nvPr>
            <p:custDataLst>
              <p:tags r:id="rId5"/>
            </p:custDataLst>
          </p:nvPr>
        </p:nvCxnSpPr>
        <p:spPr bwMode="auto">
          <a:xfrm flipH="1">
            <a:off x="6785240" y="3987800"/>
            <a:ext cx="270933"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8" name="Text Placeholder 2"/>
          <p:cNvSpPr>
            <a:spLocks noGrp="1"/>
          </p:cNvSpPr>
          <p:nvPr>
            <p:custDataLst>
              <p:tags r:id="rId6"/>
            </p:custDataLst>
          </p:nvPr>
        </p:nvSpPr>
        <p:spPr bwMode="auto">
          <a:xfrm>
            <a:off x="2869761" y="6332009"/>
            <a:ext cx="1221317" cy="48683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130014E6-F981-415D-A5C0-1BC3E5871577}" type="datetime'''''''Ja,'' og de''''''''tte&#10;er'' formalis''''''e''rt'">
              <a:rPr lang="nb-NO" altLang="en-US" sz="1600"/>
              <a:pPr indent="0" algn="r" defTabSz="1219170">
                <a:spcBef>
                  <a:spcPct val="0"/>
                </a:spcBef>
                <a:spcAft>
                  <a:spcPct val="0"/>
                </a:spcAft>
              </a:pPr>
              <a:t>Ja, og dette
er formalisert</a:t>
            </a:fld>
            <a:endParaRPr lang="nb-NO" sz="1600" dirty="0">
              <a:latin typeface="+mj-lt"/>
              <a:sym typeface="+mj-lt"/>
            </a:endParaRPr>
          </a:p>
        </p:txBody>
      </p:sp>
      <p:sp>
        <p:nvSpPr>
          <p:cNvPr id="63" name="Text Placeholder 2"/>
          <p:cNvSpPr>
            <a:spLocks noGrp="1"/>
          </p:cNvSpPr>
          <p:nvPr>
            <p:custDataLst>
              <p:tags r:id="rId7"/>
            </p:custDataLst>
          </p:nvPr>
        </p:nvSpPr>
        <p:spPr bwMode="auto">
          <a:xfrm>
            <a:off x="2702190" y="5204885"/>
            <a:ext cx="1413933" cy="48683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914F9EEF-1C26-40E7-A3C7-B1AAE1F4FA3A}" type="datetime'''J''a, me''n''''''''&#10;ik''ke ''for''''''m''a''''''lis''ert'">
              <a:rPr lang="nb-NO" altLang="en-US" sz="1600"/>
              <a:pPr indent="0" algn="r" defTabSz="1219170">
                <a:spcBef>
                  <a:spcPct val="0"/>
                </a:spcBef>
                <a:spcAft>
                  <a:spcPct val="0"/>
                </a:spcAft>
              </a:pPr>
              <a:t>Ja, men
ikke formalisert</a:t>
            </a:fld>
            <a:endParaRPr lang="nb-NO" sz="1600" dirty="0">
              <a:latin typeface="+mj-lt"/>
              <a:sym typeface="+mj-lt"/>
            </a:endParaRPr>
          </a:p>
        </p:txBody>
      </p:sp>
      <p:sp>
        <p:nvSpPr>
          <p:cNvPr id="42" name="Text Placeholder 2"/>
          <p:cNvSpPr>
            <a:spLocks noGrp="1"/>
          </p:cNvSpPr>
          <p:nvPr>
            <p:custDataLst>
              <p:tags r:id="rId8"/>
            </p:custDataLst>
          </p:nvPr>
        </p:nvSpPr>
        <p:spPr bwMode="auto">
          <a:xfrm>
            <a:off x="3802857" y="4216401"/>
            <a:ext cx="313267" cy="24341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r" defTabSz="1219170">
              <a:spcBef>
                <a:spcPct val="0"/>
              </a:spcBef>
              <a:spcAft>
                <a:spcPct val="0"/>
              </a:spcAft>
            </a:pPr>
            <a:fld id="{85D2D768-8F43-4DF2-BF4B-223F31E23D03}" type="datetime'''''''''''''''''''''''''''''''N''''''e''i'">
              <a:rPr lang="nb-NO" altLang="en-US" sz="1600">
                <a:latin typeface="+mj-lt"/>
                <a:sym typeface="+mj-lt"/>
              </a:rPr>
              <a:pPr indent="0" algn="r" defTabSz="1219170">
                <a:spcBef>
                  <a:spcPct val="0"/>
                </a:spcBef>
                <a:spcAft>
                  <a:spcPct val="0"/>
                </a:spcAft>
              </a:pPr>
              <a:t>Nei</a:t>
            </a:fld>
            <a:endParaRPr lang="nb-NO" sz="1600" dirty="0">
              <a:latin typeface="+mj-lt"/>
              <a:sym typeface="+mj-lt"/>
            </a:endParaRPr>
          </a:p>
        </p:txBody>
      </p:sp>
      <p:sp>
        <p:nvSpPr>
          <p:cNvPr id="7" name="Text Placeholder 2"/>
          <p:cNvSpPr>
            <a:spLocks noGrp="1"/>
          </p:cNvSpPr>
          <p:nvPr>
            <p:custDataLst>
              <p:tags r:id="rId9"/>
            </p:custDataLst>
          </p:nvPr>
        </p:nvSpPr>
        <p:spPr bwMode="auto">
          <a:xfrm>
            <a:off x="7123906" y="3886200"/>
            <a:ext cx="4169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866D0548-2F61-4A4C-B2F1-239D1C3B9493}" type="datetime'''''''''''''''1''''''''''0''''''''0''''''%'''''''">
              <a:rPr lang="nb-NO" altLang="en-US" sz="1333">
                <a:latin typeface="+mj-lt"/>
                <a:sym typeface="+mj-lt"/>
              </a:rPr>
              <a:pPr indent="0" defTabSz="1219170">
                <a:spcBef>
                  <a:spcPct val="0"/>
                </a:spcBef>
                <a:spcAft>
                  <a:spcPct val="0"/>
                </a:spcAft>
              </a:pPr>
              <a:t>100%</a:t>
            </a:fld>
            <a:endParaRPr lang="nb-NO" sz="1333" dirty="0">
              <a:latin typeface="+mj-lt"/>
              <a:sym typeface="+mj-lt"/>
            </a:endParaRPr>
          </a:p>
        </p:txBody>
      </p:sp>
      <p:sp>
        <p:nvSpPr>
          <p:cNvPr id="19" name="Text Placeholder 2"/>
          <p:cNvSpPr>
            <a:spLocks noGrp="1"/>
          </p:cNvSpPr>
          <p:nvPr>
            <p:custDataLst>
              <p:tags r:id="rId10"/>
            </p:custDataLst>
          </p:nvPr>
        </p:nvSpPr>
        <p:spPr bwMode="auto">
          <a:xfrm>
            <a:off x="5855743" y="7434991"/>
            <a:ext cx="444500"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CBB9568F-A88F-4552-ABE9-BD36E1AE5B35}" type="datetime'''''''''''''2''''''''''''''''0''1''''''''''7'''''''">
              <a:rPr lang="nb-NO" altLang="en-US" sz="1600"/>
              <a:pPr indent="0" algn="ctr" defTabSz="1219170">
                <a:spcBef>
                  <a:spcPct val="0"/>
                </a:spcBef>
                <a:spcAft>
                  <a:spcPct val="0"/>
                </a:spcAft>
              </a:pPr>
              <a:t>2017</a:t>
            </a:fld>
            <a:endParaRPr lang="nb-NO" sz="1600" dirty="0">
              <a:latin typeface="+mj-lt"/>
              <a:sym typeface="+mj-lt"/>
            </a:endParaRPr>
          </a:p>
        </p:txBody>
      </p:sp>
      <p:sp>
        <p:nvSpPr>
          <p:cNvPr id="18" name="Text Placeholder 2"/>
          <p:cNvSpPr>
            <a:spLocks noGrp="1"/>
          </p:cNvSpPr>
          <p:nvPr>
            <p:custDataLst>
              <p:tags r:id="rId11"/>
            </p:custDataLst>
          </p:nvPr>
        </p:nvSpPr>
        <p:spPr bwMode="auto">
          <a:xfrm>
            <a:off x="4609108" y="7434992"/>
            <a:ext cx="455084"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CD839FE8-116A-43BE-959A-1A84EC9D0A9A}" type="datetime'''''''''''''''''2''''0''''''''1''''''''''''''''3'''''''''''''">
              <a:rPr lang="nb-NO" altLang="en-US" sz="1600"/>
              <a:pPr indent="0" algn="ctr" defTabSz="1219170">
                <a:spcBef>
                  <a:spcPct val="0"/>
                </a:spcBef>
                <a:spcAft>
                  <a:spcPct val="0"/>
                </a:spcAft>
              </a:pPr>
              <a:t>2013</a:t>
            </a:fld>
            <a:endParaRPr lang="nb-NO" sz="1600" dirty="0">
              <a:latin typeface="+mj-lt"/>
              <a:sym typeface="+mj-lt"/>
            </a:endParaRPr>
          </a:p>
        </p:txBody>
      </p:sp>
      <p:sp>
        <p:nvSpPr>
          <p:cNvPr id="57" name="TextBox 56"/>
          <p:cNvSpPr txBox="1"/>
          <p:nvPr/>
        </p:nvSpPr>
        <p:spPr>
          <a:xfrm>
            <a:off x="2742407" y="2747797"/>
            <a:ext cx="10769600" cy="383611"/>
          </a:xfrm>
          <a:prstGeom prst="rect">
            <a:avLst/>
          </a:prstGeom>
          <a:noFill/>
        </p:spPr>
        <p:txBody>
          <a:bodyPr wrap="square" lIns="0" tIns="0" rIns="0" bIns="0" rtlCol="0">
            <a:noAutofit/>
          </a:bodyPr>
          <a:lstStyle/>
          <a:p>
            <a:pPr indent="-365751" defTabSz="1219170"/>
            <a:r>
              <a:rPr lang="nb-NO" sz="1867" b="1" kern="0" dirty="0">
                <a:solidFill>
                  <a:sysClr val="windowText" lastClr="000000"/>
                </a:solidFill>
                <a:latin typeface="+mj-lt"/>
              </a:rPr>
              <a:t>Er det iverksatt en handlingsplan for å følge opp innkjøpsstrategien?</a:t>
            </a:r>
          </a:p>
        </p:txBody>
      </p:sp>
      <p:sp>
        <p:nvSpPr>
          <p:cNvPr id="39" name="TextBox 38"/>
          <p:cNvSpPr txBox="1"/>
          <p:nvPr/>
        </p:nvSpPr>
        <p:spPr>
          <a:xfrm>
            <a:off x="4286780" y="3215581"/>
            <a:ext cx="4452829" cy="396312"/>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Statlig virksomhet</a:t>
            </a:r>
          </a:p>
        </p:txBody>
      </p:sp>
      <p:sp>
        <p:nvSpPr>
          <p:cNvPr id="41" name="TextBox 40"/>
          <p:cNvSpPr txBox="1"/>
          <p:nvPr/>
        </p:nvSpPr>
        <p:spPr>
          <a:xfrm>
            <a:off x="10143429" y="3215581"/>
            <a:ext cx="3363351" cy="396312"/>
          </a:xfrm>
          <a:prstGeom prst="rect">
            <a:avLst/>
          </a:prstGeom>
          <a:noFill/>
        </p:spPr>
        <p:txBody>
          <a:bodyPr wrap="square" lIns="0" tIns="0" rIns="0" bIns="0" rtlCol="0">
            <a:noAutofit/>
          </a:bodyPr>
          <a:lstStyle/>
          <a:p>
            <a:pPr indent="-365751" defTabSz="1219170"/>
            <a:r>
              <a:rPr lang="nb-NO" sz="1867" kern="0" dirty="0">
                <a:solidFill>
                  <a:sysClr val="windowText" lastClr="000000"/>
                </a:solidFill>
                <a:latin typeface="+mj-lt"/>
              </a:rPr>
              <a:t>Kommunal virksomhet</a:t>
            </a:r>
          </a:p>
        </p:txBody>
      </p:sp>
      <p:graphicFrame>
        <p:nvGraphicFramePr>
          <p:cNvPr id="44" name="Object 43"/>
          <p:cNvGraphicFramePr>
            <a:graphicFrameLocks/>
          </p:cNvGraphicFramePr>
          <p:nvPr>
            <p:custDataLst>
              <p:tags r:id="rId12"/>
            </p:custDataLst>
            <p:extLst/>
          </p:nvPr>
        </p:nvGraphicFramePr>
        <p:xfrm>
          <a:off x="9702006" y="3860799"/>
          <a:ext cx="3403501" cy="4203875"/>
        </p:xfrm>
        <a:graphic>
          <a:graphicData uri="http://schemas.openxmlformats.org/presentationml/2006/ole">
            <mc:AlternateContent xmlns:mc="http://schemas.openxmlformats.org/markup-compatibility/2006">
              <mc:Choice xmlns:v="urn:schemas-microsoft-com:vml" Requires="v">
                <p:oleObj spid="_x0000_s4277" name="Chart" r:id="rId23" imgW="3191123" imgH="3940917" progId="MSGraph.Chart.8">
                  <p:embed followColorScheme="full"/>
                </p:oleObj>
              </mc:Choice>
              <mc:Fallback>
                <p:oleObj name="Chart" r:id="rId23" imgW="3191123" imgH="3940917" progId="MSGraph.Chart.8">
                  <p:embed followColorScheme="full"/>
                  <p:pic>
                    <p:nvPicPr>
                      <p:cNvPr id="44" name="Object 43"/>
                      <p:cNvPicPr/>
                      <p:nvPr/>
                    </p:nvPicPr>
                    <p:blipFill>
                      <a:blip r:embed="rId24"/>
                      <a:stretch>
                        <a:fillRect/>
                      </a:stretch>
                    </p:blipFill>
                    <p:spPr>
                      <a:xfrm>
                        <a:off x="9702006" y="3860799"/>
                        <a:ext cx="3403501" cy="4203875"/>
                      </a:xfrm>
                      <a:prstGeom prst="rect">
                        <a:avLst/>
                      </a:prstGeom>
                    </p:spPr>
                  </p:pic>
                </p:oleObj>
              </mc:Fallback>
            </mc:AlternateContent>
          </a:graphicData>
        </a:graphic>
      </p:graphicFrame>
      <p:cxnSp>
        <p:nvCxnSpPr>
          <p:cNvPr id="45" name="Straight Connector 44"/>
          <p:cNvCxnSpPr/>
          <p:nvPr>
            <p:custDataLst>
              <p:tags r:id="rId13"/>
            </p:custDataLst>
          </p:nvPr>
        </p:nvCxnSpPr>
        <p:spPr bwMode="auto">
          <a:xfrm flipH="1">
            <a:off x="12690740" y="3987800"/>
            <a:ext cx="270933"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9" name="Text Placeholder 2"/>
          <p:cNvSpPr>
            <a:spLocks noGrp="1"/>
          </p:cNvSpPr>
          <p:nvPr>
            <p:custDataLst>
              <p:tags r:id="rId14"/>
            </p:custDataLst>
          </p:nvPr>
        </p:nvSpPr>
        <p:spPr bwMode="auto">
          <a:xfrm>
            <a:off x="13029406" y="3886200"/>
            <a:ext cx="416984" cy="203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defTabSz="1219170">
              <a:spcBef>
                <a:spcPct val="0"/>
              </a:spcBef>
              <a:spcAft>
                <a:spcPct val="0"/>
              </a:spcAft>
            </a:pPr>
            <a:fld id="{520118BF-C436-419D-B48A-5C35471EA727}" type="datetime'''''''''''''''''''''''''1''''''''''0''0''''''''''%'''">
              <a:rPr lang="nb-NO" altLang="en-US" sz="1333"/>
              <a:pPr indent="0" defTabSz="1219170">
                <a:spcBef>
                  <a:spcPct val="0"/>
                </a:spcBef>
                <a:spcAft>
                  <a:spcPct val="0"/>
                </a:spcAft>
              </a:pPr>
              <a:t>100%</a:t>
            </a:fld>
            <a:endParaRPr lang="nb-NO" sz="1333" dirty="0">
              <a:latin typeface="+mj-lt"/>
              <a:sym typeface="+mj-lt"/>
            </a:endParaRPr>
          </a:p>
        </p:txBody>
      </p:sp>
      <p:sp>
        <p:nvSpPr>
          <p:cNvPr id="50" name="Text Placeholder 2"/>
          <p:cNvSpPr>
            <a:spLocks noGrp="1"/>
          </p:cNvSpPr>
          <p:nvPr>
            <p:custDataLst>
              <p:tags r:id="rId15"/>
            </p:custDataLst>
          </p:nvPr>
        </p:nvSpPr>
        <p:spPr bwMode="auto">
          <a:xfrm>
            <a:off x="11483026" y="7431181"/>
            <a:ext cx="444500"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39B395EC-80BA-4750-AE89-AF40C2E03881}" type="datetime'''2''''''''0''''''17'''''''''''''''''''''">
              <a:rPr lang="nb-NO" altLang="en-US" sz="1600"/>
              <a:pPr indent="0" algn="ctr" defTabSz="1219170">
                <a:spcBef>
                  <a:spcPct val="0"/>
                </a:spcBef>
                <a:spcAft>
                  <a:spcPct val="0"/>
                </a:spcAft>
              </a:pPr>
              <a:t>2017</a:t>
            </a:fld>
            <a:endParaRPr lang="nb-NO" sz="1600" dirty="0">
              <a:latin typeface="+mj-lt"/>
              <a:sym typeface="+mj-lt"/>
            </a:endParaRPr>
          </a:p>
        </p:txBody>
      </p:sp>
      <p:sp>
        <p:nvSpPr>
          <p:cNvPr id="56" name="Text Placeholder 2"/>
          <p:cNvSpPr>
            <a:spLocks noGrp="1"/>
          </p:cNvSpPr>
          <p:nvPr>
            <p:custDataLst>
              <p:tags r:id="rId16"/>
            </p:custDataLst>
          </p:nvPr>
        </p:nvSpPr>
        <p:spPr bwMode="auto">
          <a:xfrm>
            <a:off x="10294461" y="7431181"/>
            <a:ext cx="455084" cy="24341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lgn="ctr" defTabSz="1219170">
              <a:spcBef>
                <a:spcPct val="0"/>
              </a:spcBef>
              <a:spcAft>
                <a:spcPct val="0"/>
              </a:spcAft>
            </a:pPr>
            <a:fld id="{C0C2F837-B9B6-4AC8-B7FE-84D8AE85E2FF}" type="datetime'''''''''''''''''''2''''''''''''''''0''''''1''3'''''''''''''''">
              <a:rPr lang="nb-NO" altLang="en-US" sz="1600"/>
              <a:pPr indent="0" algn="ctr" defTabSz="1219170">
                <a:spcBef>
                  <a:spcPct val="0"/>
                </a:spcBef>
                <a:spcAft>
                  <a:spcPct val="0"/>
                </a:spcAft>
              </a:pPr>
              <a:t>2013</a:t>
            </a:fld>
            <a:endParaRPr lang="nb-NO" sz="1600" dirty="0">
              <a:latin typeface="+mj-lt"/>
              <a:sym typeface="+mj-lt"/>
            </a:endParaRPr>
          </a:p>
        </p:txBody>
      </p:sp>
      <p:sp>
        <p:nvSpPr>
          <p:cNvPr id="28" name="Rounded Rectangular Callout 27"/>
          <p:cNvSpPr/>
          <p:nvPr/>
        </p:nvSpPr>
        <p:spPr bwMode="ltGray">
          <a:xfrm>
            <a:off x="6916283" y="4551480"/>
            <a:ext cx="3072341" cy="1111549"/>
          </a:xfrm>
          <a:prstGeom prst="wedgeRoundRectCallout">
            <a:avLst>
              <a:gd name="adj1" fmla="val -60891"/>
              <a:gd name="adj2" fmla="val 43874"/>
              <a:gd name="adj3" fmla="val 16667"/>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867" kern="0" dirty="0">
                <a:solidFill>
                  <a:schemeClr val="bg1"/>
                </a:solidFill>
                <a:latin typeface="Georgia" pitchFamily="18" charset="0"/>
              </a:rPr>
              <a:t>Er det noen virksomheter som ikke kom i mål med strategiarbeidet?</a:t>
            </a:r>
            <a:endParaRPr lang="nb-NO" sz="1867" b="1" kern="0" dirty="0">
              <a:solidFill>
                <a:schemeClr val="bg1"/>
              </a:solidFill>
              <a:latin typeface="Georgia" pitchFamily="18" charset="0"/>
            </a:endParaRPr>
          </a:p>
        </p:txBody>
      </p:sp>
      <p:sp>
        <p:nvSpPr>
          <p:cNvPr id="29" name="Rounded Rectangular Callout 28"/>
          <p:cNvSpPr/>
          <p:nvPr/>
        </p:nvSpPr>
        <p:spPr bwMode="ltGray">
          <a:xfrm>
            <a:off x="6920706" y="4522319"/>
            <a:ext cx="3072341" cy="1111549"/>
          </a:xfrm>
          <a:prstGeom prst="wedgeRoundRectCallout">
            <a:avLst>
              <a:gd name="adj1" fmla="val 65271"/>
              <a:gd name="adj2" fmla="val 94577"/>
              <a:gd name="adj3" fmla="val 16667"/>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sz="1867" kern="0" dirty="0">
                <a:solidFill>
                  <a:schemeClr val="bg1"/>
                </a:solidFill>
                <a:latin typeface="Georgia" pitchFamily="18" charset="0"/>
              </a:rPr>
              <a:t>Er det noen virksomheter som ikke kom i mål med strategiarbeidet?</a:t>
            </a:r>
            <a:endParaRPr lang="nb-NO" sz="1867" b="1" kern="0" dirty="0">
              <a:solidFill>
                <a:schemeClr val="bg1"/>
              </a:solidFill>
              <a:latin typeface="Georgia" pitchFamily="18" charset="0"/>
            </a:endParaRPr>
          </a:p>
        </p:txBody>
      </p:sp>
      <p:sp>
        <p:nvSpPr>
          <p:cNvPr id="6" name="Slide Number Placeholder 5"/>
          <p:cNvSpPr>
            <a:spLocks noGrp="1"/>
          </p:cNvSpPr>
          <p:nvPr>
            <p:ph type="sldNum" sz="quarter" idx="4"/>
          </p:nvPr>
        </p:nvSpPr>
        <p:spPr/>
        <p:txBody>
          <a:bodyPr/>
          <a:lstStyle/>
          <a:p>
            <a:pPr defTabSz="1219170"/>
            <a:fld id="{9EBD5762-3BDC-484D-9503-7EA6D5A9A8CE}" type="slidenum">
              <a:rPr lang="nb-NO" sz="2400" kern="0">
                <a:solidFill>
                  <a:sysClr val="windowText" lastClr="000000"/>
                </a:solidFill>
              </a:rPr>
              <a:pPr defTabSz="1219170"/>
              <a:t>9</a:t>
            </a:fld>
            <a:endParaRPr lang="nb-NO" sz="2400" kern="0" dirty="0">
              <a:solidFill>
                <a:sysClr val="windowText" lastClr="000000"/>
              </a:solidFill>
            </a:endParaRPr>
          </a:p>
        </p:txBody>
      </p:sp>
      <p:sp>
        <p:nvSpPr>
          <p:cNvPr id="9" name="Footer Placeholder 8"/>
          <p:cNvSpPr>
            <a:spLocks noGrp="1"/>
          </p:cNvSpPr>
          <p:nvPr>
            <p:ph type="ftr" sz="quarter" idx="3"/>
          </p:nvPr>
        </p:nvSpPr>
        <p:spPr/>
        <p:txBody>
          <a:bodyPr/>
          <a:lstStyle/>
          <a:p>
            <a:pPr defTabSz="1219170"/>
            <a:r>
              <a:rPr lang="nb-NO" sz="2400" kern="0">
                <a:solidFill>
                  <a:sysClr val="windowText" lastClr="000000"/>
                </a:solidFill>
              </a:rPr>
              <a:t>Sourcing Survey 2017</a:t>
            </a:r>
            <a:endParaRPr lang="nb-NO" sz="2400" kern="0" dirty="0">
              <a:solidFill>
                <a:sysClr val="windowText" lastClr="000000"/>
              </a:solidFill>
            </a:endParaRPr>
          </a:p>
        </p:txBody>
      </p:sp>
    </p:spTree>
    <p:extLst>
      <p:ext uri="{BB962C8B-B14F-4D97-AF65-F5344CB8AC3E}">
        <p14:creationId xmlns:p14="http://schemas.microsoft.com/office/powerpoint/2010/main" val="3771275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NRM_V_lQT66U5mebpdXw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HBnzW3UQGGnVLX0BrPFI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x9cYYWTR82N9qmW.JLNh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9GoiN_LkSceZuh2lGdGEE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9j.Urq8Q22hkxUfdUEGY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yBD2sL2qRU.7Q30o2W94F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ukG0cGwSoSydQMWFfwn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jaHYpytBTGGm2mfrJy6s7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eeY.fYSSymCey7wgVSi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19fK5yxRpqICdFZvkLMc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q5Tp.2BTFyYE5.BxDlew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nltRomroRGqTY.mWmcrgJ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tVOrCl1bSQyxwSow8ItNL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jXJ5zTySzeTzgQ_IrxPa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hXvxWBoR52IvWzsb5bYl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VPTzNoSQpmYRrcopHQnS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I5fVlTjQz63KacSu.IeC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GQbIUTbRlC3qQDAYJ7K0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tKc1J0OATN.LyA8hX9US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qC_xN0NSOylX.Ws2fAUn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hyGrlzeRnKHjtjbLugL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3qrZfG8RaOj1xRPaCONc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Q9bei9OZT6KO2XbcnsQ7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y0kr4a7R0uxOvGnZSqS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Ii4mzfAQ0W19t3GKAWO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LVuRx8ORBCaWojz5Him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3y6YS2UOThS0v5isGHii4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dR24VRSEONOv56PmtP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IhbZfFqSIOVPTks8jKV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HcNZw8SRiOOtnoK8ntU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gEuxqmRW.iSGqKNpHJ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S3cQ0rxSDiORHSO9HXi_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DI.11fQSH2QUsAshEDWX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JCQJudTRyKHLiTxnBfsx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YRMRqaRQR.W31eAa6GXz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wBenRmkSz.A9GsdVOGJ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mbrSrZVST67uqpakGSH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RhEw6yCTbKzB5nujY_YS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MvJcAfpQ8eYXI_2yHOr4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bNefNLXQTuO4ZhGqAv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VKTWLE5Q2qtx4lA5DYBB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WURVo6qTWqXoI_Vc.C0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KFh9525RRX2t9.eX1ab8i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hYrjNo3THihSvSX5gttE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jnMjP9xTUycUhMtMJ3M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0uz4R4XTnaERl4QarUEL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C67NwLVR0CUqyjxiyi1X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FYYQvVvSyeOJefQnT0.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2WOMPLvR8yMqtupypFr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u7eqiTTjqJmnEM3HMlL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6_8Cvf_RryQQ_ActAA9Y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Co4A7JQQhWJIUZATK0L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gceKCynRBWZsbUZ2g0Av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XbGgMVDT9uxtgEzfa6.q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5K8VJg_QQtmzNUIrLtRyl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OpgoKykSUCnLEZ1Q6tO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yr06n8PSmyB7xlWmvUq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i03MOdrRkOy.ozQLwG8o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FU0NO8NS_mf.ZXQvlAXL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PUAoYCjCRlaXQkCyFrqu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aZkdaauQ7i2W7qFJvJ1Z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2Uj2NZyTmWKucbiZLpt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Zbl3UHxQU6ZMaGWy092S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sXUj299Tk2DWzzxrX34k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WQialuSSxi9QBweZGO92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si05umKT4i1J4c7fz8x4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CzDxTSHTaiS_ksmmJc8o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wT7kdWgQUemgiahxf6cO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zLsLM2KRpK4r0DYr09B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FU_6kVTTEi1xqsBZjNNL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pyJLrd5SG6v8EiQOIPz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MYrF1IlS1KO8ZwGTedyC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AfczvwSTzS4R_YNs2ZYo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n_P88MaRf2zOSqEmo0K3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hPXhGwZQA.4.8GikZEf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sJx8wYvSDegSUgap9wDd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cHtmplOQ02Lz3CD5ig5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PN8e3hLQH2t0TvC.uSl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7_0jokTTyinf0bTmnndc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23eDZmyvRryCfDc7NXLoD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ZXfv5wlSVqkiPdYzx6p_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6c6urVCFQJKaqhFo3.ja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7d0QGWpkQXWoC2tlLt.Y3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o7tK2fGQgO9yR3AlN5U8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BRbOtEmTfKXeVGIuSmFS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FPQYrnkT5Kl1nUVOr291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r0M4beWQ6KOFbMzuWDbI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yH7IUT7QqOkaOd_gDMF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mpDy56wRa.6VkrjmCFG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5VbxnmWSfCcJ_D5Fs8o2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hVSozZqT_6NMiqFuvMnu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mrFPVFS6WY3jjf4u.tx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mWu8n5GIRwe8YdJpLKjV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BCj5sF2RReIvl2AR.N.l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6GiaeGUSA2nKqbDLmlm8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YzSa4c1Q7.bmzcHz6LKP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PxdLwSnQ06EUVrT0gPZm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EGuxm_5QDuXHHrZCg3p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ogQKX1vS.ufQU49yTrQV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nDQwEt_Q82y_dv_7muEM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VQJJmGiRRqRGTmp3.WjQ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5UArD72QdaUO57Zlhor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j55Fva8RDyICrOFa2BMu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8VDcKWlSVGkqE36f1.o1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bslYf9SSwqe2TtHDT6Da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Y3b35jTRKmY6li9bqND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vxkQ.9yTgq7fQSFOwv7v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2w1TOJrQQOw68w0UkIh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MQeP6Lb_QqSPcFijAqF6q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yZ42sCpQTOVJUVvU9Xcl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8wbx.XG_SxS6HF92IhRZA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C8mf.R4RDSD.joW2G84o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eNaqSWsTVuJJUw1lO...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ZJ5sJeZhQXiuKExrXL9HtA"/>
</p:tagLst>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sider_DIFI.potx" id="{96AFE0A5-EA4E-4749-AD7D-A342D25B802C}" vid="{B821FB83-698A-41A6-AB89-12A5323A95AF}"/>
    </a:ext>
  </a:extLst>
</a:theme>
</file>

<file path=ppt/theme/theme2.xml><?xml version="1.0" encoding="utf-8"?>
<a:theme xmlns:a="http://schemas.openxmlformats.org/drawingml/2006/main" name="Blå slides">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sider_DIFI.potx" id="{96AFE0A5-EA4E-4749-AD7D-A342D25B802C}" vid="{442F60AB-4511-451F-8ED4-0E06CD8CC7C2}"/>
    </a:ext>
  </a:extLst>
</a:theme>
</file>

<file path=ppt/theme/theme3.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PwC Presentation.potx" id="{1854BCD7-D769-4B9C-982F-4A75CAE2B231}" vid="{2BA5215D-C19C-4361-B5BE-BA7F127B1B71}"/>
    </a:ext>
  </a:extLst>
</a:theme>
</file>

<file path=ppt/theme/theme4.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Difi - Norsk standard mal</Template>
  <TotalTime>1123</TotalTime>
  <Words>2930</Words>
  <Application>Microsoft Office PowerPoint</Application>
  <PresentationFormat>Egendefinert</PresentationFormat>
  <Paragraphs>617</Paragraphs>
  <Slides>25</Slides>
  <Notes>25</Notes>
  <HiddenSlides>0</HiddenSlides>
  <MMClips>0</MMClips>
  <ScaleCrop>false</ScaleCrop>
  <HeadingPairs>
    <vt:vector size="8" baseType="variant">
      <vt:variant>
        <vt:lpstr>Brukte skrifter</vt:lpstr>
      </vt:variant>
      <vt:variant>
        <vt:i4>5</vt:i4>
      </vt:variant>
      <vt:variant>
        <vt:lpstr>Tema</vt:lpstr>
      </vt:variant>
      <vt:variant>
        <vt:i4>5</vt:i4>
      </vt:variant>
      <vt:variant>
        <vt:lpstr>Innebygde OLE-servere</vt:lpstr>
      </vt:variant>
      <vt:variant>
        <vt:i4>2</vt:i4>
      </vt:variant>
      <vt:variant>
        <vt:lpstr>Lysbildetitler</vt:lpstr>
      </vt:variant>
      <vt:variant>
        <vt:i4>25</vt:i4>
      </vt:variant>
    </vt:vector>
  </HeadingPairs>
  <TitlesOfParts>
    <vt:vector size="37" baseType="lpstr">
      <vt:lpstr>Arial</vt:lpstr>
      <vt:lpstr>Calibri</vt:lpstr>
      <vt:lpstr>Calibri Light</vt:lpstr>
      <vt:lpstr>Georgia</vt:lpstr>
      <vt:lpstr>Wingdings</vt:lpstr>
      <vt:lpstr>DIFI PPTmal</vt:lpstr>
      <vt:lpstr>Blå slides</vt:lpstr>
      <vt:lpstr>PwC</vt:lpstr>
      <vt:lpstr>Office-tema</vt:lpstr>
      <vt:lpstr>1_Office-tema</vt:lpstr>
      <vt:lpstr>think-cell Slide</vt:lpstr>
      <vt:lpstr>Chart</vt:lpstr>
      <vt:lpstr>Anskaffelsesstrategi for innovasjon; Hva bør den inneholde?</vt:lpstr>
      <vt:lpstr>PowerPoint-presentasjon</vt:lpstr>
      <vt:lpstr>PowerPoint-presentasjon</vt:lpstr>
      <vt:lpstr>PowerPoint-presentasjon</vt:lpstr>
      <vt:lpstr>PowerPoint-presentasjon</vt:lpstr>
      <vt:lpstr>Like vanlig med innkjøpsstrategi i kommunal som i statlig virksomhet etter en positiv trend siden 2013, negativ trend for statlig virksomhet Innkjøpsstrategi og styring – 2013-2017</vt:lpstr>
      <vt:lpstr>Strategiene omtaler flere områder nå enn i 2013, fortsatt fokus på regelverket og samfunnsansvar, størst økning for innovasjon og lønnsvilkår Innkjøpsstrategi og styring – innhold, 2013-2017</vt:lpstr>
      <vt:lpstr>Vekst i andel som opplever at innkjøpsstrategien i svært stor grad støtter overordnet strategi Innkjøpsstrategi og styring – strategi, 2013-2017</vt:lpstr>
      <vt:lpstr>Nedgang i andel virksomheter med handlingsplan for å følge opp innkjøpsstrategien fra 2013 til 2017 Innkjøpsstrategi og styring – type virksomhet, 2013-2017</vt:lpstr>
      <vt:lpstr>PowerPoint-presentasjon</vt:lpstr>
      <vt:lpstr>PowerPoint-presentasjon</vt:lpstr>
      <vt:lpstr>Virksomhet X anskaffelsesstrategi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Anskaffelsesstrategi  – implementering krever endring</vt:lpstr>
      <vt:lpstr>Anskaffelseskonferansen 23. november Oslo Kongressenter  www.difi.no/anskaffelseskonferansen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Anskaffelsesstrategi for innovasjon</dc:title>
  <dc:creator>Anna Katrine Asprem Hvardal</dc:creator>
  <cp:lastModifiedBy>Hilde Sætertrø</cp:lastModifiedBy>
  <cp:revision>78</cp:revision>
  <cp:lastPrinted>2017-10-25T07:59:49Z</cp:lastPrinted>
  <dcterms:created xsi:type="dcterms:W3CDTF">2017-10-22T10:41:38Z</dcterms:created>
  <dcterms:modified xsi:type="dcterms:W3CDTF">2017-10-25T16:32:42Z</dcterms:modified>
</cp:coreProperties>
</file>